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5013" autoAdjust="0"/>
  </p:normalViewPr>
  <p:slideViewPr>
    <p:cSldViewPr snapToGrid="0">
      <p:cViewPr varScale="1">
        <p:scale>
          <a:sx n="48" d="100"/>
          <a:sy n="48" d="100"/>
        </p:scale>
        <p:origin x="7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E82D2-79DA-4EA6-A7AF-307D9264166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6FD7B-3A92-4057-9562-2E7579A0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0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03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6FD7B-3A92-4057-9562-2E7579A0C5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9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1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代码中可能包含可执行的数据</a:t>
            </a:r>
            <a:endParaRPr lang="en-US" altLang="zh-CN" dirty="0"/>
          </a:p>
          <a:p>
            <a:pPr lvl="1"/>
            <a:r>
              <a:rPr lang="zh-CN" altLang="en-US" dirty="0"/>
              <a:t>内嵌数据</a:t>
            </a:r>
            <a:endParaRPr lang="en-US" altLang="zh-CN" dirty="0"/>
          </a:p>
          <a:p>
            <a:pPr lvl="1"/>
            <a:r>
              <a:rPr lang="en-US" altLang="zh-CN" dirty="0"/>
              <a:t>.rodata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数据可以是任意编码，包括敏感指令编码。攻击者可以复用这些可执行数据执行敏感指令。</a:t>
            </a:r>
            <a:endParaRPr lang="en-US" altLang="zh-CN" dirty="0"/>
          </a:p>
          <a:p>
            <a:r>
              <a:rPr lang="zh-CN" altLang="en-US" dirty="0"/>
              <a:t>但可执行数据是代码的正常组成部分，不能因为这些数据包含敏感指令编码而禁止代码执行。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4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65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7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需要考虑攻击者是否会恶意触发</a:t>
            </a:r>
            <a:r>
              <a:rPr lang="en-US" altLang="zh-CN" dirty="0"/>
              <a:t>page fault</a:t>
            </a:r>
            <a:r>
              <a:rPr lang="zh-CN" altLang="en-US" dirty="0"/>
              <a:t>完成攻击。</a:t>
            </a:r>
            <a:r>
              <a:rPr lang="zh-CN" altLang="en-US" b="1" dirty="0"/>
              <a:t>对于所有的设计都要考虑应用是恶意的</a:t>
            </a:r>
            <a:r>
              <a:rPr lang="zh-CN" altLang="en-US" dirty="0"/>
              <a:t>。在图里可以标出哪些部分是</a:t>
            </a:r>
            <a:r>
              <a:rPr lang="en-US" altLang="zh-CN" dirty="0"/>
              <a:t>trust</a:t>
            </a:r>
            <a:r>
              <a:rPr lang="zh-CN" altLang="en-US" dirty="0"/>
              <a:t>，哪些是</a:t>
            </a:r>
            <a:r>
              <a:rPr lang="en-US" altLang="zh-CN" dirty="0"/>
              <a:t>untrust</a:t>
            </a:r>
            <a:r>
              <a:rPr lang="zh-CN" altLang="en-US" dirty="0"/>
              <a:t>的。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9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/>
              <a:t>【</a:t>
            </a:r>
            <a:r>
              <a:rPr lang="zh-CN" altLang="en-US" dirty="0"/>
              <a:t>用户上下文中的</a:t>
            </a:r>
            <a:r>
              <a:rPr lang="en-US" altLang="zh-CN" dirty="0"/>
              <a:t>Verifier</a:t>
            </a:r>
            <a:r>
              <a:rPr lang="zh-CN" altLang="en-US" dirty="0"/>
              <a:t>的所有指令是否可以优化成不用栈只用寄存器，避免切栈；或者做成不访问栈，全访问隔离区域</a:t>
            </a:r>
            <a:r>
              <a:rPr lang="en-US" altLang="zh-CN" dirty="0"/>
              <a:t>ldtr</a:t>
            </a:r>
            <a:r>
              <a:rPr lang="zh-CN" altLang="en-US" dirty="0"/>
              <a:t>和</a:t>
            </a:r>
            <a:r>
              <a:rPr lang="en-US" altLang="zh-CN" dirty="0"/>
              <a:t>sttr</a:t>
            </a:r>
            <a:r>
              <a:rPr lang="zh-CN" altLang="en-US" dirty="0"/>
              <a:t>；栈变量提升成全局变量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全局变量，</a:t>
            </a:r>
            <a:r>
              <a:rPr lang="en-US" altLang="zh-CN" dirty="0"/>
              <a:t>Hash table</a:t>
            </a:r>
            <a:r>
              <a:rPr lang="zh-CN" altLang="en-US" dirty="0"/>
              <a:t>必须在</a:t>
            </a:r>
            <a:r>
              <a:rPr lang="en-US" altLang="zh-CN" dirty="0"/>
              <a:t>U page</a:t>
            </a:r>
            <a:r>
              <a:rPr lang="zh-CN" altLang="en-US" dirty="0"/>
              <a:t>中保存或者</a:t>
            </a:r>
            <a:r>
              <a:rPr lang="en-US" altLang="zh-CN" dirty="0"/>
              <a:t>vdso</a:t>
            </a:r>
            <a:r>
              <a:rPr lang="zh-CN" altLang="en-US" dirty="0"/>
              <a:t>中，一定保证不可改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什么是系统指令，什么是基础指令。为什么系统指令和基础指令要分开做</a:t>
            </a:r>
            <a:r>
              <a:rPr lang="en-US" altLang="zh-CN" dirty="0"/>
              <a:t>,</a:t>
            </a:r>
            <a:r>
              <a:rPr lang="zh-CN" altLang="en-US" dirty="0"/>
              <a:t>敏感指令在两类指令中的占比的差异导致需要分开做，为什么有的是考虑白名单有的是黑名单（因为性能考虑）</a:t>
            </a:r>
            <a:r>
              <a:rPr lang="en-US" altLang="zh-CN" dirty="0"/>
              <a:t>,</a:t>
            </a:r>
            <a:r>
              <a:rPr lang="zh-CN" altLang="en-US" dirty="0"/>
              <a:t>和前面的有条件敏感指令和无条件敏感指令呼应</a:t>
            </a:r>
            <a:r>
              <a:rPr lang="en-US" altLang="zh-CN" dirty="0"/>
              <a:t>】【</a:t>
            </a:r>
            <a:r>
              <a:rPr lang="zh-CN" altLang="en-US" dirty="0"/>
              <a:t>扫描的指令越少越好，所以需要用配置去做，配置不影响功能同时能够使得需要扫描的指令越少越好</a:t>
            </a:r>
            <a:r>
              <a:rPr lang="en-US" altLang="zh-CN" dirty="0"/>
              <a:t>】【</a:t>
            </a:r>
            <a:r>
              <a:rPr lang="zh-CN" altLang="en-US" dirty="0"/>
              <a:t>指令交集并集合图，哪些是需要扫描的哪些不用扫描</a:t>
            </a:r>
            <a:r>
              <a:rPr lang="en-US" altLang="zh-CN" dirty="0"/>
              <a:t>】【hash</a:t>
            </a:r>
            <a:r>
              <a:rPr lang="zh-CN" altLang="en-US" dirty="0"/>
              <a:t>表 优化 </a:t>
            </a:r>
            <a:r>
              <a:rPr lang="en-US" altLang="zh-CN" dirty="0"/>
              <a:t>cacheline</a:t>
            </a:r>
            <a:r>
              <a:rPr lang="zh-CN" altLang="en-US" dirty="0"/>
              <a:t>对齐</a:t>
            </a:r>
            <a:r>
              <a:rPr lang="en-US" altLang="zh-CN" dirty="0"/>
              <a:t>】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73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0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6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86928"/>
            <a:ext cx="9144000" cy="1292131"/>
          </a:xfrm>
          <a:prstGeom prst="rect">
            <a:avLst/>
          </a:prstGeom>
        </p:spPr>
        <p:txBody>
          <a:bodyPr anchor="b"/>
          <a:lstStyle>
            <a:lvl1pPr algn="ctr">
              <a:defRPr sz="44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17822-5455-4C10-A3FF-AEDE9E401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30506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06" y="1332745"/>
            <a:ext cx="11092543" cy="46909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06601F4-D5FD-4C27-8C72-593012FD7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B7CB280A-111F-48AD-9B76-5AA89D9DD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91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7D2CBE2-6640-4371-97A6-100A5EA9A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DA3D4FDC-F0E4-42F1-9765-1F8B6D6E7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8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7200" y="1332000"/>
            <a:ext cx="5181600" cy="484495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31999"/>
            <a:ext cx="5181600" cy="4844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DDDA05D-A3E8-4CD9-846C-471B396A0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A195CFA8-4DCA-49CC-A7DC-19330B526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F7EA2A7-D740-4590-839D-DBE0F22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C90BB5-5D5C-48C8-900B-4806300D88FF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49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7905" y="13320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904" y="2155912"/>
            <a:ext cx="5157787" cy="392888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7212" y="1332000"/>
            <a:ext cx="5183188" cy="7887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7212" y="2155912"/>
            <a:ext cx="5183188" cy="39158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461D59C-ED42-488E-A9CB-420E9A9750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5F0D16D3-4A12-437C-9F11-E02307FE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7976DE5-AC2C-4361-9B6B-C84BD524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5D0F8FA-3804-4BF8-BC08-7877E7302D17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9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>
            <a:extLst>
              <a:ext uri="{FF2B5EF4-FFF2-40B4-BE49-F238E27FC236}">
                <a16:creationId xmlns:a16="http://schemas.microsoft.com/office/drawing/2014/main" id="{3860E5E7-CE0B-4293-950C-D98253FE8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4FBAD65E-1315-42A8-886B-E93E5656D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0DCEEF4-95FC-4D92-8DE1-56D2144F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A025D0A-D80E-42A5-80BD-703F0E925933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72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A417243-331B-4B37-817F-C563C5851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027AA2-DA8A-4AE8-99E8-AA6CF9C26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167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3A558B80-A545-48E6-AB94-5ADFF7369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DAA85C5E-DE3D-4457-8873-6039F5B05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72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23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15B7510A-55C6-4F49-98CF-80B6EE815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401B50B-EADD-482F-9379-911FBDBBE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591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28418FE-76E2-4BF0-A7CC-BBFC2C7B7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53C4130-CDDB-4460-8B55-20559FE5D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BF0FEF-27F0-401F-A06B-1E40B9B3CACE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93E33493-D5C1-4C9E-BBC0-A1A71660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05910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E539212-6E77-4332-AB35-8126A6E4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93C3ACD-AD6E-47D8-8EFE-EA503C22E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46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4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4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7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0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6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9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7626-827E-4B73-A31E-42B89969E41B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3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E5CC6DD-9003-481F-A64F-E868D497F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E6DF48-85BE-41B6-A848-C5D6CC85AA23}"/>
              </a:ext>
            </a:extLst>
          </p:cNvPr>
          <p:cNvCxnSpPr/>
          <p:nvPr userDrawn="1"/>
        </p:nvCxnSpPr>
        <p:spPr>
          <a:xfrm>
            <a:off x="0" y="6257051"/>
            <a:ext cx="12192000" cy="0"/>
          </a:xfrm>
          <a:prstGeom prst="line">
            <a:avLst/>
          </a:prstGeom>
          <a:ln w="28575">
            <a:solidFill>
              <a:srgbClr val="8081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A9A9C09-8910-4A14-BF1F-DEF27EEF7F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4" b="20469"/>
          <a:stretch/>
        </p:blipFill>
        <p:spPr>
          <a:xfrm>
            <a:off x="215543" y="6297819"/>
            <a:ext cx="2768511" cy="560185"/>
          </a:xfrm>
          <a:prstGeom prst="rect">
            <a:avLst/>
          </a:prstGeom>
        </p:spPr>
      </p:pic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4D111E4A-DBE1-48CE-85AC-96EDE465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7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除了内核态进程非法访问内核空间的问题，我们还需要解决内核态进程内嵌并非法执行敏感指令，修改机器状态的问题。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MSR</a:t>
            </a:r>
            <a:r>
              <a:rPr lang="zh-CN" altLang="en-US" dirty="0"/>
              <a:t>指令，修改</a:t>
            </a:r>
            <a:r>
              <a:rPr lang="en-US" altLang="zh-CN" dirty="0"/>
              <a:t>TTBR0_ELx</a:t>
            </a:r>
            <a:r>
              <a:rPr lang="zh-CN" altLang="en-US" dirty="0"/>
              <a:t>寄存器，攻击者可以使被攻击进程使用其伪造的页表，实现对被攻击进程的任意物理内存的修改；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MSR</a:t>
            </a:r>
            <a:r>
              <a:rPr lang="zh-CN" altLang="en-US" dirty="0"/>
              <a:t>指令，修改</a:t>
            </a:r>
            <a:r>
              <a:rPr lang="en-US" altLang="zh-CN" dirty="0"/>
              <a:t>PSTATE.PAN</a:t>
            </a:r>
            <a:r>
              <a:rPr lang="zh-CN" altLang="en-US" dirty="0"/>
              <a:t>可以关闭</a:t>
            </a:r>
            <a:r>
              <a:rPr lang="en-US" altLang="zh-CN" dirty="0"/>
              <a:t>PAN</a:t>
            </a:r>
            <a:r>
              <a:rPr lang="zh-CN" altLang="en-US" dirty="0"/>
              <a:t>机制，使得内核可以任意访问用户空间，打破内核到用户空间的隔离；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DC IGDVAC</a:t>
            </a:r>
            <a:r>
              <a:rPr lang="zh-CN" altLang="en-US" dirty="0"/>
              <a:t>和</a:t>
            </a:r>
            <a:r>
              <a:rPr lang="en-US" altLang="zh-CN" dirty="0"/>
              <a:t>TLBI VAE1</a:t>
            </a:r>
            <a:r>
              <a:rPr lang="zh-CN" altLang="en-US" dirty="0"/>
              <a:t>等指令直接刷新</a:t>
            </a:r>
            <a:r>
              <a:rPr lang="en-US" altLang="zh-CN" dirty="0"/>
              <a:t>Cache</a:t>
            </a:r>
            <a:r>
              <a:rPr lang="zh-CN" altLang="en-US" dirty="0"/>
              <a:t>或者</a:t>
            </a:r>
            <a:r>
              <a:rPr lang="en-US" altLang="zh-CN" dirty="0"/>
              <a:t>TLB</a:t>
            </a:r>
            <a:r>
              <a:rPr lang="zh-CN" altLang="en-US" dirty="0"/>
              <a:t>，高效精准地测量访问延迟，无需通过一系列的访存操作驱逐某些特定的缓存项，从而增强了攻击者针对缓存的侧信道攻击能力。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需要解决以下问题：</a:t>
            </a:r>
            <a:endParaRPr lang="en-US" altLang="zh-CN" dirty="0"/>
          </a:p>
          <a:p>
            <a:pPr lvl="1"/>
            <a:r>
              <a:rPr lang="zh-CN" altLang="en-US" dirty="0"/>
              <a:t>哪些指令是敏感指令？</a:t>
            </a:r>
            <a:endParaRPr lang="en-US" altLang="zh-CN" dirty="0"/>
          </a:p>
          <a:p>
            <a:pPr lvl="1"/>
            <a:r>
              <a:rPr lang="zh-CN" altLang="en-US" dirty="0"/>
              <a:t>如何阻止内核态进程滥用敏感指令？</a:t>
            </a:r>
            <a:endParaRPr lang="en-US" altLang="zh-CN" dirty="0"/>
          </a:p>
          <a:p>
            <a:pPr lvl="1"/>
            <a:r>
              <a:rPr lang="zh-CN" altLang="en-US" dirty="0"/>
              <a:t>如何处理可执行数据中的敏感指令编码？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18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06" y="1332744"/>
            <a:ext cx="5818735" cy="4914493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ea typeface="宋体" panose="02010600030101010101" pitchFamily="2" charset="-122"/>
              </a:rPr>
              <a:t>Verifier </a:t>
            </a:r>
            <a:r>
              <a:rPr lang="zh-CN" altLang="en-US" dirty="0"/>
              <a:t>快速验证指令敏感性</a:t>
            </a:r>
            <a:endParaRPr lang="en-US" altLang="zh-CN" sz="2100" b="1" dirty="0"/>
          </a:p>
          <a:p>
            <a:pPr lvl="1"/>
            <a:r>
              <a:rPr lang="zh-CN" altLang="en-US" sz="2100" b="1" dirty="0"/>
              <a:t>方法：</a:t>
            </a:r>
            <a:r>
              <a:rPr lang="zh-CN" altLang="en-US" sz="2100" dirty="0"/>
              <a:t>利用</a:t>
            </a:r>
            <a:r>
              <a:rPr lang="en-US" altLang="zh-CN" sz="2100" dirty="0"/>
              <a:t>hash</a:t>
            </a:r>
            <a:r>
              <a:rPr lang="zh-CN" altLang="en-US" sz="2100" dirty="0"/>
              <a:t>表检索方法查找指令是否属于预定义的敏感指令集合</a:t>
            </a:r>
            <a:endParaRPr lang="en-US" altLang="zh-CN" sz="2100" dirty="0"/>
          </a:p>
          <a:p>
            <a:pPr lvl="1"/>
            <a:r>
              <a:rPr lang="zh-CN" altLang="en-US" sz="2100" b="1" dirty="0"/>
              <a:t>初始化：</a:t>
            </a:r>
            <a:r>
              <a:rPr lang="zh-CN" altLang="en-US" sz="2100" dirty="0"/>
              <a:t>初始化</a:t>
            </a:r>
            <a:r>
              <a:rPr lang="en-US" altLang="zh-CN" sz="2100" dirty="0"/>
              <a:t>sys_whitelist</a:t>
            </a:r>
            <a:r>
              <a:rPr lang="en-US" altLang="zh-CN" sz="2100" baseline="30000" dirty="0"/>
              <a:t>*</a:t>
            </a:r>
            <a:r>
              <a:rPr lang="zh-CN" altLang="en-US" sz="2100" dirty="0"/>
              <a:t>和</a:t>
            </a:r>
            <a:r>
              <a:rPr lang="en-US" altLang="zh-CN" sz="2100" dirty="0"/>
              <a:t>base_blacklist</a:t>
            </a:r>
            <a:r>
              <a:rPr lang="en-US" altLang="zh-CN" sz="2100" baseline="30000" dirty="0"/>
              <a:t>+</a:t>
            </a:r>
            <a:r>
              <a:rPr lang="zh-CN" altLang="en-US" sz="2100" dirty="0"/>
              <a:t>表，各指令在</a:t>
            </a:r>
            <a:r>
              <a:rPr lang="en-US" altLang="zh-CN" sz="2100" dirty="0"/>
              <a:t>list</a:t>
            </a:r>
            <a:r>
              <a:rPr lang="zh-CN" altLang="en-US" sz="2100" dirty="0"/>
              <a:t>中的存储位置由其哈希算法决定</a:t>
            </a:r>
            <a:endParaRPr lang="en-US" altLang="zh-CN" dirty="0"/>
          </a:p>
          <a:p>
            <a:pPr lvl="1"/>
            <a:r>
              <a:rPr lang="zh-CN" altLang="en-US" b="1" dirty="0"/>
              <a:t>扫描时刻</a:t>
            </a:r>
            <a:r>
              <a:rPr lang="zh-CN" altLang="en-US" dirty="0"/>
              <a:t>：一旦有可执行页的映射出现，在映射创建之前就要扫描代码；</a:t>
            </a:r>
            <a:endParaRPr lang="en-US" altLang="zh-CN" dirty="0"/>
          </a:p>
          <a:p>
            <a:pPr lvl="1"/>
            <a:r>
              <a:rPr lang="zh-CN" altLang="en-US" b="1" dirty="0"/>
              <a:t>防止</a:t>
            </a:r>
            <a:r>
              <a:rPr lang="en-US" altLang="zh-CN" b="1" dirty="0"/>
              <a:t>Concurrent Attack</a:t>
            </a:r>
          </a:p>
          <a:p>
            <a:pPr lvl="2"/>
            <a:r>
              <a:rPr lang="zh-CN" altLang="en-US" dirty="0"/>
              <a:t>强制物理页</a:t>
            </a:r>
            <a:r>
              <a:rPr lang="en-US" altLang="zh-CN" dirty="0"/>
              <a:t>DEP</a:t>
            </a:r>
            <a:r>
              <a:rPr lang="zh-CN" altLang="en-US" dirty="0"/>
              <a:t>（考虑多个权限不同的虚拟页共享物理页的问题）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B894B1-E3B2-480A-AD15-E4E6F07D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41" y="1332744"/>
            <a:ext cx="5572639" cy="34380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42427" y="4901847"/>
            <a:ext cx="6005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sys_whitelist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系统指令中的非敏感指令组成的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base_blacklist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基础指令中的敏感指令组成的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因为系统指令中敏感指令很多，而基础指令中敏感指令很少，为了减少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表占用的内存开销，我们使用了两个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表。为了避免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表被修改，我们将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表也放入隔离区域中。</a:t>
            </a:r>
          </a:p>
        </p:txBody>
      </p:sp>
      <p:sp>
        <p:nvSpPr>
          <p:cNvPr id="9" name="矩形 8"/>
          <p:cNvSpPr/>
          <p:nvPr/>
        </p:nvSpPr>
        <p:spPr>
          <a:xfrm>
            <a:off x="6193742" y="960461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【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修改算法，改成全用寄存器方法，避免切栈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4275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8863-8B7F-4143-A61E-E478070A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en-US" altLang="zh-CN" b="1" dirty="0">
              <a:latin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9B493-2882-493D-8348-F21C9C931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06" y="1332745"/>
                <a:ext cx="11092543" cy="53887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敏感指令相关定义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指令行为</a:t>
                </a:r>
                <a:r>
                  <a:rPr lang="en-US" altLang="zh-CN" b="1" i="1" dirty="0"/>
                  <a:t>b</a:t>
                </a:r>
                <a:r>
                  <a:rPr lang="zh-CN" altLang="en-US" i="1" dirty="0"/>
                  <a:t>：</a:t>
                </a:r>
                <a:r>
                  <a:rPr lang="zh-CN" altLang="en-US" dirty="0"/>
                  <a:t>指令 </a:t>
                </a:r>
                <a:r>
                  <a:rPr lang="en-US" altLang="zh-CN" i="1" dirty="0"/>
                  <a:t>inst </a:t>
                </a:r>
                <a:r>
                  <a:rPr lang="zh-CN" altLang="en-US" dirty="0"/>
                  <a:t>执行后会触发的机器状态的改变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指令行为影响因素：</a:t>
                </a:r>
                <a:r>
                  <a:rPr lang="zh-CN" altLang="en-US" dirty="0"/>
                  <a:t>指令行为与所处的运行上下文（</a:t>
                </a:r>
                <a:r>
                  <a:rPr lang="en-US" altLang="zh-CN" b="1" i="1" dirty="0"/>
                  <a:t>C=user</a:t>
                </a:r>
                <a:r>
                  <a:rPr lang="zh-CN" altLang="en-US" b="1" i="1" dirty="0"/>
                  <a:t>或则</a:t>
                </a:r>
                <a:r>
                  <a:rPr lang="en-US" altLang="zh-CN" b="1" i="1" dirty="0"/>
                  <a:t>kernel</a:t>
                </a:r>
                <a:r>
                  <a:rPr lang="zh-CN" altLang="en-US" dirty="0"/>
                  <a:t>）和系统配置条件（</a:t>
                </a:r>
                <a:r>
                  <a:rPr lang="en-US" altLang="zh-CN" b="1" i="1" dirty="0"/>
                  <a:t>S</a:t>
                </a:r>
                <a:r>
                  <a:rPr lang="zh-CN" altLang="en-US" dirty="0"/>
                  <a:t>）相关；当</a:t>
                </a:r>
                <a:r>
                  <a:rPr lang="en-US" altLang="zh-CN" i="1" dirty="0"/>
                  <a:t>C</a:t>
                </a:r>
                <a:r>
                  <a:rPr lang="zh-CN" altLang="en-US" dirty="0"/>
                  <a:t>和</a:t>
                </a:r>
                <a:r>
                  <a:rPr lang="en-US" altLang="zh-CN" i="1" dirty="0"/>
                  <a:t>S</a:t>
                </a:r>
                <a:r>
                  <a:rPr lang="zh-CN" altLang="en-US" dirty="0"/>
                  <a:t>确定时，指令行为就唯一确定了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敏感指令：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/>
                  <a:t>，使得指令 </a:t>
                </a:r>
                <a:r>
                  <a:rPr lang="en-US" altLang="zh-CN" i="1" dirty="0"/>
                  <a:t>inst </a:t>
                </a:r>
                <a:r>
                  <a:rPr lang="zh-CN" altLang="en-US" dirty="0"/>
                  <a:t>在用户上下文的行为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</m:oMath>
                </a14:m>
                <a:r>
                  <a:rPr lang="zh-CN" altLang="en-US" dirty="0"/>
                  <a:t>和内核上下文的行为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𝑘𝑒𝑟𝑛𝑒𝑙</m:t>
                        </m:r>
                      </m:sub>
                    </m:sSub>
                  </m:oMath>
                </a14:m>
                <a:r>
                  <a:rPr lang="zh-CN" altLang="en-US" dirty="0"/>
                  <a:t>不一致的指令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189" lvl="1" indent="0">
                  <a:buNone/>
                </a:pPr>
                <a:endParaRPr lang="en-US" altLang="zh-CN" dirty="0"/>
              </a:p>
              <a:p>
                <a:pPr marL="914377" lvl="2" indent="0">
                  <a:buNone/>
                </a:pPr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9B493-2882-493D-8348-F21C9C931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06" y="1332745"/>
                <a:ext cx="11092543" cy="5388734"/>
              </a:xfrm>
              <a:blipFill>
                <a:blip r:embed="rId3"/>
                <a:stretch>
                  <a:fillRect l="-770" t="-1923" r="-2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B49CE-FBB6-4004-B423-0DB3B146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E919E-8D19-45A1-AB0B-116E53D45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6480814-8C37-4EAE-8C5C-B294ABF443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298376"/>
                  </p:ext>
                </p:extLst>
              </p:nvPr>
            </p:nvGraphicFramePr>
            <p:xfrm>
              <a:off x="1090116" y="3832683"/>
              <a:ext cx="10640333" cy="18565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7347">
                      <a:extLst>
                        <a:ext uri="{9D8B030D-6E8A-4147-A177-3AD203B41FA5}">
                          <a16:colId xmlns:a16="http://schemas.microsoft.com/office/drawing/2014/main" val="2927806822"/>
                        </a:ext>
                      </a:extLst>
                    </a:gridCol>
                    <a:gridCol w="2465454">
                      <a:extLst>
                        <a:ext uri="{9D8B030D-6E8A-4147-A177-3AD203B41FA5}">
                          <a16:colId xmlns:a16="http://schemas.microsoft.com/office/drawing/2014/main" val="1942784892"/>
                        </a:ext>
                      </a:extLst>
                    </a:gridCol>
                    <a:gridCol w="3363311">
                      <a:extLst>
                        <a:ext uri="{9D8B030D-6E8A-4147-A177-3AD203B41FA5}">
                          <a16:colId xmlns:a16="http://schemas.microsoft.com/office/drawing/2014/main" val="1184358929"/>
                        </a:ext>
                      </a:extLst>
                    </a:gridCol>
                    <a:gridCol w="3344221">
                      <a:extLst>
                        <a:ext uri="{9D8B030D-6E8A-4147-A177-3AD203B41FA5}">
                          <a16:colId xmlns:a16="http://schemas.microsoft.com/office/drawing/2014/main" val="2963311636"/>
                        </a:ext>
                      </a:extLst>
                    </a:gridCol>
                  </a:tblGrid>
                  <a:tr h="33458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非敏感指令</a:t>
                          </a: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无条件敏感指令</a:t>
                          </a:r>
                          <a:endParaRPr lang="zh-CN" altLang="en-US" sz="14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有条件敏感指令</a:t>
                          </a:r>
                          <a:endParaRPr kumimoji="0" lang="zh-CN" altLang="en-US" sz="1400" b="1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655214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用户态下行为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r>
                            <a:rPr lang="en-US" altLang="zh-CN" sz="1400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∀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𝑈𝑁𝐷𝐸𝐹𝐼𝑁𝐸𝐷</m:t>
                                </m:r>
                              </m:oMath>
                            </m:oMathPara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400" b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𝑖𝑛𝑠𝑡</m:t>
                                  </m:r>
                                  <m:r>
                                    <a:rPr lang="en-US" altLang="zh-CN" sz="1400" b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𝑢𝑠𝑒𝑟</m:t>
                                  </m:r>
                                </m:sub>
                              </m:sSub>
                              <m:r>
                                <a:rPr lang="en-US" altLang="zh-CN" sz="14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kern="120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𝑈𝑁𝐷𝐸𝐹𝐼𝑁𝐸𝐷</m:t>
                              </m:r>
                            </m:oMath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9836679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内核态下行为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 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400" b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𝑖𝑛𝑠𝑡</m:t>
                                  </m:r>
                                  <m:r>
                                    <a:rPr lang="en-US" altLang="zh-CN" sz="1400" b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𝑘𝑒𝑟𝑛𝑒𝑙</m:t>
                                  </m:r>
                                </m:sub>
                              </m:sSub>
                              <m:r>
                                <a:rPr lang="en-US" altLang="zh-CN" sz="14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kern="120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𝑈𝑁𝐷𝐸𝐹𝐼𝑁𝐸𝐷</m:t>
                              </m:r>
                            </m:oMath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400" b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𝑖𝑛𝑠𝑡</m:t>
                                  </m:r>
                                  <m:r>
                                    <a:rPr lang="en-US" altLang="zh-CN" sz="1400" b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𝑘𝑒𝑟𝑛𝑒𝑙</m:t>
                                  </m:r>
                                </m:sub>
                              </m:sSub>
                              <m:r>
                                <a:rPr lang="en-US" altLang="zh-CN" sz="14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kern="120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𝑈𝑁𝐷𝐸𝐹𝐼𝑁𝐸𝐷</m:t>
                              </m:r>
                            </m:oMath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94570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行为一致性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∀</m:t>
                                </m:r>
                                <m:r>
                                  <a:rPr lang="en-US" altLang="zh-CN" sz="1400" b="0" i="1" kern="1200" noProof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0" i="1" kern="1200" noProof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0" i="1" kern="1200" noProof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𝑖𝑛𝑠𝑡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𝑘𝑒𝑟𝑛𝑒𝑙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altLang="zh-CN" sz="1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altLang="zh-CN" sz="1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405469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在任何配置下，行为均一致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存在配置使得指令行为不一致，且用户上下文中指令行为一定是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存在配置使得指令行为不一致，但用户上下文中指令行为不一定为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1326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6480814-8C37-4EAE-8C5C-B294ABF443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298376"/>
                  </p:ext>
                </p:extLst>
              </p:nvPr>
            </p:nvGraphicFramePr>
            <p:xfrm>
              <a:off x="1090116" y="3832683"/>
              <a:ext cx="10640333" cy="18565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7347">
                      <a:extLst>
                        <a:ext uri="{9D8B030D-6E8A-4147-A177-3AD203B41FA5}">
                          <a16:colId xmlns:a16="http://schemas.microsoft.com/office/drawing/2014/main" val="2927806822"/>
                        </a:ext>
                      </a:extLst>
                    </a:gridCol>
                    <a:gridCol w="2465454">
                      <a:extLst>
                        <a:ext uri="{9D8B030D-6E8A-4147-A177-3AD203B41FA5}">
                          <a16:colId xmlns:a16="http://schemas.microsoft.com/office/drawing/2014/main" val="1942784892"/>
                        </a:ext>
                      </a:extLst>
                    </a:gridCol>
                    <a:gridCol w="3363311">
                      <a:extLst>
                        <a:ext uri="{9D8B030D-6E8A-4147-A177-3AD203B41FA5}">
                          <a16:colId xmlns:a16="http://schemas.microsoft.com/office/drawing/2014/main" val="1184358929"/>
                        </a:ext>
                      </a:extLst>
                    </a:gridCol>
                    <a:gridCol w="3344221">
                      <a:extLst>
                        <a:ext uri="{9D8B030D-6E8A-4147-A177-3AD203B41FA5}">
                          <a16:colId xmlns:a16="http://schemas.microsoft.com/office/drawing/2014/main" val="2963311636"/>
                        </a:ext>
                      </a:extLst>
                    </a:gridCol>
                  </a:tblGrid>
                  <a:tr h="33458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非敏感指令</a:t>
                          </a: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无条件敏感指令</a:t>
                          </a:r>
                          <a:endParaRPr lang="zh-CN" altLang="en-US" sz="14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有条件敏感指令</a:t>
                          </a:r>
                          <a:endParaRPr kumimoji="0" lang="zh-CN" altLang="en-US" sz="1400" b="1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655214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用户态下行为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r>
                            <a:rPr lang="en-US" altLang="zh-CN" sz="1400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7210" t="-103636" r="-99819" b="-3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18397" t="-103636" r="-364" b="-37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9836679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内核态下行为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 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7210" t="-203636" r="-99819" b="-2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18397" t="-203636" r="-364" b="-27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294570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行为一致性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9753" t="-298214" r="-272346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7210" t="-298214" r="-99819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18397" t="-298214" r="-364" b="-1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4054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在任何配置下，行为均一致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存在配置使得指令行为不一致，且用户上下文中指令行为一定是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存在配置使得指令行为不一致，但用户上下文中指令行为不一定为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1326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/>
          <p:cNvSpPr txBox="1"/>
          <p:nvPr/>
        </p:nvSpPr>
        <p:spPr>
          <a:xfrm>
            <a:off x="1090116" y="5721271"/>
            <a:ext cx="321113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行为可以是定义的或者未定义的</a:t>
            </a:r>
          </a:p>
        </p:txBody>
      </p:sp>
    </p:spTree>
    <p:extLst>
      <p:ext uri="{BB962C8B-B14F-4D97-AF65-F5344CB8AC3E}">
        <p14:creationId xmlns:p14="http://schemas.microsoft.com/office/powerpoint/2010/main" val="316345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705" y="1317839"/>
            <a:ext cx="11318444" cy="5071418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依据系统状态的行为路径树状结构，与上表的集合定义相呼应 </a:t>
            </a:r>
            <a:r>
              <a:rPr lang="en-US" altLang="zh-CN" dirty="0"/>
              <a:t>lqj】</a:t>
            </a:r>
          </a:p>
          <a:p>
            <a:pPr lvl="1"/>
            <a:r>
              <a:rPr lang="zh-CN" altLang="en-US" dirty="0"/>
              <a:t>无条件敏感指令 ：</a:t>
            </a:r>
            <a:r>
              <a:rPr lang="en-US" altLang="zh-CN" dirty="0"/>
              <a:t>DC CGDSW, &lt;Xt&gt;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s-E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r>
              <a:rPr lang="zh-CN" altLang="en-US" dirty="0"/>
              <a:t>内核态进程不可以执行无条件敏感指令；但对于有条件敏感指令，其处理方式需要依据具体配置而定</a:t>
            </a:r>
          </a:p>
          <a:p>
            <a:pPr marL="0" indent="0">
              <a:buNone/>
            </a:pPr>
            <a:r>
              <a:rPr lang="en-US" altLang="zh-CN" sz="1000" dirty="0"/>
              <a:t>*</a:t>
            </a:r>
            <a:r>
              <a:rPr lang="zh-CN" altLang="en-US" sz="1000" dirty="0"/>
              <a:t> </a:t>
            </a:r>
            <a:r>
              <a:rPr lang="en-US" altLang="zh-CN" sz="1000" dirty="0"/>
              <a:t>cond1 </a:t>
            </a:r>
            <a:r>
              <a:rPr lang="zh-CN" altLang="en-US" sz="1000" dirty="0"/>
              <a:t>为 </a:t>
            </a:r>
            <a:r>
              <a:rPr lang="en-US" altLang="zh-CN" sz="1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!(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EL2Enable() &amp;&amp; HCR_EL2.TGE = 1) &amp;&amp; SCTLR_EL1.UCT = 0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000" dirty="0"/>
              <a:t> cond2 </a:t>
            </a:r>
            <a:r>
              <a:rPr lang="zh-CN" altLang="en-US" sz="1000" dirty="0"/>
              <a:t>为 </a:t>
            </a:r>
            <a:r>
              <a:rPr lang="en-US" altLang="zh-CN" sz="1000" dirty="0"/>
              <a:t>EL2Enable() &amp;&amp; (HCR_EL2.&lt;E2H,TGE&gt; = 01 &amp;&amp; SCTLR_EL1.UCT = 0 || HCR_EL2.&lt;E2H,TGE&gt; != 11 &amp;&amp; (HCR_EL2.TID2 = 1 || (!HaveEL(EL3) || SCR_EL3.FGTEn = 1) &amp;&amp; HFGRTR_EL2.CTR_EL0 = 0) || HCR_EL2.&lt;E2H,TGE&gt; = 11 &amp;&amp; SCTLR_EL2.UCT = 0) </a:t>
            </a:r>
            <a:r>
              <a:rPr lang="zh-CN" altLang="en-US" sz="1000" dirty="0"/>
              <a:t>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/>
          </a:p>
          <a:p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91AB65-E67A-EBAA-846D-16EB627D0DAA}"/>
              </a:ext>
            </a:extLst>
          </p:cNvPr>
          <p:cNvSpPr txBox="1"/>
          <p:nvPr/>
        </p:nvSpPr>
        <p:spPr>
          <a:xfrm>
            <a:off x="5887456" y="1706453"/>
            <a:ext cx="58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条件敏感指令 ：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MRS &lt;Xt&gt;, CTR_EL0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2056EF92-66BF-FD51-47DC-B200B9604AF1}"/>
              </a:ext>
            </a:extLst>
          </p:cNvPr>
          <p:cNvGrpSpPr/>
          <p:nvPr/>
        </p:nvGrpSpPr>
        <p:grpSpPr>
          <a:xfrm>
            <a:off x="5146726" y="2287014"/>
            <a:ext cx="6583510" cy="2433750"/>
            <a:chOff x="5146726" y="2287014"/>
            <a:chExt cx="6583510" cy="243375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126D15E-74D7-7042-9F78-25C418AD36E5}"/>
                </a:ext>
              </a:extLst>
            </p:cNvPr>
            <p:cNvSpPr/>
            <p:nvPr/>
          </p:nvSpPr>
          <p:spPr>
            <a:xfrm>
              <a:off x="5146726" y="3091016"/>
              <a:ext cx="2436071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连接符: 肘形 46">
              <a:extLst>
                <a:ext uri="{FF2B5EF4-FFF2-40B4-BE49-F238E27FC236}">
                  <a16:creationId xmlns:a16="http://schemas.microsoft.com/office/drawing/2014/main" id="{54705E6C-6442-2E2D-3933-4917F6B605D3}"/>
                </a:ext>
              </a:extLst>
            </p:cNvPr>
            <p:cNvCxnSpPr>
              <a:cxnSpLocks/>
            </p:cNvCxnSpPr>
            <p:nvPr/>
          </p:nvCxnSpPr>
          <p:spPr>
            <a:xfrm>
              <a:off x="9688590" y="3684435"/>
              <a:ext cx="10308" cy="41184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8290C4C6-BE30-4A3C-8A1F-CC391F8963AE}"/>
                </a:ext>
              </a:extLst>
            </p:cNvPr>
            <p:cNvGrpSpPr/>
            <p:nvPr/>
          </p:nvGrpSpPr>
          <p:grpSpPr>
            <a:xfrm>
              <a:off x="6098962" y="2287014"/>
              <a:ext cx="5631274" cy="2433750"/>
              <a:chOff x="5172411" y="2221545"/>
              <a:chExt cx="5631274" cy="243375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0723420-9E06-FF24-3086-52E744010570}"/>
                  </a:ext>
                </a:extLst>
              </p:cNvPr>
              <p:cNvSpPr/>
              <p:nvPr/>
            </p:nvSpPr>
            <p:spPr>
              <a:xfrm>
                <a:off x="7649968" y="2221545"/>
                <a:ext cx="2398982" cy="44982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MRS &lt;Xt&gt;, CTR_EL0</a:t>
                </a: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0809FA0-0923-3DA1-B16C-D349A1128E65}"/>
                  </a:ext>
                </a:extLst>
              </p:cNvPr>
              <p:cNvSpPr/>
              <p:nvPr/>
            </p:nvSpPr>
            <p:spPr>
              <a:xfrm>
                <a:off x="7699747" y="2943430"/>
                <a:ext cx="719039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 = </a:t>
                </a:r>
                <a:r>
                  <a:rPr lang="en-US" altLang="zh-CN" sz="12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user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D777D31-BFE7-DF9F-29DB-E124B9856BAF}"/>
                  </a:ext>
                </a:extLst>
              </p:cNvPr>
              <p:cNvSpPr/>
              <p:nvPr/>
            </p:nvSpPr>
            <p:spPr>
              <a:xfrm>
                <a:off x="9163789" y="2928414"/>
                <a:ext cx="865007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 = kernel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ED0C639-88C2-BC99-AA8E-AB638147BC51}"/>
                  </a:ext>
                </a:extLst>
              </p:cNvPr>
              <p:cNvSpPr/>
              <p:nvPr/>
            </p:nvSpPr>
            <p:spPr>
              <a:xfrm>
                <a:off x="8269625" y="4075826"/>
                <a:ext cx="1118024" cy="44355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return CTR_EL0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7F75367-9A96-6581-367E-7649694077AD}"/>
                  </a:ext>
                </a:extLst>
              </p:cNvPr>
              <p:cNvSpPr/>
              <p:nvPr/>
            </p:nvSpPr>
            <p:spPr>
              <a:xfrm>
                <a:off x="9685661" y="3619326"/>
                <a:ext cx="1118024" cy="44355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eturn CTR_EL0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712FA1DC-CB05-672B-FA1B-6AD930F32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953" y="3618966"/>
                <a:ext cx="2863203" cy="164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E2B5CF92-FDCE-2628-ED7D-E11989C6C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698" y="3612252"/>
                <a:ext cx="0" cy="407621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连接符: 肘形 46">
                <a:extLst>
                  <a:ext uri="{FF2B5EF4-FFF2-40B4-BE49-F238E27FC236}">
                    <a16:creationId xmlns:a16="http://schemas.microsoft.com/office/drawing/2014/main" id="{81BE9349-0BCC-6151-C173-839783788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8692" y="3603016"/>
                <a:ext cx="0" cy="407621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72503A8-504F-044A-DACA-D1C94A985258}"/>
                  </a:ext>
                </a:extLst>
              </p:cNvPr>
              <p:cNvSpPr/>
              <p:nvPr/>
            </p:nvSpPr>
            <p:spPr>
              <a:xfrm>
                <a:off x="5172411" y="4060988"/>
                <a:ext cx="1485084" cy="58538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SystemAccessTrap(EL1,0x18)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4FFC944-606C-4E42-FFDA-2057F1204541}"/>
                  </a:ext>
                </a:extLst>
              </p:cNvPr>
              <p:cNvSpPr/>
              <p:nvPr/>
            </p:nvSpPr>
            <p:spPr>
              <a:xfrm>
                <a:off x="6717695" y="4069913"/>
                <a:ext cx="1485084" cy="58538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SystemAccessTrap(EL2,0x18)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8BD2009-F04E-FA3C-5809-76D0DEBB164B}"/>
                  </a:ext>
                </a:extLst>
              </p:cNvPr>
              <p:cNvSpPr/>
              <p:nvPr/>
            </p:nvSpPr>
            <p:spPr>
              <a:xfrm>
                <a:off x="6675239" y="3686793"/>
                <a:ext cx="1010041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cond2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DFA9F1-3971-4F99-16E3-80D519C92C6B}"/>
                </a:ext>
              </a:extLst>
            </p:cNvPr>
            <p:cNvSpPr/>
            <p:nvPr/>
          </p:nvSpPr>
          <p:spPr>
            <a:xfrm>
              <a:off x="6122207" y="3727192"/>
              <a:ext cx="865008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cond1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AAEBACE-F3D0-7247-CBD5-5477DB631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4136" y="2736837"/>
              <a:ext cx="0" cy="55080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33E6DF6-DF3F-B252-FC6B-D7AB1F5E0D5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75" y="3296011"/>
              <a:ext cx="2683494" cy="408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连接符: 肘形 46">
              <a:extLst>
                <a:ext uri="{FF2B5EF4-FFF2-40B4-BE49-F238E27FC236}">
                  <a16:creationId xmlns:a16="http://schemas.microsoft.com/office/drawing/2014/main" id="{B5A476BB-048B-799D-29EB-33ACCA105EA0}"/>
                </a:ext>
              </a:extLst>
            </p:cNvPr>
            <p:cNvCxnSpPr>
              <a:cxnSpLocks/>
            </p:cNvCxnSpPr>
            <p:nvPr/>
          </p:nvCxnSpPr>
          <p:spPr>
            <a:xfrm>
              <a:off x="8375243" y="3296011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连接符: 肘形 46">
              <a:extLst>
                <a:ext uri="{FF2B5EF4-FFF2-40B4-BE49-F238E27FC236}">
                  <a16:creationId xmlns:a16="http://schemas.microsoft.com/office/drawing/2014/main" id="{F69DF15B-42CF-DAF5-A7EA-F4F4ADE1D4B1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669" y="3296011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A0E78CD-E29D-1024-2F3B-5A5400A96C01}"/>
                </a:ext>
              </a:extLst>
            </p:cNvPr>
            <p:cNvSpPr/>
            <p:nvPr/>
          </p:nvSpPr>
          <p:spPr>
            <a:xfrm>
              <a:off x="9148697" y="3756272"/>
              <a:ext cx="669297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else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509965C-F0A3-B8D5-10D3-AAA9813A8A30}"/>
              </a:ext>
            </a:extLst>
          </p:cNvPr>
          <p:cNvGrpSpPr/>
          <p:nvPr/>
        </p:nvGrpSpPr>
        <p:grpSpPr>
          <a:xfrm>
            <a:off x="961265" y="2349907"/>
            <a:ext cx="3684146" cy="1813183"/>
            <a:chOff x="714263" y="2172373"/>
            <a:chExt cx="3684146" cy="181318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9240CC-4184-8D92-82D6-203798196DD0}"/>
                </a:ext>
              </a:extLst>
            </p:cNvPr>
            <p:cNvSpPr/>
            <p:nvPr/>
          </p:nvSpPr>
          <p:spPr>
            <a:xfrm>
              <a:off x="1125789" y="2172373"/>
              <a:ext cx="2398982" cy="44982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DC CGDSW, &lt;Xt&gt;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D336D4-2DF2-6D88-1D4D-E2A79186E009}"/>
                </a:ext>
              </a:extLst>
            </p:cNvPr>
            <p:cNvSpPr/>
            <p:nvPr/>
          </p:nvSpPr>
          <p:spPr>
            <a:xfrm>
              <a:off x="1351607" y="2932935"/>
              <a:ext cx="719039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 = </a:t>
              </a: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user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8C32F-F30B-51DE-A086-785E3AF16DC3}"/>
                </a:ext>
              </a:extLst>
            </p:cNvPr>
            <p:cNvSpPr/>
            <p:nvPr/>
          </p:nvSpPr>
          <p:spPr>
            <a:xfrm>
              <a:off x="2449198" y="2932935"/>
              <a:ext cx="865007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 = kernel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18F68C-ECF4-FB89-394E-FCBFC0D5E898}"/>
                </a:ext>
              </a:extLst>
            </p:cNvPr>
            <p:cNvSpPr/>
            <p:nvPr/>
          </p:nvSpPr>
          <p:spPr>
            <a:xfrm>
              <a:off x="714263" y="3572904"/>
              <a:ext cx="1118024" cy="30528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UNDEFINED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83517CF-1EE2-B3D0-1263-DE91A56F01F3}"/>
                </a:ext>
              </a:extLst>
            </p:cNvPr>
            <p:cNvSpPr/>
            <p:nvPr/>
          </p:nvSpPr>
          <p:spPr>
            <a:xfrm>
              <a:off x="2118196" y="3542006"/>
              <a:ext cx="2280213" cy="44355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Clean data and allocation tags in data cache by set/way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B7A2006-CC09-DB7E-24A8-B67DDCD61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85" y="2622196"/>
              <a:ext cx="0" cy="55080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301D4060-000A-B19D-C9F2-70B85255F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7008" y="3160295"/>
              <a:ext cx="2017666" cy="1270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连接符: 肘形 46">
              <a:extLst>
                <a:ext uri="{FF2B5EF4-FFF2-40B4-BE49-F238E27FC236}">
                  <a16:creationId xmlns:a16="http://schemas.microsoft.com/office/drawing/2014/main" id="{EEE7343B-5B21-89AB-6073-F2C68F2767CD}"/>
                </a:ext>
              </a:extLst>
            </p:cNvPr>
            <p:cNvCxnSpPr>
              <a:cxnSpLocks/>
            </p:cNvCxnSpPr>
            <p:nvPr/>
          </p:nvCxnSpPr>
          <p:spPr>
            <a:xfrm>
              <a:off x="1277476" y="3173001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连接符: 肘形 46">
              <a:extLst>
                <a:ext uri="{FF2B5EF4-FFF2-40B4-BE49-F238E27FC236}">
                  <a16:creationId xmlns:a16="http://schemas.microsoft.com/office/drawing/2014/main" id="{6CAC52F5-31A4-7CF6-D93E-B5077A547299}"/>
                </a:ext>
              </a:extLst>
            </p:cNvPr>
            <p:cNvCxnSpPr>
              <a:cxnSpLocks/>
            </p:cNvCxnSpPr>
            <p:nvPr/>
          </p:nvCxnSpPr>
          <p:spPr>
            <a:xfrm>
              <a:off x="3287206" y="3156959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1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7906" y="1332745"/>
                <a:ext cx="11092543" cy="53887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敏感指令处理方法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【</a:t>
                </a:r>
                <a:r>
                  <a:rPr lang="zh-CN" altLang="en-US" dirty="0"/>
                  <a:t>寻找合理系统配置算法</a:t>
                </a:r>
                <a:r>
                  <a:rPr lang="en-US" altLang="zh-CN" dirty="0"/>
                  <a:t>】</a:t>
                </a:r>
              </a:p>
              <a:p>
                <a:pPr lvl="2"/>
                <a:r>
                  <a:rPr lang="zh-CN" altLang="en-US" dirty="0"/>
                  <a:t>精简性：通过系统配置尽量减少行为不一致指令数量；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兼容性：保证</a:t>
                </a:r>
                <a:r>
                  <a:rPr lang="en-US" altLang="zh-CN" dirty="0"/>
                  <a:t>XXX</a:t>
                </a:r>
                <a:r>
                  <a:rPr lang="zh-CN" altLang="en-US" dirty="0"/>
                  <a:t>的系统配置和主流系统配置兼容。</a:t>
                </a:r>
                <a:endParaRPr lang="en-US" altLang="zh-CN" dirty="0"/>
              </a:p>
              <a:p>
                <a:pPr marL="457189" lvl="1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当配置</a:t>
                </a:r>
                <a:r>
                  <a:rPr lang="en-US" altLang="zh-CN" i="1" dirty="0"/>
                  <a:t>S</a:t>
                </a:r>
                <a:r>
                  <a:rPr lang="zh-CN" altLang="en-US" dirty="0"/>
                  <a:t>确定时， 依据指令行为一致性确定处理方案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编译端和二进制端处理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𝑘𝑒𝑟𝑛𝑒𝑙</m:t>
                        </m:r>
                      </m:sub>
                    </m:sSub>
                  </m:oMath>
                </a14:m>
                <a:r>
                  <a:rPr lang="zh-CN" altLang="en-US" dirty="0"/>
                  <a:t>时，不处理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否则当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𝑈𝑁𝐷𝐸𝐹𝐼𝑁𝐸𝐷</m:t>
                    </m:r>
                  </m:oMath>
                </a14:m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𝑘𝑒𝑟𝑛𝑒𝑙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𝑈𝑁𝐷𝐸𝐹𝐼𝑁𝐸𝐷</m:t>
                    </m:r>
                  </m:oMath>
                </a14:m>
                <a:r>
                  <a:rPr lang="zh-CN" altLang="en-US" dirty="0"/>
                  <a:t>时，过滤指令，不予执行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否则当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zh-CN" altLang="en-US" b="1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𝑈𝑁𝐷𝐸𝐹𝐼𝑁𝐸𝐷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𝑘𝑒𝑟𝑛𝑒𝑙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𝑈𝑁𝐷𝐸𝐹𝐼𝑁𝐸𝐷</m:t>
                    </m:r>
                  </m:oMath>
                </a14:m>
                <a:r>
                  <a:rPr lang="zh-CN" altLang="en-US" dirty="0"/>
                  <a:t>时，修改敏感指令，使其在运行时被</a:t>
                </a:r>
                <a:r>
                  <a:rPr lang="en-US" altLang="zh-CN" dirty="0"/>
                  <a:t>trap</a:t>
                </a:r>
                <a:r>
                  <a:rPr lang="zh-CN" altLang="en-US" dirty="0"/>
                  <a:t>，在内核模块中模拟指令在用户态下的执行行为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运行时处理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𝑘𝑒𝑟𝑛𝑒𝑙</m:t>
                        </m:r>
                      </m:sub>
                    </m:sSub>
                  </m:oMath>
                </a14:m>
                <a:r>
                  <a:rPr lang="zh-CN" altLang="en-US" dirty="0"/>
                  <a:t>，过滤指令不予执行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因为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可能会修改系统配置，影响我们的安全性，因此内核态进程进入内核要保存系统配置，返回内核态进程用户态恢复配置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06" y="1332745"/>
                <a:ext cx="11092543" cy="5388734"/>
              </a:xfrm>
              <a:blipFill>
                <a:blip r:embed="rId3"/>
                <a:stretch>
                  <a:fillRect l="-770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57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8863-8B7F-4143-A61E-E478070A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en-US" altLang="zh-CN" b="1" dirty="0">
              <a:latin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9B493-2882-493D-8348-F21C9C93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6" y="1332745"/>
            <a:ext cx="4673003" cy="469096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敏感指令分类和处理方法</a:t>
            </a:r>
            <a:endParaRPr lang="en-US" altLang="zh-CN" dirty="0"/>
          </a:p>
          <a:p>
            <a:pPr lvl="1"/>
            <a:r>
              <a:rPr lang="zh-CN" altLang="en-US" dirty="0"/>
              <a:t>当前系统配置下的指令分类结果</a:t>
            </a:r>
            <a:endParaRPr lang="en-US" altLang="zh-CN" dirty="0"/>
          </a:p>
          <a:p>
            <a:pPr lvl="1"/>
            <a:r>
              <a:rPr lang="zh-CN" altLang="en-US" dirty="0"/>
              <a:t>遍历指令手册 </a:t>
            </a:r>
            <a:r>
              <a:rPr lang="en-US" altLang="zh-CN" dirty="0"/>
              <a:t>1453 </a:t>
            </a:r>
            <a:r>
              <a:rPr lang="zh-CN" altLang="en-US" dirty="0"/>
              <a:t>条指令，</a:t>
            </a:r>
            <a:endParaRPr lang="en-US" altLang="zh-CN" dirty="0"/>
          </a:p>
          <a:p>
            <a:pPr marL="457189" lvl="1" indent="0">
              <a:buNone/>
            </a:pPr>
            <a:r>
              <a:rPr lang="zh-CN" altLang="en-US" dirty="0"/>
              <a:t>我们共找到了 </a:t>
            </a:r>
            <a:r>
              <a:rPr lang="en-US" altLang="zh-CN" dirty="0">
                <a:highlight>
                  <a:srgbClr val="FFFF00"/>
                </a:highlight>
              </a:rPr>
              <a:t>869 </a:t>
            </a:r>
            <a:r>
              <a:rPr lang="zh-CN" altLang="en-US" dirty="0"/>
              <a:t>条敏感指令，经过系统配置，还剩 </a:t>
            </a:r>
            <a:r>
              <a:rPr lang="en-US" altLang="zh-CN" dirty="0">
                <a:highlight>
                  <a:srgbClr val="FFFF00"/>
                </a:highlight>
              </a:rPr>
              <a:t>585 </a:t>
            </a:r>
            <a:r>
              <a:rPr lang="zh-CN" altLang="en-US" dirty="0"/>
              <a:t>条指令需要处理</a:t>
            </a:r>
            <a:endParaRPr lang="en-US" altLang="zh-CN" dirty="0"/>
          </a:p>
          <a:p>
            <a:pPr lvl="2"/>
            <a:r>
              <a:rPr lang="zh-CN" altLang="en-US" b="1" dirty="0"/>
              <a:t>系统指令包括</a:t>
            </a:r>
            <a:r>
              <a:rPr lang="en-US" altLang="zh-CN" b="1" dirty="0"/>
              <a:t>ARMv8</a:t>
            </a:r>
            <a:r>
              <a:rPr lang="zh-CN" altLang="en-US" b="1" dirty="0"/>
              <a:t>指令手册中：</a:t>
            </a:r>
            <a:endParaRPr lang="en-US" altLang="zh-CN" b="1" dirty="0"/>
          </a:p>
          <a:p>
            <a:pPr lvl="3"/>
            <a:r>
              <a:rPr lang="en-US" altLang="zh-CN" b="1" dirty="0"/>
              <a:t>C5 System instruction</a:t>
            </a:r>
          </a:p>
          <a:p>
            <a:pPr lvl="3"/>
            <a:r>
              <a:rPr lang="en-US" altLang="zh-CN" b="1" dirty="0"/>
              <a:t>D13 System register access instruction</a:t>
            </a:r>
          </a:p>
          <a:p>
            <a:pPr lvl="2"/>
            <a:r>
              <a:rPr lang="zh-CN" altLang="en-US" b="1" dirty="0"/>
              <a:t>基础指令包括：</a:t>
            </a:r>
            <a:endParaRPr lang="en-US" altLang="zh-CN" b="1" dirty="0"/>
          </a:p>
          <a:p>
            <a:pPr lvl="3"/>
            <a:r>
              <a:rPr lang="en-US" altLang="zh-CN" b="1" dirty="0"/>
              <a:t>C6 Base instruction</a:t>
            </a:r>
          </a:p>
          <a:p>
            <a:pPr lvl="3"/>
            <a:r>
              <a:rPr lang="en-US" altLang="zh-CN" b="1" dirty="0"/>
              <a:t>C7 Advanced SIMD and Floating-point instruction</a:t>
            </a:r>
          </a:p>
          <a:p>
            <a:pPr lvl="2"/>
            <a:r>
              <a:rPr lang="en-US" altLang="zh-CN" b="1" dirty="0">
                <a:highlight>
                  <a:srgbClr val="FFFF00"/>
                </a:highlight>
              </a:rPr>
              <a:t>695</a:t>
            </a:r>
            <a:r>
              <a:rPr lang="zh-CN" altLang="en-US" b="1" dirty="0">
                <a:highlight>
                  <a:srgbClr val="FFFF00"/>
                </a:highlight>
              </a:rPr>
              <a:t>条系统指令中：敏感指令</a:t>
            </a:r>
            <a:r>
              <a:rPr lang="en-US" altLang="zh-CN" b="1" dirty="0">
                <a:highlight>
                  <a:srgbClr val="FFFF00"/>
                </a:highlight>
              </a:rPr>
              <a:t>578</a:t>
            </a:r>
            <a:r>
              <a:rPr lang="zh-CN" altLang="en-US" b="1" dirty="0">
                <a:highlight>
                  <a:srgbClr val="FFFF00"/>
                </a:highlight>
              </a:rPr>
              <a:t>条，非敏感指令</a:t>
            </a:r>
            <a:r>
              <a:rPr lang="en-US" altLang="zh-CN" b="1" dirty="0">
                <a:highlight>
                  <a:srgbClr val="FFFF00"/>
                </a:highlight>
              </a:rPr>
              <a:t>117</a:t>
            </a:r>
            <a:r>
              <a:rPr lang="zh-CN" altLang="en-US" b="1" dirty="0">
                <a:highlight>
                  <a:srgbClr val="FFFF00"/>
                </a:highlight>
              </a:rPr>
              <a:t>条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2"/>
            <a:r>
              <a:rPr lang="en-US" altLang="zh-CN" b="1" dirty="0">
                <a:highlight>
                  <a:srgbClr val="FFFF00"/>
                </a:highlight>
              </a:rPr>
              <a:t>758</a:t>
            </a:r>
            <a:r>
              <a:rPr lang="zh-CN" altLang="en-US" b="1" dirty="0">
                <a:highlight>
                  <a:srgbClr val="FFFF00"/>
                </a:highlight>
              </a:rPr>
              <a:t>条基础指令中：敏感指令</a:t>
            </a:r>
            <a:r>
              <a:rPr lang="en-US" altLang="zh-CN" b="1" dirty="0">
                <a:highlight>
                  <a:srgbClr val="FFFF00"/>
                </a:highlight>
              </a:rPr>
              <a:t>7</a:t>
            </a:r>
            <a:r>
              <a:rPr lang="zh-CN" altLang="en-US" b="1" dirty="0">
                <a:highlight>
                  <a:srgbClr val="FFFF00"/>
                </a:highlight>
              </a:rPr>
              <a:t>条，非敏感指令 </a:t>
            </a:r>
            <a:r>
              <a:rPr lang="en-US" altLang="zh-CN" b="1" dirty="0">
                <a:highlight>
                  <a:srgbClr val="FFFF00"/>
                </a:highlight>
              </a:rPr>
              <a:t>751</a:t>
            </a:r>
            <a:r>
              <a:rPr lang="zh-CN" altLang="en-US" b="1" dirty="0">
                <a:highlight>
                  <a:srgbClr val="FFFF00"/>
                </a:highlight>
              </a:rPr>
              <a:t>条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2"/>
            <a:r>
              <a:rPr lang="zh-CN" altLang="en-US" b="1" dirty="0">
                <a:highlight>
                  <a:srgbClr val="FFFF00"/>
                </a:highlight>
              </a:rPr>
              <a:t>①</a:t>
            </a:r>
            <a:r>
              <a:rPr lang="en-US" altLang="zh-CN" b="1" dirty="0">
                <a:highlight>
                  <a:srgbClr val="FFFF00"/>
                </a:highlight>
              </a:rPr>
              <a:t>543</a:t>
            </a:r>
            <a:r>
              <a:rPr lang="zh-CN" altLang="en-US" b="1" dirty="0">
                <a:highlight>
                  <a:srgbClr val="FFFF00"/>
                </a:highlight>
              </a:rPr>
              <a:t>条，②</a:t>
            </a:r>
            <a:r>
              <a:rPr lang="en-US" altLang="zh-CN" b="1" dirty="0">
                <a:highlight>
                  <a:srgbClr val="FFFF00"/>
                </a:highlight>
              </a:rPr>
              <a:t>284</a:t>
            </a:r>
            <a:r>
              <a:rPr lang="zh-CN" altLang="en-US" b="1" dirty="0">
                <a:highlight>
                  <a:srgbClr val="FFFF00"/>
                </a:highlight>
              </a:rPr>
              <a:t>条，③</a:t>
            </a:r>
            <a:r>
              <a:rPr lang="en-US" altLang="zh-CN" b="1" dirty="0">
                <a:highlight>
                  <a:srgbClr val="FFFF00"/>
                </a:highlight>
              </a:rPr>
              <a:t>32</a:t>
            </a:r>
            <a:r>
              <a:rPr lang="zh-CN" altLang="en-US" b="1" dirty="0">
                <a:highlight>
                  <a:srgbClr val="FFFF00"/>
                </a:highlight>
              </a:rPr>
              <a:t>条，④</a:t>
            </a:r>
            <a:r>
              <a:rPr lang="en-US" altLang="zh-CN" b="1" dirty="0">
                <a:highlight>
                  <a:srgbClr val="FFFF00"/>
                </a:highlight>
              </a:rPr>
              <a:t>10</a:t>
            </a:r>
            <a:r>
              <a:rPr lang="zh-CN" altLang="en-US" b="1" dirty="0">
                <a:highlight>
                  <a:srgbClr val="FFFF00"/>
                </a:highlight>
              </a:rPr>
              <a:t>条</a:t>
            </a:r>
            <a:endParaRPr lang="en-US" altLang="zh-CN" b="1" dirty="0">
              <a:highlight>
                <a:srgbClr val="FFFF00"/>
              </a:highlight>
            </a:endParaRPr>
          </a:p>
          <a:p>
            <a:pPr marL="457189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B49CE-FBB6-4004-B423-0DB3B146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E919E-8D19-45A1-AB0B-116E53D45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50D8543-7030-3C1A-47D9-86935A361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34958"/>
              </p:ext>
            </p:extLst>
          </p:nvPr>
        </p:nvGraphicFramePr>
        <p:xfrm>
          <a:off x="5194972" y="1253333"/>
          <a:ext cx="7004648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882">
                  <a:extLst>
                    <a:ext uri="{9D8B030D-6E8A-4147-A177-3AD203B41FA5}">
                      <a16:colId xmlns:a16="http://schemas.microsoft.com/office/drawing/2014/main" val="2156190432"/>
                    </a:ext>
                  </a:extLst>
                </a:gridCol>
                <a:gridCol w="348882">
                  <a:extLst>
                    <a:ext uri="{9D8B030D-6E8A-4147-A177-3AD203B41FA5}">
                      <a16:colId xmlns:a16="http://schemas.microsoft.com/office/drawing/2014/main" val="2095611920"/>
                    </a:ext>
                  </a:extLst>
                </a:gridCol>
                <a:gridCol w="3256235">
                  <a:extLst>
                    <a:ext uri="{9D8B030D-6E8A-4147-A177-3AD203B41FA5}">
                      <a16:colId xmlns:a16="http://schemas.microsoft.com/office/drawing/2014/main" val="3619428679"/>
                    </a:ext>
                  </a:extLst>
                </a:gridCol>
                <a:gridCol w="2364647">
                  <a:extLst>
                    <a:ext uri="{9D8B030D-6E8A-4147-A177-3AD203B41FA5}">
                      <a16:colId xmlns:a16="http://schemas.microsoft.com/office/drawing/2014/main" val="2913908466"/>
                    </a:ext>
                  </a:extLst>
                </a:gridCol>
                <a:gridCol w="686002">
                  <a:extLst>
                    <a:ext uri="{9D8B030D-6E8A-4147-A177-3AD203B41FA5}">
                      <a16:colId xmlns:a16="http://schemas.microsoft.com/office/drawing/2014/main" val="3677697825"/>
                    </a:ext>
                  </a:extLst>
                </a:gridCol>
              </a:tblGrid>
              <a:tr h="1453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序号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类型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指令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条件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阻止方法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4093936893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无条件敏感指令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DC CGDSW, DC CSW, IC IALLU...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--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①过滤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1946366713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AT S12E0R, AT S1E2R...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01109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TLBI ALLE1, TLBI ASIDE1, TLBI RVAALE1...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49257"/>
                  </a:ext>
                </a:extLst>
              </a:tr>
              <a:tr h="30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MRS &lt;Xt&gt;,[CurrentEL/ELR_EL1…], MSR [ELR_EL1/PAN...],&lt;Xt&gt;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74734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ERET, HVC…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44854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有条件敏感指令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DC CIVAC, DC CVAC,  DC CVAU, IC IVAU…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SCTLR_EL2.&lt;UCI,DZE&gt; = 11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②配置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4220639070"/>
                  </a:ext>
                </a:extLst>
              </a:tr>
              <a:tr h="450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MRS &lt;Xt&gt;,[FPCR/FPSR/ID_AA64AFR0_EL1/CNTFRQ_EL0…], MSR [FPCR/FPSR/CNTFRQ_EL0…],&lt;Xt&gt;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IDST supported &amp;&amp; CPTR_EL2.FPEN = 11&amp;&amp; CNTHCTL_EL2.&lt;EL0PCTEN,EL0VCTEN&gt; = 01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59824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CASB,  LDADDB, WFE, LD1 (multiple structures)…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u="none" strike="noStrike">
                          <a:effectLst/>
                        </a:rPr>
                        <a:t>SCTLR.EL2.&lt;SAO,SA,E0E,EE,nTWE&gt; = 11001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82675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ADDG, IRG,  LDG, STG, MRS &lt;Xt&gt; TCO, MSR TCO,&lt;Xt&gt;…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Unsupported Hardware Features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44761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223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LD64B, ST64B, ST64BV, ST64BV0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84446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PSB CSYNC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22014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TSB CSYNC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51515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WFET, WFIT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98872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MRS &lt;Xt&gt;, [RNDR/RNDRRS]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01475"/>
                  </a:ext>
                </a:extLst>
              </a:tr>
              <a:tr h="30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MRS &lt;</a:t>
                      </a:r>
                      <a:r>
                        <a:rPr lang="en-US" sz="900" u="none" strike="noStrike" dirty="0" err="1">
                          <a:effectLst/>
                        </a:rPr>
                        <a:t>Xt</a:t>
                      </a:r>
                      <a:r>
                        <a:rPr lang="en-US" sz="900" u="none" strike="noStrike" dirty="0">
                          <a:effectLst/>
                        </a:rPr>
                        <a:t>&gt;,[PMCCFILTR_EL0/PMCCNTR_EL0…], MSR [PMCCFILTR_EL0/PMCCNTR_EL0...],&lt;</a:t>
                      </a:r>
                      <a:r>
                        <a:rPr lang="en-US" sz="900" u="none" strike="noStrike" dirty="0" err="1">
                          <a:effectLst/>
                        </a:rPr>
                        <a:t>Xt</a:t>
                      </a:r>
                      <a:r>
                        <a:rPr lang="en-US" sz="900" u="none" strike="noStrike" dirty="0">
                          <a:effectLst/>
                        </a:rPr>
                        <a:t>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57613"/>
                  </a:ext>
                </a:extLst>
              </a:tr>
              <a:tr h="30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MRS &lt;Xt&gt;,[AMCFGR_EL0/AMCG1IDR_EL0…], MSR [AMCNTENCLR0_EL0/AMCNTENCLR1_EL0...],&lt;Xt&gt;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27494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CFP RCTX, CPP RCTX, DVP RCTX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SCTLR_EL2.EnRTCTX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③配置</a:t>
                      </a:r>
                      <a:r>
                        <a:rPr lang="en-US" altLang="zh-CN" sz="900" u="none" strike="noStrike" dirty="0">
                          <a:effectLst/>
                        </a:rPr>
                        <a:t>&amp;</a:t>
                      </a:r>
                      <a:r>
                        <a:rPr lang="zh-CN" altLang="en-US" sz="900" u="none" strike="noStrike" dirty="0">
                          <a:effectLst/>
                        </a:rPr>
                        <a:t>过滤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1708769871"/>
                  </a:ext>
                </a:extLst>
              </a:tr>
              <a:tr h="450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MRS &lt;Xt&gt;,[SCXTNUM_EL0/CNTP_CTL_EL0…], MSR [SCXTNUM_EL0/CNTP_CTL_EL0…],&lt;Xt&gt;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SCTLR_EL2.TSCXT = 1 &amp;&amp; CNTHCTL_EL2.&lt;EL0PTEN,EL0VTEN,EL0PCTEN&gt; = 000,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45816"/>
                  </a:ext>
                </a:extLst>
              </a:tr>
              <a:tr h="30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MRS &lt;Xt&gt;,[CTR_EL0/ID_AA64DFR0_EL1/MPIDR_EL1…], WFI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IDST supported &amp;&amp; SCTLR_EL2.UCT = 0 &amp;&amp; SCTLR_EL2.nTWI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④配置</a:t>
                      </a:r>
                      <a:r>
                        <a:rPr lang="en-US" altLang="zh-CN" sz="900" u="none" strike="noStrike" dirty="0">
                          <a:effectLst/>
                        </a:rPr>
                        <a:t>&amp;</a:t>
                      </a:r>
                      <a:r>
                        <a:rPr lang="zh-CN" altLang="en-US" sz="900" u="none" strike="noStrike" dirty="0">
                          <a:effectLst/>
                        </a:rPr>
                        <a:t>下陷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5640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73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8863-8B7F-4143-A61E-E478070A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en-US" altLang="zh-CN" b="1" dirty="0">
              <a:latin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9B493-2882-493D-8348-F21C9C93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Binary Inspection</a:t>
            </a:r>
            <a:r>
              <a:rPr lang="zh-CN" altLang="en-US" dirty="0"/>
              <a:t>发现敏感指令编码</a:t>
            </a:r>
            <a:endParaRPr lang="en-US" altLang="zh-CN" dirty="0"/>
          </a:p>
          <a:p>
            <a:pPr lvl="1"/>
            <a:r>
              <a:rPr lang="en-US" altLang="zh-CN" dirty="0"/>
              <a:t>Binary Introspection</a:t>
            </a:r>
            <a:r>
              <a:rPr lang="zh-CN" altLang="en-US" dirty="0"/>
              <a:t>使用指令扫描的方法遍历代码页并处理敏感指令</a:t>
            </a:r>
            <a:endParaRPr lang="en-US" altLang="zh-CN" dirty="0"/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ARM64</a:t>
            </a:r>
            <a:r>
              <a:rPr lang="zh-CN" altLang="en-US" dirty="0"/>
              <a:t>是定长指令，每条指令以</a:t>
            </a:r>
            <a:r>
              <a:rPr lang="en-US" altLang="zh-CN" dirty="0"/>
              <a:t>4</a:t>
            </a:r>
            <a:r>
              <a:rPr lang="zh-CN" altLang="en-US" dirty="0"/>
              <a:t>字节对齐方式存放在代码页中，便于扫描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存在问题</a:t>
            </a:r>
            <a:endParaRPr lang="en-US" altLang="zh-CN" dirty="0"/>
          </a:p>
          <a:p>
            <a:pPr lvl="1"/>
            <a:r>
              <a:rPr lang="zh-CN" altLang="en-US" dirty="0"/>
              <a:t>可执行数据问题：可执行页中可能包含只读数据，而数据包含敏感编码是合法的</a:t>
            </a:r>
            <a:endParaRPr lang="en-US" altLang="zh-CN" dirty="0"/>
          </a:p>
          <a:p>
            <a:pPr lvl="1"/>
            <a:r>
              <a:rPr lang="zh-CN" altLang="en-US" dirty="0"/>
              <a:t>代码自修改问题：存在动态生成可执行页或者多次修改可执行页代码的可能性</a:t>
            </a:r>
            <a:endParaRPr lang="en-US" altLang="zh-CN" dirty="0"/>
          </a:p>
          <a:p>
            <a:pPr lvl="1"/>
            <a:r>
              <a:rPr lang="zh-CN" altLang="en-US" dirty="0"/>
              <a:t>扫描效率问题：指令分类众多，如何快速判断可执行页中的每条指令的敏感性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B49CE-FBB6-4004-B423-0DB3B146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E919E-8D19-45A1-AB0B-116E53D45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6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30794-A1EF-4C5A-AFC9-34399766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C0C08-A229-421D-8C1F-00ACB0469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6" y="1332745"/>
            <a:ext cx="11092543" cy="4690961"/>
          </a:xfrm>
          <a:noFill/>
          <a:ln w="28575">
            <a:noFill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r>
              <a:rPr lang="zh-CN" altLang="en-US" dirty="0"/>
              <a:t>方案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0A1D7-A493-47B4-AB04-3209A0522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31928-CB77-4592-8A4F-A3632D39E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99129" y="1772144"/>
            <a:ext cx="10939170" cy="4253339"/>
            <a:chOff x="94802" y="1691755"/>
            <a:chExt cx="10939170" cy="425333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8033CB8-35BA-45BE-A719-2AFA30A435AA}"/>
                </a:ext>
              </a:extLst>
            </p:cNvPr>
            <p:cNvSpPr/>
            <p:nvPr/>
          </p:nvSpPr>
          <p:spPr>
            <a:xfrm>
              <a:off x="1841144" y="3464272"/>
              <a:ext cx="1237730" cy="350230"/>
            </a:xfrm>
            <a:prstGeom prst="rect">
              <a:avLst/>
            </a:prstGeom>
            <a:pattFill prst="ltDnDiag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PageAnalyzer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1309732-DE16-4D9F-9025-592D6A774381}"/>
                </a:ext>
              </a:extLst>
            </p:cNvPr>
            <p:cNvSpPr/>
            <p:nvPr/>
          </p:nvSpPr>
          <p:spPr>
            <a:xfrm>
              <a:off x="3845905" y="3048336"/>
              <a:ext cx="966028" cy="377855"/>
            </a:xfrm>
            <a:prstGeom prst="rect">
              <a:avLst/>
            </a:prstGeom>
            <a:pattFill prst="ltDnDiag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Scanner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1AD6052-4E98-4DF7-B667-6A83E81F18DE}"/>
                </a:ext>
              </a:extLst>
            </p:cNvPr>
            <p:cNvSpPr/>
            <p:nvPr/>
          </p:nvSpPr>
          <p:spPr>
            <a:xfrm>
              <a:off x="3629523" y="3788650"/>
              <a:ext cx="1604218" cy="377855"/>
            </a:xfrm>
            <a:prstGeom prst="rect">
              <a:avLst/>
            </a:prstGeom>
            <a:pattFill prst="ltDnDiag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CodeDataSplitter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C8128F9F-9ED9-42C2-A07C-4FE032461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874" y="3229644"/>
              <a:ext cx="767031" cy="40212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8E8E901A-79F1-490C-968A-BC87F652DF76}"/>
                </a:ext>
              </a:extLst>
            </p:cNvPr>
            <p:cNvCxnSpPr>
              <a:cxnSpLocks/>
            </p:cNvCxnSpPr>
            <p:nvPr/>
          </p:nvCxnSpPr>
          <p:spPr>
            <a:xfrm>
              <a:off x="3072427" y="3631314"/>
              <a:ext cx="550649" cy="352003"/>
            </a:xfrm>
            <a:prstGeom prst="bentConnector3">
              <a:avLst>
                <a:gd name="adj1" fmla="val 70196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791B571-2460-48B6-A113-3578367A4BA6}"/>
                </a:ext>
              </a:extLst>
            </p:cNvPr>
            <p:cNvSpPr/>
            <p:nvPr/>
          </p:nvSpPr>
          <p:spPr>
            <a:xfrm>
              <a:off x="1706944" y="2877879"/>
              <a:ext cx="3940992" cy="150071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368B60AA-812F-4A93-A391-408C131C68FB}"/>
                </a:ext>
              </a:extLst>
            </p:cNvPr>
            <p:cNvCxnSpPr>
              <a:stCxn id="36" idx="3"/>
              <a:endCxn id="110" idx="1"/>
            </p:cNvCxnSpPr>
            <p:nvPr/>
          </p:nvCxnSpPr>
          <p:spPr>
            <a:xfrm flipV="1">
              <a:off x="5233741" y="3512340"/>
              <a:ext cx="502885" cy="465238"/>
            </a:xfrm>
            <a:prstGeom prst="bentConnector3">
              <a:avLst>
                <a:gd name="adj1" fmla="val 52826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连接符: 肘形 115">
              <a:extLst>
                <a:ext uri="{FF2B5EF4-FFF2-40B4-BE49-F238E27FC236}">
                  <a16:creationId xmlns:a16="http://schemas.microsoft.com/office/drawing/2014/main" id="{EE0B01A0-F9BF-4CD3-BF09-61D5C3025FA0}"/>
                </a:ext>
              </a:extLst>
            </p:cNvPr>
            <p:cNvCxnSpPr>
              <a:stCxn id="35" idx="3"/>
              <a:endCxn id="110" idx="1"/>
            </p:cNvCxnSpPr>
            <p:nvPr/>
          </p:nvCxnSpPr>
          <p:spPr>
            <a:xfrm>
              <a:off x="4811933" y="3237264"/>
              <a:ext cx="924693" cy="275076"/>
            </a:xfrm>
            <a:prstGeom prst="bentConnector3">
              <a:avLst>
                <a:gd name="adj1" fmla="val 74410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304FD1CA-0532-4B40-AA36-07E31F876C30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328918" y="2703767"/>
              <a:ext cx="1" cy="34456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1893F2F-4211-408C-8475-74CCFFEC064F}"/>
                </a:ext>
              </a:extLst>
            </p:cNvPr>
            <p:cNvSpPr/>
            <p:nvPr/>
          </p:nvSpPr>
          <p:spPr>
            <a:xfrm>
              <a:off x="2561672" y="3012019"/>
              <a:ext cx="167756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Instructions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8F5FFCB2-104E-471E-9079-60278BB5A122}"/>
                </a:ext>
              </a:extLst>
            </p:cNvPr>
            <p:cNvSpPr/>
            <p:nvPr/>
          </p:nvSpPr>
          <p:spPr>
            <a:xfrm>
              <a:off x="2581902" y="3963590"/>
              <a:ext cx="167756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Data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E2A9E0A9-69EC-47C5-BF8C-B6606C127CEE}"/>
                </a:ext>
              </a:extLst>
            </p:cNvPr>
            <p:cNvSpPr/>
            <p:nvPr/>
          </p:nvSpPr>
          <p:spPr>
            <a:xfrm>
              <a:off x="3807620" y="2695936"/>
              <a:ext cx="167756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failed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E5D15B8D-09A6-4B2E-84DD-E98FAD913786}"/>
                </a:ext>
              </a:extLst>
            </p:cNvPr>
            <p:cNvCxnSpPr/>
            <p:nvPr/>
          </p:nvCxnSpPr>
          <p:spPr>
            <a:xfrm>
              <a:off x="945081" y="3624323"/>
              <a:ext cx="817023" cy="1056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37B76541-4E99-4BC9-946F-4D591EA5F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626" y="3225448"/>
              <a:ext cx="573784" cy="573784"/>
            </a:xfrm>
            <a:prstGeom prst="rect">
              <a:avLst/>
            </a:prstGeom>
          </p:spPr>
        </p:pic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6578AFD2-2365-473F-8EDA-439C2A85575F}"/>
                </a:ext>
              </a:extLst>
            </p:cNvPr>
            <p:cNvGrpSpPr/>
            <p:nvPr/>
          </p:nvGrpSpPr>
          <p:grpSpPr>
            <a:xfrm>
              <a:off x="4038600" y="2076118"/>
              <a:ext cx="634409" cy="624380"/>
              <a:chOff x="3797223" y="2117883"/>
              <a:chExt cx="634409" cy="624380"/>
            </a:xfrm>
          </p:grpSpPr>
          <p:pic>
            <p:nvPicPr>
              <p:cNvPr id="112" name="图片 111">
                <a:extLst>
                  <a:ext uri="{FF2B5EF4-FFF2-40B4-BE49-F238E27FC236}">
                    <a16:creationId xmlns:a16="http://schemas.microsoft.com/office/drawing/2014/main" id="{7EA375D6-795B-4031-B0C2-90456F0E1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7403" y="2117883"/>
                <a:ext cx="450267" cy="450267"/>
              </a:xfrm>
              <a:prstGeom prst="rect">
                <a:avLst/>
              </a:prstGeom>
            </p:spPr>
          </p:pic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46C4E3D-A26E-4842-96E4-19C71ABFA5F3}"/>
                  </a:ext>
                </a:extLst>
              </p:cNvPr>
              <p:cNvSpPr/>
              <p:nvPr/>
            </p:nvSpPr>
            <p:spPr>
              <a:xfrm>
                <a:off x="3797223" y="2502197"/>
                <a:ext cx="634409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report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64A4FB9-B671-4BAE-9823-4769D4275817}"/>
                </a:ext>
              </a:extLst>
            </p:cNvPr>
            <p:cNvSpPr/>
            <p:nvPr/>
          </p:nvSpPr>
          <p:spPr>
            <a:xfrm>
              <a:off x="1366338" y="5243101"/>
              <a:ext cx="3926241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Offline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利用编译器或者二进制重写方法分离代码和数据，并在线下扫描和重写敏感指令</a:t>
              </a: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856831D-DD73-484A-A2CF-1571340C00C9}"/>
                </a:ext>
              </a:extLst>
            </p:cNvPr>
            <p:cNvSpPr/>
            <p:nvPr/>
          </p:nvSpPr>
          <p:spPr>
            <a:xfrm>
              <a:off x="6998098" y="5261830"/>
              <a:ext cx="3954159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Online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线上通过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Page Fault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监控可执行页的映射创建，运行时扫描可执行页中的敏感指令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7369309" y="3413106"/>
              <a:ext cx="3155601" cy="96548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369878" y="3411495"/>
              <a:ext cx="2077275" cy="82189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931156" y="3649802"/>
              <a:ext cx="939207" cy="248801"/>
            </a:xfrm>
            <a:prstGeom prst="rect">
              <a:avLst/>
            </a:prstGeom>
            <a:pattFill prst="ltDnDiag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Verifier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9780796" y="4069403"/>
              <a:ext cx="744114" cy="3139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Kernel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55093" y="3960366"/>
              <a:ext cx="1784032" cy="3139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Kernel Module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371096" y="2195809"/>
              <a:ext cx="2066651" cy="1218025"/>
              <a:chOff x="5211773" y="1367145"/>
              <a:chExt cx="2109667" cy="519927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5" name="矩形 64"/>
              <p:cNvSpPr/>
              <p:nvPr/>
            </p:nvSpPr>
            <p:spPr>
              <a:xfrm>
                <a:off x="5211773" y="1367145"/>
                <a:ext cx="2109667" cy="519927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5403904" y="1370511"/>
                <a:ext cx="1827429" cy="28820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Kernel Mode App</a:t>
                </a: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7917695" y="3289350"/>
              <a:ext cx="939207" cy="248801"/>
            </a:xfrm>
            <a:prstGeom prst="rect">
              <a:avLst/>
            </a:prstGeom>
            <a:pattFill prst="dashHorz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Agent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7480" y="2559433"/>
              <a:ext cx="1151868" cy="836791"/>
              <a:chOff x="1185985" y="2131932"/>
              <a:chExt cx="1151868" cy="836791"/>
            </a:xfrm>
          </p:grpSpPr>
          <p:pic>
            <p:nvPicPr>
              <p:cNvPr id="92" name="图片 91">
                <a:extLst>
                  <a:ext uri="{FF2B5EF4-FFF2-40B4-BE49-F238E27FC236}">
                    <a16:creationId xmlns:a16="http://schemas.microsoft.com/office/drawing/2014/main" id="{5ACDE308-4D05-430C-BC23-0A3AB0A7F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4056" y="2131932"/>
                <a:ext cx="720092" cy="720092"/>
              </a:xfrm>
              <a:prstGeom prst="rect">
                <a:avLst/>
              </a:prstGeom>
            </p:spPr>
          </p:pic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7EB1298-8954-412F-95DB-2DEA6B28875C}"/>
                  </a:ext>
                </a:extLst>
              </p:cNvPr>
              <p:cNvSpPr/>
              <p:nvPr/>
            </p:nvSpPr>
            <p:spPr>
              <a:xfrm>
                <a:off x="1185985" y="2728657"/>
                <a:ext cx="1151868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source 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94802" y="3881386"/>
              <a:ext cx="1177263" cy="982866"/>
              <a:chOff x="1224677" y="3745168"/>
              <a:chExt cx="1177263" cy="982866"/>
            </a:xfrm>
          </p:grpSpPr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37B76541-4E99-4BC9-946F-4D591EA5F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4054" y="3745168"/>
                <a:ext cx="573784" cy="573784"/>
              </a:xfrm>
              <a:prstGeom prst="rect">
                <a:avLst/>
              </a:prstGeom>
            </p:spPr>
          </p:pic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893EB01-CB34-478A-BC0F-FBF96A1753DB}"/>
                  </a:ext>
                </a:extLst>
              </p:cNvPr>
              <p:cNvSpPr/>
              <p:nvPr/>
            </p:nvSpPr>
            <p:spPr>
              <a:xfrm>
                <a:off x="1224677" y="4340236"/>
                <a:ext cx="1177263" cy="387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COTS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binary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893EB01-CB34-478A-BC0F-FBF96A1753DB}"/>
                </a:ext>
              </a:extLst>
            </p:cNvPr>
            <p:cNvSpPr/>
            <p:nvPr/>
          </p:nvSpPr>
          <p:spPr>
            <a:xfrm>
              <a:off x="5670512" y="3825541"/>
              <a:ext cx="720377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safe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binary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2D8030BB-CAEE-4084-AA7A-CADA00279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644" y="2485982"/>
              <a:ext cx="584302" cy="584302"/>
            </a:xfrm>
            <a:prstGeom prst="rect">
              <a:avLst/>
            </a:prstGeom>
          </p:spPr>
        </p:pic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2D8030BB-CAEE-4084-AA7A-CADA00279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372" y="2486666"/>
              <a:ext cx="584302" cy="584302"/>
            </a:xfrm>
            <a:prstGeom prst="rect">
              <a:avLst/>
            </a:prstGeom>
          </p:spPr>
        </p:pic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72E37CF-5AFB-4B23-8A23-8DC8568396F1}"/>
                </a:ext>
              </a:extLst>
            </p:cNvPr>
            <p:cNvSpPr/>
            <p:nvPr/>
          </p:nvSpPr>
          <p:spPr>
            <a:xfrm>
              <a:off x="7623389" y="3022255"/>
              <a:ext cx="68120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rodata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72E37CF-5AFB-4B23-8A23-8DC8568396F1}"/>
                </a:ext>
              </a:extLst>
            </p:cNvPr>
            <p:cNvSpPr/>
            <p:nvPr/>
          </p:nvSpPr>
          <p:spPr>
            <a:xfrm>
              <a:off x="8453565" y="3001523"/>
              <a:ext cx="68120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.text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曲线连接符 18"/>
            <p:cNvCxnSpPr>
              <a:stCxn id="105" idx="3"/>
              <a:endCxn id="68" idx="3"/>
            </p:cNvCxnSpPr>
            <p:nvPr/>
          </p:nvCxnSpPr>
          <p:spPr>
            <a:xfrm flipH="1">
              <a:off x="8856902" y="2778817"/>
              <a:ext cx="238772" cy="634934"/>
            </a:xfrm>
            <a:prstGeom prst="curvedConnector3">
              <a:avLst>
                <a:gd name="adj1" fmla="val -95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68" idx="3"/>
              <a:endCxn id="57" idx="3"/>
            </p:cNvCxnSpPr>
            <p:nvPr/>
          </p:nvCxnSpPr>
          <p:spPr>
            <a:xfrm>
              <a:off x="8856902" y="3413751"/>
              <a:ext cx="13461" cy="360452"/>
            </a:xfrm>
            <a:prstGeom prst="curvedConnector3">
              <a:avLst>
                <a:gd name="adj1" fmla="val 179823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8673802" y="2633211"/>
              <a:ext cx="2360170" cy="264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 Fault</a:t>
              </a:r>
            </a:p>
          </p:txBody>
        </p:sp>
        <p:sp>
          <p:nvSpPr>
            <p:cNvPr id="117" name="爆炸形 1 116"/>
            <p:cNvSpPr/>
            <p:nvPr/>
          </p:nvSpPr>
          <p:spPr>
            <a:xfrm>
              <a:off x="8930821" y="2612327"/>
              <a:ext cx="203200" cy="233095"/>
            </a:xfrm>
            <a:prstGeom prst="irregularSeal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6729368" y="1691755"/>
              <a:ext cx="9403" cy="3991897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组合 118"/>
            <p:cNvGrpSpPr/>
            <p:nvPr/>
          </p:nvGrpSpPr>
          <p:grpSpPr>
            <a:xfrm>
              <a:off x="6397447" y="3195514"/>
              <a:ext cx="786051" cy="353063"/>
              <a:chOff x="5377180" y="3007357"/>
              <a:chExt cx="786051" cy="353063"/>
            </a:xfrm>
          </p:grpSpPr>
          <p:grpSp>
            <p:nvGrpSpPr>
              <p:cNvPr id="120" name="组合 119"/>
              <p:cNvGrpSpPr/>
              <p:nvPr/>
            </p:nvGrpSpPr>
            <p:grpSpPr>
              <a:xfrm>
                <a:off x="5377180" y="3007357"/>
                <a:ext cx="660400" cy="353063"/>
                <a:chOff x="5377180" y="3007357"/>
                <a:chExt cx="660400" cy="353063"/>
              </a:xfrm>
            </p:grpSpPr>
            <p:sp>
              <p:nvSpPr>
                <p:cNvPr id="123" name="矩形 122"/>
                <p:cNvSpPr/>
                <p:nvPr/>
              </p:nvSpPr>
              <p:spPr>
                <a:xfrm>
                  <a:off x="5377180" y="3037266"/>
                  <a:ext cx="660400" cy="3231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4" name="组合 123"/>
                <p:cNvGrpSpPr/>
                <p:nvPr/>
              </p:nvGrpSpPr>
              <p:grpSpPr>
                <a:xfrm>
                  <a:off x="5417983" y="3007357"/>
                  <a:ext cx="604610" cy="315337"/>
                  <a:chOff x="5417983" y="2793777"/>
                  <a:chExt cx="604610" cy="318733"/>
                </a:xfrm>
                <a:solidFill>
                  <a:schemeClr val="bg1"/>
                </a:solidFill>
              </p:grpSpPr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2D612575-5E4F-427B-85FA-F83845E9373B}"/>
                      </a:ext>
                    </a:extLst>
                  </p:cNvPr>
                  <p:cNvSpPr txBox="1"/>
                  <p:nvPr/>
                </p:nvSpPr>
                <p:spPr>
                  <a:xfrm>
                    <a:off x="5417983" y="2793777"/>
                    <a:ext cx="604610" cy="2862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Load</a:t>
                    </a:r>
                    <a:endParaRPr kumimoji="1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6" name="直接箭头连接符 125"/>
                  <p:cNvCxnSpPr/>
                  <p:nvPr/>
                </p:nvCxnSpPr>
                <p:spPr>
                  <a:xfrm>
                    <a:off x="5449774" y="3110237"/>
                    <a:ext cx="517847" cy="2273"/>
                  </a:xfrm>
                  <a:prstGeom prst="straightConnector1">
                    <a:avLst/>
                  </a:prstGeom>
                  <a:grpFill/>
                  <a:ln w="28575"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直接箭头连接符 120"/>
              <p:cNvCxnSpPr/>
              <p:nvPr/>
            </p:nvCxnSpPr>
            <p:spPr>
              <a:xfrm flipV="1">
                <a:off x="5967621" y="3037266"/>
                <a:ext cx="0" cy="285432"/>
              </a:xfrm>
              <a:prstGeom prst="straightConnector1">
                <a:avLst/>
              </a:prstGeom>
              <a:grpFill/>
              <a:ln w="28575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/>
              <p:nvPr/>
            </p:nvCxnSpPr>
            <p:spPr>
              <a:xfrm flipV="1">
                <a:off x="5960673" y="3052102"/>
                <a:ext cx="202558" cy="4923"/>
              </a:xfrm>
              <a:prstGeom prst="straightConnector1">
                <a:avLst/>
              </a:prstGeom>
              <a:grpFill/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矩形 128"/>
          <p:cNvSpPr/>
          <p:nvPr/>
        </p:nvSpPr>
        <p:spPr>
          <a:xfrm>
            <a:off x="1390754" y="2972808"/>
            <a:ext cx="2360170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TOOL *</a:t>
            </a:r>
          </a:p>
        </p:txBody>
      </p:sp>
      <p:sp>
        <p:nvSpPr>
          <p:cNvPr id="133" name="矩形 132"/>
          <p:cNvSpPr/>
          <p:nvPr/>
        </p:nvSpPr>
        <p:spPr>
          <a:xfrm>
            <a:off x="2069298" y="4714608"/>
            <a:ext cx="3025006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TOOL can be Spliter or Rewriter  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7EB1298-8954-412F-95DB-2DEA6B28875C}"/>
              </a:ext>
            </a:extLst>
          </p:cNvPr>
          <p:cNvSpPr/>
          <p:nvPr/>
        </p:nvSpPr>
        <p:spPr>
          <a:xfrm>
            <a:off x="521438" y="3580388"/>
            <a:ext cx="1151868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4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可执行页中的数据</a:t>
            </a:r>
            <a:endParaRPr lang="en-US" altLang="zh-CN" dirty="0"/>
          </a:p>
          <a:p>
            <a:pPr lvl="1"/>
            <a:r>
              <a:rPr lang="zh-CN" altLang="en-US" dirty="0"/>
              <a:t>内嵌数据</a:t>
            </a:r>
            <a:endParaRPr lang="en-US" altLang="zh-CN" dirty="0"/>
          </a:p>
          <a:p>
            <a:pPr lvl="1"/>
            <a:r>
              <a:rPr lang="en-US" altLang="zh-CN" dirty="0"/>
              <a:t>.rodata</a:t>
            </a:r>
            <a:r>
              <a:rPr lang="zh-CN" altLang="en-US" dirty="0"/>
              <a:t>数据</a:t>
            </a:r>
            <a:endParaRPr lang="en-US" altLang="zh-CN" kern="0" dirty="0">
              <a:ea typeface="宋体" panose="02010600030101010101" pitchFamily="2" charset="-122"/>
            </a:endParaRPr>
          </a:p>
          <a:p>
            <a:endParaRPr lang="en-US" altLang="zh-CN" kern="0" dirty="0">
              <a:ea typeface="宋体" panose="02010600030101010101" pitchFamily="2" charset="-122"/>
            </a:endParaRPr>
          </a:p>
          <a:p>
            <a:r>
              <a:rPr lang="zh-CN" altLang="en-US" dirty="0"/>
              <a:t>代码和数据分离</a:t>
            </a:r>
            <a:endParaRPr lang="en-US" altLang="zh-CN" dirty="0"/>
          </a:p>
          <a:p>
            <a:pPr lvl="1"/>
            <a:r>
              <a:rPr lang="zh-CN" altLang="en-US" dirty="0"/>
              <a:t>消除可执行页中的数据，并保证程序原有语义的正确性</a:t>
            </a:r>
            <a:endParaRPr lang="en-US" altLang="zh-CN" dirty="0"/>
          </a:p>
          <a:p>
            <a:pPr lvl="1"/>
            <a:r>
              <a:rPr lang="zh-CN" altLang="en-US" dirty="0"/>
              <a:t>我们提供了编译端处理工具（有源码时）和二进制改写工具（无源码时）</a:t>
            </a:r>
            <a:endParaRPr lang="en-US" altLang="zh-CN" dirty="0"/>
          </a:p>
          <a:p>
            <a:pPr marL="457189" lvl="1" indent="0">
              <a:buNone/>
            </a:pPr>
            <a:endParaRPr lang="en-US" altLang="zh-CN" dirty="0"/>
          </a:p>
          <a:p>
            <a:r>
              <a:rPr lang="en-US" altLang="zh-CN" kern="0" dirty="0">
                <a:ea typeface="宋体" panose="02010600030101010101" pitchFamily="2" charset="-122"/>
              </a:rPr>
              <a:t>Spliter </a:t>
            </a:r>
            <a:r>
              <a:rPr lang="zh-CN" altLang="en-US" dirty="0"/>
              <a:t>编译端处理</a:t>
            </a:r>
            <a:endParaRPr lang="en-US" altLang="zh-CN" dirty="0"/>
          </a:p>
          <a:p>
            <a:pPr lvl="1"/>
            <a:r>
              <a:rPr lang="zh-CN" altLang="en-US" dirty="0"/>
              <a:t>内嵌数据：将数据编码进指令中，并保证改写前后的语义等价性</a:t>
            </a:r>
            <a:endParaRPr lang="en-US" altLang="zh-CN" dirty="0"/>
          </a:p>
          <a:p>
            <a:pPr lvl="1"/>
            <a:r>
              <a:rPr lang="en-US" altLang="zh-CN" dirty="0"/>
              <a:t>.rodata</a:t>
            </a:r>
            <a:r>
              <a:rPr lang="zh-CN" altLang="en-US" dirty="0"/>
              <a:t>数据：链接阶段分离</a:t>
            </a:r>
            <a:r>
              <a:rPr lang="en-US" altLang="zh-CN" dirty="0"/>
              <a:t>.text</a:t>
            </a:r>
            <a:r>
              <a:rPr lang="zh-CN" altLang="en-US" dirty="0"/>
              <a:t>代码区和</a:t>
            </a:r>
            <a:r>
              <a:rPr lang="en-US" altLang="zh-CN" dirty="0"/>
              <a:t>.rodata</a:t>
            </a:r>
            <a:r>
              <a:rPr lang="zh-CN" altLang="en-US" dirty="0"/>
              <a:t>等数据区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77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1668" y="1434724"/>
            <a:ext cx="11092543" cy="4690961"/>
          </a:xfrm>
          <a:ln>
            <a:noFill/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altLang="zh-CN" b="1" kern="0" dirty="0">
                <a:ea typeface="宋体" panose="02010600030101010101" pitchFamily="2" charset="-122"/>
              </a:rPr>
              <a:t>Rewriter</a:t>
            </a:r>
            <a:r>
              <a:rPr lang="zh-CN" altLang="en-US" dirty="0"/>
              <a:t>二进制改写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CCF74B09-B41E-4C42-B7D3-6DF6CCB7E519}"/>
              </a:ext>
            </a:extLst>
          </p:cNvPr>
          <p:cNvGrpSpPr/>
          <p:nvPr/>
        </p:nvGrpSpPr>
        <p:grpSpPr>
          <a:xfrm>
            <a:off x="7183896" y="1384021"/>
            <a:ext cx="3747904" cy="5200568"/>
            <a:chOff x="7552034" y="1498026"/>
            <a:chExt cx="3747904" cy="5200568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D7C8823D-E27A-4C12-9525-DE11C8986BC3}"/>
                </a:ext>
              </a:extLst>
            </p:cNvPr>
            <p:cNvGrpSpPr/>
            <p:nvPr/>
          </p:nvGrpSpPr>
          <p:grpSpPr>
            <a:xfrm>
              <a:off x="8096493" y="1639480"/>
              <a:ext cx="1746664" cy="4012510"/>
              <a:chOff x="3280299" y="2190749"/>
              <a:chExt cx="1746664" cy="4012510"/>
            </a:xfrm>
          </p:grpSpPr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C656FA81-DBEF-4590-95E5-2F72DC898E48}"/>
                  </a:ext>
                </a:extLst>
              </p:cNvPr>
              <p:cNvGrpSpPr/>
              <p:nvPr/>
            </p:nvGrpSpPr>
            <p:grpSpPr>
              <a:xfrm>
                <a:off x="3284831" y="2190749"/>
                <a:ext cx="1742132" cy="1933990"/>
                <a:chOff x="3284831" y="2190749"/>
                <a:chExt cx="1742132" cy="1933990"/>
              </a:xfrm>
            </p:grpSpPr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E697637F-623D-40F0-9836-9F5E09702F73}"/>
                    </a:ext>
                  </a:extLst>
                </p:cNvPr>
                <p:cNvGrpSpPr/>
                <p:nvPr/>
              </p:nvGrpSpPr>
              <p:grpSpPr>
                <a:xfrm>
                  <a:off x="4036399" y="2190749"/>
                  <a:ext cx="990564" cy="1913754"/>
                  <a:chOff x="1136589" y="2737385"/>
                  <a:chExt cx="990564" cy="1913754"/>
                </a:xfrm>
              </p:grpSpPr>
              <p:grpSp>
                <p:nvGrpSpPr>
                  <p:cNvPr id="167" name="组合 166">
                    <a:extLst>
                      <a:ext uri="{FF2B5EF4-FFF2-40B4-BE49-F238E27FC236}">
                        <a16:creationId xmlns:a16="http://schemas.microsoft.com/office/drawing/2014/main" id="{E5893118-506D-4BC0-BDD6-6366D1512DEE}"/>
                      </a:ext>
                    </a:extLst>
                  </p:cNvPr>
                  <p:cNvGrpSpPr/>
                  <p:nvPr/>
                </p:nvGrpSpPr>
                <p:grpSpPr>
                  <a:xfrm>
                    <a:off x="1136589" y="2737385"/>
                    <a:ext cx="990564" cy="971852"/>
                    <a:chOff x="1136589" y="2737385"/>
                    <a:chExt cx="990564" cy="971852"/>
                  </a:xfrm>
                </p:grpSpPr>
                <p:sp>
                  <p:nvSpPr>
                    <p:cNvPr id="169" name="矩形 168">
                      <a:extLst>
                        <a:ext uri="{FF2B5EF4-FFF2-40B4-BE49-F238E27FC236}">
                          <a16:creationId xmlns:a16="http://schemas.microsoft.com/office/drawing/2014/main" id="{FA48621E-4312-47F7-B26B-2465E0A89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481" y="2737385"/>
                      <a:ext cx="984140" cy="971852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0" name="矩形 169">
                      <a:extLst>
                        <a:ext uri="{FF2B5EF4-FFF2-40B4-BE49-F238E27FC236}">
                          <a16:creationId xmlns:a16="http://schemas.microsoft.com/office/drawing/2014/main" id="{769C4D73-A8A6-472A-B56C-2AC3C93057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480" y="2737385"/>
                      <a:ext cx="984141" cy="32701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.text</a:t>
                      </a:r>
                    </a:p>
                  </p:txBody>
                </p:sp>
                <p:sp>
                  <p:nvSpPr>
                    <p:cNvPr id="171" name="矩形 170">
                      <a:extLst>
                        <a:ext uri="{FF2B5EF4-FFF2-40B4-BE49-F238E27FC236}">
                          <a16:creationId xmlns:a16="http://schemas.microsoft.com/office/drawing/2014/main" id="{CC39304F-179F-4186-B50E-18FDC9793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89" y="3067692"/>
                      <a:ext cx="990564" cy="321591"/>
                    </a:xfrm>
                    <a:prstGeom prst="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.fini</a:t>
                      </a:r>
                    </a:p>
                  </p:txBody>
                </p:sp>
                <p:sp>
                  <p:nvSpPr>
                    <p:cNvPr id="172" name="矩形 171">
                      <a:extLst>
                        <a:ext uri="{FF2B5EF4-FFF2-40B4-BE49-F238E27FC236}">
                          <a16:creationId xmlns:a16="http://schemas.microsoft.com/office/drawing/2014/main" id="{8DAC0037-10C7-4713-8444-66C424DE0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808" y="3387645"/>
                      <a:ext cx="984141" cy="3215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</a:t>
                      </a:r>
                    </a:p>
                  </p:txBody>
                </p:sp>
              </p:grp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E85D8C8F-4C13-4435-959F-0F614A6ACE5C}"/>
                      </a:ext>
                    </a:extLst>
                  </p:cNvPr>
                  <p:cNvSpPr/>
                  <p:nvPr/>
                </p:nvSpPr>
                <p:spPr>
                  <a:xfrm>
                    <a:off x="1138481" y="3711459"/>
                    <a:ext cx="984141" cy="9396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.rodata</a:t>
                    </a:r>
                  </a:p>
                </p:txBody>
              </p:sp>
            </p:grpSp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3FDDFF5-9CB0-4742-B52A-2669FBCC1F57}"/>
                    </a:ext>
                  </a:extLst>
                </p:cNvPr>
                <p:cNvSpPr txBox="1"/>
                <p:nvPr/>
              </p:nvSpPr>
              <p:spPr>
                <a:xfrm>
                  <a:off x="3476587" y="2496147"/>
                  <a:ext cx="60034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page x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--x</a:t>
                  </a:r>
                </a:p>
              </p:txBody>
            </p:sp>
            <p:grpSp>
              <p:nvGrpSpPr>
                <p:cNvPr id="156" name="组合 155">
                  <a:extLst>
                    <a:ext uri="{FF2B5EF4-FFF2-40B4-BE49-F238E27FC236}">
                      <a16:creationId xmlns:a16="http://schemas.microsoft.com/office/drawing/2014/main" id="{14AB368C-AFE4-4FA9-83C1-43FC4DCFDA9E}"/>
                    </a:ext>
                  </a:extLst>
                </p:cNvPr>
                <p:cNvGrpSpPr/>
                <p:nvPr/>
              </p:nvGrpSpPr>
              <p:grpSpPr>
                <a:xfrm>
                  <a:off x="3689259" y="2190749"/>
                  <a:ext cx="238059" cy="967868"/>
                  <a:chOff x="1516912" y="2201713"/>
                  <a:chExt cx="238059" cy="967868"/>
                </a:xfrm>
              </p:grpSpPr>
              <p:cxnSp>
                <p:nvCxnSpPr>
                  <p:cNvPr id="163" name="直接连接符 162">
                    <a:extLst>
                      <a:ext uri="{FF2B5EF4-FFF2-40B4-BE49-F238E27FC236}">
                        <a16:creationId xmlns:a16="http://schemas.microsoft.com/office/drawing/2014/main" id="{D2827FD3-AC4D-4B3F-954A-35580D5952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2201713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接连接符 163">
                    <a:extLst>
                      <a:ext uri="{FF2B5EF4-FFF2-40B4-BE49-F238E27FC236}">
                        <a16:creationId xmlns:a16="http://schemas.microsoft.com/office/drawing/2014/main" id="{61AC3F3C-ED45-463F-8598-711DE899C9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3169581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接箭头连接符 164">
                    <a:extLst>
                      <a:ext uri="{FF2B5EF4-FFF2-40B4-BE49-F238E27FC236}">
                        <a16:creationId xmlns:a16="http://schemas.microsoft.com/office/drawing/2014/main" id="{92251902-80B2-48C2-8852-70CF54703F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27572" y="2201713"/>
                    <a:ext cx="980" cy="326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接箭头连接符 165">
                    <a:extLst>
                      <a:ext uri="{FF2B5EF4-FFF2-40B4-BE49-F238E27FC236}">
                        <a16:creationId xmlns:a16="http://schemas.microsoft.com/office/drawing/2014/main" id="{DC579FFE-1791-44A9-840E-A6DD6F86A5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1022" y="2912205"/>
                    <a:ext cx="0" cy="23821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F213FBDB-D39C-4989-93A1-FF291EF7FC8A}"/>
                    </a:ext>
                  </a:extLst>
                </p:cNvPr>
                <p:cNvSpPr txBox="1"/>
                <p:nvPr/>
              </p:nvSpPr>
              <p:spPr>
                <a:xfrm>
                  <a:off x="3284831" y="3462269"/>
                  <a:ext cx="79210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page x+1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  r--</a:t>
                  </a:r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1346DF55-AB6A-4EB8-AD8A-8DF196DB31F7}"/>
                    </a:ext>
                  </a:extLst>
                </p:cNvPr>
                <p:cNvGrpSpPr/>
                <p:nvPr/>
              </p:nvGrpSpPr>
              <p:grpSpPr>
                <a:xfrm>
                  <a:off x="3689259" y="3163959"/>
                  <a:ext cx="238059" cy="960780"/>
                  <a:chOff x="1516912" y="3189099"/>
                  <a:chExt cx="238059" cy="960780"/>
                </a:xfrm>
              </p:grpSpPr>
              <p:cxnSp>
                <p:nvCxnSpPr>
                  <p:cNvPr id="159" name="直接连接符 158">
                    <a:extLst>
                      <a:ext uri="{FF2B5EF4-FFF2-40B4-BE49-F238E27FC236}">
                        <a16:creationId xmlns:a16="http://schemas.microsoft.com/office/drawing/2014/main" id="{F005300F-A42E-4960-ACE7-0A03ABB76E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3189099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>
                    <a:extLst>
                      <a:ext uri="{FF2B5EF4-FFF2-40B4-BE49-F238E27FC236}">
                        <a16:creationId xmlns:a16="http://schemas.microsoft.com/office/drawing/2014/main" id="{0900233F-3818-4BAD-BCCB-3654472F5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4149879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箭头连接符 160">
                    <a:extLst>
                      <a:ext uri="{FF2B5EF4-FFF2-40B4-BE49-F238E27FC236}">
                        <a16:creationId xmlns:a16="http://schemas.microsoft.com/office/drawing/2014/main" id="{66CECFC4-CEDB-4D14-BC1F-49FDB1A4A3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27572" y="3189099"/>
                    <a:ext cx="980" cy="326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箭头连接符 161">
                    <a:extLst>
                      <a:ext uri="{FF2B5EF4-FFF2-40B4-BE49-F238E27FC236}">
                        <a16:creationId xmlns:a16="http://schemas.microsoft.com/office/drawing/2014/main" id="{8CE76E82-1172-4839-9A5C-53C5C03283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1022" y="3892503"/>
                    <a:ext cx="0" cy="23821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E85A23AF-F99F-4AC2-8AA0-5654B1CF4FA4}"/>
                  </a:ext>
                </a:extLst>
              </p:cNvPr>
              <p:cNvGrpSpPr/>
              <p:nvPr/>
            </p:nvGrpSpPr>
            <p:grpSpPr>
              <a:xfrm>
                <a:off x="3280299" y="4269269"/>
                <a:ext cx="1737928" cy="1933990"/>
                <a:chOff x="3284831" y="2190749"/>
                <a:chExt cx="1737928" cy="1933990"/>
              </a:xfrm>
            </p:grpSpPr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DE2E0885-16E0-4F82-B495-FCC3329EFE76}"/>
                    </a:ext>
                  </a:extLst>
                </p:cNvPr>
                <p:cNvGrpSpPr/>
                <p:nvPr/>
              </p:nvGrpSpPr>
              <p:grpSpPr>
                <a:xfrm>
                  <a:off x="4038291" y="2190749"/>
                  <a:ext cx="984468" cy="1913754"/>
                  <a:chOff x="1138481" y="2737385"/>
                  <a:chExt cx="984468" cy="1913754"/>
                </a:xfrm>
              </p:grpSpPr>
              <p:grpSp>
                <p:nvGrpSpPr>
                  <p:cNvPr id="150" name="组合 149">
                    <a:extLst>
                      <a:ext uri="{FF2B5EF4-FFF2-40B4-BE49-F238E27FC236}">
                        <a16:creationId xmlns:a16="http://schemas.microsoft.com/office/drawing/2014/main" id="{9CCC0DD3-3DAC-4781-8CF8-0545546B181E}"/>
                      </a:ext>
                    </a:extLst>
                  </p:cNvPr>
                  <p:cNvGrpSpPr/>
                  <p:nvPr/>
                </p:nvGrpSpPr>
                <p:grpSpPr>
                  <a:xfrm>
                    <a:off x="1138481" y="2737385"/>
                    <a:ext cx="984468" cy="971852"/>
                    <a:chOff x="1138481" y="2737385"/>
                    <a:chExt cx="984468" cy="971852"/>
                  </a:xfrm>
                </p:grpSpPr>
                <p:sp>
                  <p:nvSpPr>
                    <p:cNvPr id="152" name="矩形 151">
                      <a:extLst>
                        <a:ext uri="{FF2B5EF4-FFF2-40B4-BE49-F238E27FC236}">
                          <a16:creationId xmlns:a16="http://schemas.microsoft.com/office/drawing/2014/main" id="{30969449-E200-4759-AD36-4F13604AB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481" y="2737385"/>
                      <a:ext cx="984140" cy="971852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3" name="矩形 152">
                      <a:extLst>
                        <a:ext uri="{FF2B5EF4-FFF2-40B4-BE49-F238E27FC236}">
                          <a16:creationId xmlns:a16="http://schemas.microsoft.com/office/drawing/2014/main" id="{CCAB66A6-8031-490A-A615-9CEE42B7A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808" y="3387645"/>
                      <a:ext cx="984141" cy="3215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.rodata</a:t>
                      </a:r>
                    </a:p>
                  </p:txBody>
                </p:sp>
              </p:grp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5FFFCB80-F8AD-47B2-8F6E-A1F47005D13D}"/>
                      </a:ext>
                    </a:extLst>
                  </p:cNvPr>
                  <p:cNvSpPr/>
                  <p:nvPr/>
                </p:nvSpPr>
                <p:spPr>
                  <a:xfrm>
                    <a:off x="1138481" y="3711459"/>
                    <a:ext cx="984141" cy="9396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.rodata</a:t>
                    </a:r>
                  </a:p>
                </p:txBody>
              </p:sp>
            </p:grp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E15803B-3762-4833-934E-4B7812B03A17}"/>
                    </a:ext>
                  </a:extLst>
                </p:cNvPr>
                <p:cNvSpPr txBox="1"/>
                <p:nvPr/>
              </p:nvSpPr>
              <p:spPr>
                <a:xfrm>
                  <a:off x="3476587" y="2496147"/>
                  <a:ext cx="60034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page y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r--</a:t>
                  </a:r>
                </a:p>
              </p:txBody>
            </p:sp>
            <p:grpSp>
              <p:nvGrpSpPr>
                <p:cNvPr id="139" name="组合 138">
                  <a:extLst>
                    <a:ext uri="{FF2B5EF4-FFF2-40B4-BE49-F238E27FC236}">
                      <a16:creationId xmlns:a16="http://schemas.microsoft.com/office/drawing/2014/main" id="{D49CF57D-32BF-4962-BBA8-7D23889F729D}"/>
                    </a:ext>
                  </a:extLst>
                </p:cNvPr>
                <p:cNvGrpSpPr/>
                <p:nvPr/>
              </p:nvGrpSpPr>
              <p:grpSpPr>
                <a:xfrm>
                  <a:off x="3689259" y="2190749"/>
                  <a:ext cx="238059" cy="967868"/>
                  <a:chOff x="1516912" y="2201713"/>
                  <a:chExt cx="238059" cy="967868"/>
                </a:xfrm>
              </p:grpSpPr>
              <p:cxnSp>
                <p:nvCxnSpPr>
                  <p:cNvPr id="146" name="直接连接符 145">
                    <a:extLst>
                      <a:ext uri="{FF2B5EF4-FFF2-40B4-BE49-F238E27FC236}">
                        <a16:creationId xmlns:a16="http://schemas.microsoft.com/office/drawing/2014/main" id="{D5DC329B-9D88-4122-90AA-FBA3C4D32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2201713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>
                    <a:extLst>
                      <a:ext uri="{FF2B5EF4-FFF2-40B4-BE49-F238E27FC236}">
                        <a16:creationId xmlns:a16="http://schemas.microsoft.com/office/drawing/2014/main" id="{005CC6E9-C743-4C8C-B42C-BC86F8131F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3169581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接箭头连接符 147">
                    <a:extLst>
                      <a:ext uri="{FF2B5EF4-FFF2-40B4-BE49-F238E27FC236}">
                        <a16:creationId xmlns:a16="http://schemas.microsoft.com/office/drawing/2014/main" id="{9769D2C3-49A7-4E87-AD0C-36CE73D499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27572" y="2201713"/>
                    <a:ext cx="980" cy="326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箭头连接符 148">
                    <a:extLst>
                      <a:ext uri="{FF2B5EF4-FFF2-40B4-BE49-F238E27FC236}">
                        <a16:creationId xmlns:a16="http://schemas.microsoft.com/office/drawing/2014/main" id="{341C1530-24C2-448E-A2EC-8DFF820D68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1022" y="2912205"/>
                    <a:ext cx="0" cy="23821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FAFA653C-E2EE-4D0F-94AF-EEF499047A93}"/>
                    </a:ext>
                  </a:extLst>
                </p:cNvPr>
                <p:cNvSpPr txBox="1"/>
                <p:nvPr/>
              </p:nvSpPr>
              <p:spPr>
                <a:xfrm>
                  <a:off x="3284831" y="3462269"/>
                  <a:ext cx="79210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page y+1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 r--</a:t>
                  </a:r>
                </a:p>
              </p:txBody>
            </p:sp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3F41E091-4C57-4047-AB51-C04C3F9AE27A}"/>
                    </a:ext>
                  </a:extLst>
                </p:cNvPr>
                <p:cNvGrpSpPr/>
                <p:nvPr/>
              </p:nvGrpSpPr>
              <p:grpSpPr>
                <a:xfrm>
                  <a:off x="3689259" y="3156871"/>
                  <a:ext cx="238059" cy="967868"/>
                  <a:chOff x="1516912" y="3182011"/>
                  <a:chExt cx="238059" cy="967868"/>
                </a:xfrm>
              </p:grpSpPr>
              <p:cxnSp>
                <p:nvCxnSpPr>
                  <p:cNvPr id="142" name="直接连接符 141">
                    <a:extLst>
                      <a:ext uri="{FF2B5EF4-FFF2-40B4-BE49-F238E27FC236}">
                        <a16:creationId xmlns:a16="http://schemas.microsoft.com/office/drawing/2014/main" id="{F2F54548-CBE5-4865-8C59-E498180C0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3182011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8D9732D3-1484-414F-94B4-177033F4D5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4149879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箭头连接符 143">
                    <a:extLst>
                      <a:ext uri="{FF2B5EF4-FFF2-40B4-BE49-F238E27FC236}">
                        <a16:creationId xmlns:a16="http://schemas.microsoft.com/office/drawing/2014/main" id="{251998AE-041F-4E64-89A5-06A452D293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27572" y="3189099"/>
                    <a:ext cx="980" cy="326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箭头连接符 144">
                    <a:extLst>
                      <a:ext uri="{FF2B5EF4-FFF2-40B4-BE49-F238E27FC236}">
                        <a16:creationId xmlns:a16="http://schemas.microsoft.com/office/drawing/2014/main" id="{0CFCFA06-2DB5-4D23-8045-AAFAA01C4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1022" y="3892503"/>
                    <a:ext cx="0" cy="23821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74" name="连接符: 曲线 173">
              <a:extLst>
                <a:ext uri="{FF2B5EF4-FFF2-40B4-BE49-F238E27FC236}">
                  <a16:creationId xmlns:a16="http://schemas.microsoft.com/office/drawing/2014/main" id="{2734A206-3C1D-47E2-9F09-30E566EFF587}"/>
                </a:ext>
              </a:extLst>
            </p:cNvPr>
            <p:cNvCxnSpPr>
              <a:cxnSpLocks/>
              <a:stCxn id="170" idx="3"/>
              <a:endCxn id="172" idx="3"/>
            </p:cNvCxnSpPr>
            <p:nvPr/>
          </p:nvCxnSpPr>
          <p:spPr>
            <a:xfrm>
              <a:off x="9838625" y="1802989"/>
              <a:ext cx="328" cy="647547"/>
            </a:xfrm>
            <a:prstGeom prst="curvedConnector3">
              <a:avLst>
                <a:gd name="adj1" fmla="val 69795122"/>
              </a:avLst>
            </a:prstGeom>
            <a:ln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连接符: 曲线 178">
              <a:extLst>
                <a:ext uri="{FF2B5EF4-FFF2-40B4-BE49-F238E27FC236}">
                  <a16:creationId xmlns:a16="http://schemas.microsoft.com/office/drawing/2014/main" id="{AD56114B-F3F3-408A-B485-07A1DECE78D0}"/>
                </a:ext>
              </a:extLst>
            </p:cNvPr>
            <p:cNvCxnSpPr>
              <a:cxnSpLocks/>
              <a:stCxn id="170" idx="3"/>
              <a:endCxn id="153" idx="3"/>
            </p:cNvCxnSpPr>
            <p:nvPr/>
          </p:nvCxnSpPr>
          <p:spPr>
            <a:xfrm flipH="1">
              <a:off x="9834421" y="1802989"/>
              <a:ext cx="4204" cy="2726067"/>
            </a:xfrm>
            <a:prstGeom prst="curvedConnector3">
              <a:avLst>
                <a:gd name="adj1" fmla="val -14901713"/>
              </a:avLst>
            </a:prstGeom>
            <a:ln>
              <a:solidFill>
                <a:srgbClr val="CC3300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乘号 182">
              <a:extLst>
                <a:ext uri="{FF2B5EF4-FFF2-40B4-BE49-F238E27FC236}">
                  <a16:creationId xmlns:a16="http://schemas.microsoft.com/office/drawing/2014/main" id="{2A088AFB-C71B-41DF-821B-FC343B29EC80}"/>
                </a:ext>
              </a:extLst>
            </p:cNvPr>
            <p:cNvSpPr/>
            <p:nvPr/>
          </p:nvSpPr>
          <p:spPr>
            <a:xfrm>
              <a:off x="9910722" y="2205396"/>
              <a:ext cx="210079" cy="212653"/>
            </a:xfrm>
            <a:prstGeom prst="mathMultiply">
              <a:avLst/>
            </a:prstGeom>
            <a:solidFill>
              <a:srgbClr val="FF5050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F1755A57-E4A7-4883-9288-613148BBCA1C}"/>
                </a:ext>
              </a:extLst>
            </p:cNvPr>
            <p:cNvSpPr txBox="1"/>
            <p:nvPr/>
          </p:nvSpPr>
          <p:spPr>
            <a:xfrm>
              <a:off x="9718589" y="2430935"/>
              <a:ext cx="8458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DABT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Page Fault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1418C7E-111C-4F54-973E-6E65C58A989C}"/>
                </a:ext>
              </a:extLst>
            </p:cNvPr>
            <p:cNvSpPr/>
            <p:nvPr/>
          </p:nvSpPr>
          <p:spPr>
            <a:xfrm>
              <a:off x="7552034" y="5818353"/>
              <a:ext cx="3747904" cy="880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RefFixup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dynamically catching fault and relocating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52E60444-B998-4C72-96C0-4DCA2D21A7D7}"/>
                </a:ext>
              </a:extLst>
            </p:cNvPr>
            <p:cNvSpPr/>
            <p:nvPr/>
          </p:nvSpPr>
          <p:spPr>
            <a:xfrm>
              <a:off x="7888395" y="1498026"/>
              <a:ext cx="2883634" cy="429541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23DF003A-D546-4539-A9BC-897F38C619C1}"/>
              </a:ext>
            </a:extLst>
          </p:cNvPr>
          <p:cNvSpPr/>
          <p:nvPr/>
        </p:nvSpPr>
        <p:spPr>
          <a:xfrm>
            <a:off x="670000" y="5070737"/>
            <a:ext cx="382990" cy="19128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A4332A9-E9BA-4778-B6AB-F8503CAF2429}"/>
              </a:ext>
            </a:extLst>
          </p:cNvPr>
          <p:cNvSpPr/>
          <p:nvPr/>
        </p:nvSpPr>
        <p:spPr>
          <a:xfrm>
            <a:off x="1038507" y="4994592"/>
            <a:ext cx="1560042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needed to separate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excutable pages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AADDDB21-5EDE-4A45-BD08-3C0B504B1103}"/>
              </a:ext>
            </a:extLst>
          </p:cNvPr>
          <p:cNvGrpSpPr/>
          <p:nvPr/>
        </p:nvGrpSpPr>
        <p:grpSpPr>
          <a:xfrm>
            <a:off x="3323491" y="1369130"/>
            <a:ext cx="3432350" cy="4822148"/>
            <a:chOff x="3540461" y="1378797"/>
            <a:chExt cx="3432350" cy="4822148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33749FF6-5923-470C-9A8E-5398C76F0A26}"/>
                </a:ext>
              </a:extLst>
            </p:cNvPr>
            <p:cNvGrpSpPr/>
            <p:nvPr/>
          </p:nvGrpSpPr>
          <p:grpSpPr>
            <a:xfrm>
              <a:off x="3540461" y="1378797"/>
              <a:ext cx="3432350" cy="4822148"/>
              <a:chOff x="4032419" y="1521673"/>
              <a:chExt cx="3432350" cy="4822148"/>
            </a:xfrm>
          </p:grpSpPr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CE622683-BBBF-47F4-8942-0E00C30C6BCC}"/>
                  </a:ext>
                </a:extLst>
              </p:cNvPr>
              <p:cNvGrpSpPr/>
              <p:nvPr/>
            </p:nvGrpSpPr>
            <p:grpSpPr>
              <a:xfrm>
                <a:off x="4596100" y="1619244"/>
                <a:ext cx="1746664" cy="4012510"/>
                <a:chOff x="3570270" y="1779922"/>
                <a:chExt cx="1746664" cy="4012510"/>
              </a:xfrm>
            </p:grpSpPr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D8265FB8-78B8-4D9C-8439-D5D5A1132D6C}"/>
                    </a:ext>
                  </a:extLst>
                </p:cNvPr>
                <p:cNvGrpSpPr/>
                <p:nvPr/>
              </p:nvGrpSpPr>
              <p:grpSpPr>
                <a:xfrm>
                  <a:off x="3570270" y="1779922"/>
                  <a:ext cx="1746664" cy="4012510"/>
                  <a:chOff x="3280299" y="2190749"/>
                  <a:chExt cx="1746664" cy="4012510"/>
                </a:xfrm>
              </p:grpSpPr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CBA428F6-1A72-4817-BDAE-56CCD09010F5}"/>
                      </a:ext>
                    </a:extLst>
                  </p:cNvPr>
                  <p:cNvGrpSpPr/>
                  <p:nvPr/>
                </p:nvGrpSpPr>
                <p:grpSpPr>
                  <a:xfrm>
                    <a:off x="3284831" y="2190749"/>
                    <a:ext cx="1742132" cy="1933990"/>
                    <a:chOff x="3284831" y="2190749"/>
                    <a:chExt cx="1742132" cy="1933990"/>
                  </a:xfrm>
                </p:grpSpPr>
                <p:grpSp>
                  <p:nvGrpSpPr>
                    <p:cNvPr id="83" name="组合 82">
                      <a:extLst>
                        <a:ext uri="{FF2B5EF4-FFF2-40B4-BE49-F238E27FC236}">
                          <a16:creationId xmlns:a16="http://schemas.microsoft.com/office/drawing/2014/main" id="{C5084401-5A7A-4766-AD4B-D98B12FBA1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6399" y="2190749"/>
                      <a:ext cx="990564" cy="1914286"/>
                      <a:chOff x="1136589" y="2737385"/>
                      <a:chExt cx="990564" cy="1914286"/>
                    </a:xfrm>
                  </p:grpSpPr>
                  <p:grpSp>
                    <p:nvGrpSpPr>
                      <p:cNvPr id="96" name="组合 95">
                        <a:extLst>
                          <a:ext uri="{FF2B5EF4-FFF2-40B4-BE49-F238E27FC236}">
                            <a16:creationId xmlns:a16="http://schemas.microsoft.com/office/drawing/2014/main" id="{B1B2068C-4CB3-4AD6-9368-3659C2DA6A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6589" y="2737385"/>
                        <a:ext cx="990564" cy="971852"/>
                        <a:chOff x="1136589" y="2737385"/>
                        <a:chExt cx="990564" cy="971852"/>
                      </a:xfrm>
                    </p:grpSpPr>
                    <p:sp>
                      <p:nvSpPr>
                        <p:cNvPr id="98" name="矩形 97">
                          <a:extLst>
                            <a:ext uri="{FF2B5EF4-FFF2-40B4-BE49-F238E27FC236}">
                              <a16:creationId xmlns:a16="http://schemas.microsoft.com/office/drawing/2014/main" id="{4694B969-F2E8-49F2-A67F-7519FDC42A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8481" y="2737385"/>
                          <a:ext cx="984140" cy="971852"/>
                        </a:xfrm>
                        <a:prstGeom prst="rect">
                          <a:avLst/>
                        </a:prstGeom>
                        <a:noFill/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</a:ln>
                        <a:effectLst/>
                      </p:spPr>
                      <p:txBody>
                        <a:bodyPr lIns="0" tIns="0" rIns="0" bIns="0"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99" name="矩形 98">
                          <a:extLst>
                            <a:ext uri="{FF2B5EF4-FFF2-40B4-BE49-F238E27FC236}">
                              <a16:creationId xmlns:a16="http://schemas.microsoft.com/office/drawing/2014/main" id="{F239D0FB-91F1-4875-819F-BDB8107D49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8480" y="2737385"/>
                          <a:ext cx="984141" cy="32701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.text</a:t>
                          </a:r>
                        </a:p>
                      </p:txBody>
                    </p:sp>
                    <p:sp>
                      <p:nvSpPr>
                        <p:cNvPr id="100" name="矩形 99">
                          <a:extLst>
                            <a:ext uri="{FF2B5EF4-FFF2-40B4-BE49-F238E27FC236}">
                              <a16:creationId xmlns:a16="http://schemas.microsoft.com/office/drawing/2014/main" id="{084844E7-B306-4A83-8C43-7F37409573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6589" y="3067692"/>
                          <a:ext cx="990564" cy="321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.fini</a:t>
                          </a:r>
                        </a:p>
                      </p:txBody>
                    </p:sp>
                    <p:sp>
                      <p:nvSpPr>
                        <p:cNvPr id="101" name="矩形 100">
                          <a:extLst>
                            <a:ext uri="{FF2B5EF4-FFF2-40B4-BE49-F238E27FC236}">
                              <a16:creationId xmlns:a16="http://schemas.microsoft.com/office/drawing/2014/main" id="{8B73DA11-BF8E-4ACC-8042-7E4E10677A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8808" y="3387645"/>
                          <a:ext cx="984141" cy="32159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33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0000</a:t>
                          </a:r>
                        </a:p>
                      </p:txBody>
                    </p:sp>
                  </p:grpSp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311EBDF8-DE58-4224-B9F4-2825B8492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8481" y="3711991"/>
                        <a:ext cx="984141" cy="9396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a:t>.rodata</a:t>
                        </a:r>
                      </a:p>
                    </p:txBody>
                  </p:sp>
                </p:grpSp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C12E2D65-5A79-45A3-A8D5-E253B678A4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6587" y="2496147"/>
                      <a:ext cx="6003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page 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--x</a:t>
                      </a:r>
                    </a:p>
                  </p:txBody>
                </p:sp>
                <p:grpSp>
                  <p:nvGrpSpPr>
                    <p:cNvPr id="85" name="组合 84">
                      <a:extLst>
                        <a:ext uri="{FF2B5EF4-FFF2-40B4-BE49-F238E27FC236}">
                          <a16:creationId xmlns:a16="http://schemas.microsoft.com/office/drawing/2014/main" id="{601E9553-66AB-4BC8-B1E3-282B38230C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89259" y="2190749"/>
                      <a:ext cx="238059" cy="967868"/>
                      <a:chOff x="1516912" y="2201713"/>
                      <a:chExt cx="238059" cy="967868"/>
                    </a:xfrm>
                  </p:grpSpPr>
                  <p:cxnSp>
                    <p:nvCxnSpPr>
                      <p:cNvPr id="92" name="直接连接符 91">
                        <a:extLst>
                          <a:ext uri="{FF2B5EF4-FFF2-40B4-BE49-F238E27FC236}">
                            <a16:creationId xmlns:a16="http://schemas.microsoft.com/office/drawing/2014/main" id="{B5335CB4-F2FF-40D0-BA98-D8B53091FA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2201713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直接连接符 92">
                        <a:extLst>
                          <a:ext uri="{FF2B5EF4-FFF2-40B4-BE49-F238E27FC236}">
                            <a16:creationId xmlns:a16="http://schemas.microsoft.com/office/drawing/2014/main" id="{D6CE91D8-7C64-4D90-8AA0-5528A4045C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3169581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接箭头连接符 93">
                        <a:extLst>
                          <a:ext uri="{FF2B5EF4-FFF2-40B4-BE49-F238E27FC236}">
                            <a16:creationId xmlns:a16="http://schemas.microsoft.com/office/drawing/2014/main" id="{FE9BE889-2327-4F93-84EE-FAC40B929B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627572" y="2201713"/>
                        <a:ext cx="980" cy="32679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直接箭头连接符 94">
                        <a:extLst>
                          <a:ext uri="{FF2B5EF4-FFF2-40B4-BE49-F238E27FC236}">
                            <a16:creationId xmlns:a16="http://schemas.microsoft.com/office/drawing/2014/main" id="{365D2F5A-D886-41AB-AEEA-291E829F08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31022" y="2912205"/>
                        <a:ext cx="0" cy="2382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6" name="文本框 85">
                      <a:extLst>
                        <a:ext uri="{FF2B5EF4-FFF2-40B4-BE49-F238E27FC236}">
                          <a16:creationId xmlns:a16="http://schemas.microsoft.com/office/drawing/2014/main" id="{23B64296-DAA2-4904-8FBD-FC42DCE522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4831" y="3462269"/>
                      <a:ext cx="79210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page x+1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r--</a:t>
                      </a:r>
                    </a:p>
                  </p:txBody>
                </p:sp>
                <p:grpSp>
                  <p:nvGrpSpPr>
                    <p:cNvPr id="87" name="组合 86">
                      <a:extLst>
                        <a:ext uri="{FF2B5EF4-FFF2-40B4-BE49-F238E27FC236}">
                          <a16:creationId xmlns:a16="http://schemas.microsoft.com/office/drawing/2014/main" id="{FB8ABD7E-7D8B-4C19-BAFA-EF820D02E4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89259" y="3156979"/>
                      <a:ext cx="238059" cy="967760"/>
                      <a:chOff x="1516912" y="3182119"/>
                      <a:chExt cx="238059" cy="967760"/>
                    </a:xfrm>
                  </p:grpSpPr>
                  <p:cxnSp>
                    <p:nvCxnSpPr>
                      <p:cNvPr id="88" name="直接连接符 87">
                        <a:extLst>
                          <a:ext uri="{FF2B5EF4-FFF2-40B4-BE49-F238E27FC236}">
                            <a16:creationId xmlns:a16="http://schemas.microsoft.com/office/drawing/2014/main" id="{6EC0D905-C72A-4067-AB40-AEFB911DC3F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3182119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直接连接符 88">
                        <a:extLst>
                          <a:ext uri="{FF2B5EF4-FFF2-40B4-BE49-F238E27FC236}">
                            <a16:creationId xmlns:a16="http://schemas.microsoft.com/office/drawing/2014/main" id="{E0239433-95D1-4474-B726-3098588DFB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4149879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直接箭头连接符 89">
                        <a:extLst>
                          <a:ext uri="{FF2B5EF4-FFF2-40B4-BE49-F238E27FC236}">
                            <a16:creationId xmlns:a16="http://schemas.microsoft.com/office/drawing/2014/main" id="{CB02C7FD-DA83-4FC0-B003-524B8139B9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627572" y="3189099"/>
                        <a:ext cx="980" cy="32679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直接箭头连接符 90">
                        <a:extLst>
                          <a:ext uri="{FF2B5EF4-FFF2-40B4-BE49-F238E27FC236}">
                            <a16:creationId xmlns:a16="http://schemas.microsoft.com/office/drawing/2014/main" id="{824D6F22-BD99-4C4E-A70E-76D382D716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31022" y="3892503"/>
                        <a:ext cx="0" cy="2382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73ADE37B-8DE9-4D9D-82CD-4AE4422FC48D}"/>
                      </a:ext>
                    </a:extLst>
                  </p:cNvPr>
                  <p:cNvGrpSpPr/>
                  <p:nvPr/>
                </p:nvGrpSpPr>
                <p:grpSpPr>
                  <a:xfrm>
                    <a:off x="3280299" y="4269269"/>
                    <a:ext cx="1737928" cy="1933990"/>
                    <a:chOff x="3284831" y="2190749"/>
                    <a:chExt cx="1737928" cy="1933990"/>
                  </a:xfrm>
                </p:grpSpPr>
                <p:grpSp>
                  <p:nvGrpSpPr>
                    <p:cNvPr id="104" name="组合 103">
                      <a:extLst>
                        <a:ext uri="{FF2B5EF4-FFF2-40B4-BE49-F238E27FC236}">
                          <a16:creationId xmlns:a16="http://schemas.microsoft.com/office/drawing/2014/main" id="{3B8B9C34-F5D7-4FFA-A80C-8DE61DD55D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8291" y="2190749"/>
                      <a:ext cx="984468" cy="1913754"/>
                      <a:chOff x="1138481" y="2737385"/>
                      <a:chExt cx="984468" cy="1913754"/>
                    </a:xfrm>
                  </p:grpSpPr>
                  <p:grpSp>
                    <p:nvGrpSpPr>
                      <p:cNvPr id="117" name="组合 116">
                        <a:extLst>
                          <a:ext uri="{FF2B5EF4-FFF2-40B4-BE49-F238E27FC236}">
                            <a16:creationId xmlns:a16="http://schemas.microsoft.com/office/drawing/2014/main" id="{3D6E4541-5B17-40B6-9057-CD2CDA1D87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8481" y="2737385"/>
                        <a:ext cx="984468" cy="971852"/>
                        <a:chOff x="1138481" y="2737385"/>
                        <a:chExt cx="984468" cy="971852"/>
                      </a:xfrm>
                    </p:grpSpPr>
                    <p:sp>
                      <p:nvSpPr>
                        <p:cNvPr id="119" name="矩形 118">
                          <a:extLst>
                            <a:ext uri="{FF2B5EF4-FFF2-40B4-BE49-F238E27FC236}">
                              <a16:creationId xmlns:a16="http://schemas.microsoft.com/office/drawing/2014/main" id="{9DB94A7F-DDC8-4DE0-88C7-0D8D83CD5C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8481" y="2737385"/>
                          <a:ext cx="984140" cy="971852"/>
                        </a:xfrm>
                        <a:prstGeom prst="rect">
                          <a:avLst/>
                        </a:prstGeom>
                        <a:noFill/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</a:ln>
                        <a:effectLst/>
                      </p:spPr>
                      <p:txBody>
                        <a:bodyPr lIns="0" tIns="0" rIns="0" bIns="0"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22" name="矩形 121">
                          <a:extLst>
                            <a:ext uri="{FF2B5EF4-FFF2-40B4-BE49-F238E27FC236}">
                              <a16:creationId xmlns:a16="http://schemas.microsoft.com/office/drawing/2014/main" id="{9112613B-EDC9-40F3-98F1-9796DEF537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8808" y="3387645"/>
                          <a:ext cx="984141" cy="321591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.rodata</a:t>
                          </a:r>
                        </a:p>
                      </p:txBody>
                    </p:sp>
                  </p:grpSp>
                  <p:sp>
                    <p:nvSpPr>
                      <p:cNvPr id="118" name="矩形 117">
                        <a:extLst>
                          <a:ext uri="{FF2B5EF4-FFF2-40B4-BE49-F238E27FC236}">
                            <a16:creationId xmlns:a16="http://schemas.microsoft.com/office/drawing/2014/main" id="{3CF292B1-12A6-49E9-A470-A563475658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8481" y="3711459"/>
                        <a:ext cx="984141" cy="9396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a:t>.rodata</a:t>
                        </a:r>
                      </a:p>
                    </p:txBody>
                  </p:sp>
                </p:grpSp>
                <p:sp>
                  <p:nvSpPr>
                    <p:cNvPr id="105" name="文本框 104">
                      <a:extLst>
                        <a:ext uri="{FF2B5EF4-FFF2-40B4-BE49-F238E27FC236}">
                          <a16:creationId xmlns:a16="http://schemas.microsoft.com/office/drawing/2014/main" id="{DE230BDB-715D-42BB-8D5B-F436A659B7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6587" y="2496147"/>
                      <a:ext cx="6003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page 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r--</a:t>
                      </a:r>
                    </a:p>
                  </p:txBody>
                </p:sp>
                <p:grpSp>
                  <p:nvGrpSpPr>
                    <p:cNvPr id="106" name="组合 105">
                      <a:extLst>
                        <a:ext uri="{FF2B5EF4-FFF2-40B4-BE49-F238E27FC236}">
                          <a16:creationId xmlns:a16="http://schemas.microsoft.com/office/drawing/2014/main" id="{9FD736D6-AF6C-4BF6-A0D9-5B0454207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89259" y="2190749"/>
                      <a:ext cx="238059" cy="967868"/>
                      <a:chOff x="1516912" y="2201713"/>
                      <a:chExt cx="238059" cy="967868"/>
                    </a:xfrm>
                  </p:grpSpPr>
                  <p:cxnSp>
                    <p:nvCxnSpPr>
                      <p:cNvPr id="113" name="直接连接符 112">
                        <a:extLst>
                          <a:ext uri="{FF2B5EF4-FFF2-40B4-BE49-F238E27FC236}">
                            <a16:creationId xmlns:a16="http://schemas.microsoft.com/office/drawing/2014/main" id="{E33D019C-80E9-4321-9A93-4DE20D3669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2201713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直接连接符 113">
                        <a:extLst>
                          <a:ext uri="{FF2B5EF4-FFF2-40B4-BE49-F238E27FC236}">
                            <a16:creationId xmlns:a16="http://schemas.microsoft.com/office/drawing/2014/main" id="{93D88590-58A5-4996-94A0-B3F541A8EF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3169581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直接箭头连接符 114">
                        <a:extLst>
                          <a:ext uri="{FF2B5EF4-FFF2-40B4-BE49-F238E27FC236}">
                            <a16:creationId xmlns:a16="http://schemas.microsoft.com/office/drawing/2014/main" id="{1B4271E4-9022-4150-B17A-AEF205CCE4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627572" y="2201713"/>
                        <a:ext cx="980" cy="32679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直接箭头连接符 115">
                        <a:extLst>
                          <a:ext uri="{FF2B5EF4-FFF2-40B4-BE49-F238E27FC236}">
                            <a16:creationId xmlns:a16="http://schemas.microsoft.com/office/drawing/2014/main" id="{421E5364-611C-4D2D-A0DB-AC5DC0F5C29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31022" y="2912205"/>
                        <a:ext cx="0" cy="2382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7" name="文本框 106">
                      <a:extLst>
                        <a:ext uri="{FF2B5EF4-FFF2-40B4-BE49-F238E27FC236}">
                          <a16:creationId xmlns:a16="http://schemas.microsoft.com/office/drawing/2014/main" id="{88C5DAE7-B784-4BBE-A30A-AEE9A8DB15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4831" y="3462269"/>
                      <a:ext cx="79210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page y+1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r--</a:t>
                      </a:r>
                    </a:p>
                  </p:txBody>
                </p:sp>
                <p:grpSp>
                  <p:nvGrpSpPr>
                    <p:cNvPr id="108" name="组合 107">
                      <a:extLst>
                        <a:ext uri="{FF2B5EF4-FFF2-40B4-BE49-F238E27FC236}">
                          <a16:creationId xmlns:a16="http://schemas.microsoft.com/office/drawing/2014/main" id="{A09BD5BC-E67F-4E24-9083-ACF65E6192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89259" y="3156871"/>
                      <a:ext cx="238059" cy="967868"/>
                      <a:chOff x="1516912" y="3182011"/>
                      <a:chExt cx="238059" cy="967868"/>
                    </a:xfrm>
                  </p:grpSpPr>
                  <p:cxnSp>
                    <p:nvCxnSpPr>
                      <p:cNvPr id="109" name="直接连接符 108">
                        <a:extLst>
                          <a:ext uri="{FF2B5EF4-FFF2-40B4-BE49-F238E27FC236}">
                            <a16:creationId xmlns:a16="http://schemas.microsoft.com/office/drawing/2014/main" id="{5E72C57E-9904-47C5-AA74-3A8175B2A3B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3182011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直接连接符 109">
                        <a:extLst>
                          <a:ext uri="{FF2B5EF4-FFF2-40B4-BE49-F238E27FC236}">
                            <a16:creationId xmlns:a16="http://schemas.microsoft.com/office/drawing/2014/main" id="{11479DED-7115-4001-915E-8E222AF252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4149879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直接箭头连接符 110">
                        <a:extLst>
                          <a:ext uri="{FF2B5EF4-FFF2-40B4-BE49-F238E27FC236}">
                            <a16:creationId xmlns:a16="http://schemas.microsoft.com/office/drawing/2014/main" id="{BDBD0ADD-8371-42E4-B097-408475BFCC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627572" y="3189099"/>
                        <a:ext cx="980" cy="32679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直接箭头连接符 111">
                        <a:extLst>
                          <a:ext uri="{FF2B5EF4-FFF2-40B4-BE49-F238E27FC236}">
                            <a16:creationId xmlns:a16="http://schemas.microsoft.com/office/drawing/2014/main" id="{EF1AC763-02E8-4D45-B3F4-327AB648DB0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31022" y="3892503"/>
                        <a:ext cx="0" cy="2382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129" name="连接符: 曲线 128">
                  <a:extLst>
                    <a:ext uri="{FF2B5EF4-FFF2-40B4-BE49-F238E27FC236}">
                      <a16:creationId xmlns:a16="http://schemas.microsoft.com/office/drawing/2014/main" id="{6095EDF6-9F66-4E56-A37E-B6D19CEEDFD1}"/>
                    </a:ext>
                  </a:extLst>
                </p:cNvPr>
                <p:cNvCxnSpPr/>
                <p:nvPr/>
              </p:nvCxnSpPr>
              <p:spPr>
                <a:xfrm>
                  <a:off x="5307542" y="1960305"/>
                  <a:ext cx="328" cy="647547"/>
                </a:xfrm>
                <a:prstGeom prst="curvedConnector3">
                  <a:avLst>
                    <a:gd name="adj1" fmla="val 69795122"/>
                  </a:avLst>
                </a:prstGeom>
                <a:ln>
                  <a:solidFill>
                    <a:srgbClr val="CC3300"/>
                  </a:solidFill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连接符: 曲线 130">
                  <a:extLst>
                    <a:ext uri="{FF2B5EF4-FFF2-40B4-BE49-F238E27FC236}">
                      <a16:creationId xmlns:a16="http://schemas.microsoft.com/office/drawing/2014/main" id="{8F7C3FBF-A570-44ED-AAE5-31456D74CD05}"/>
                    </a:ext>
                  </a:extLst>
                </p:cNvPr>
                <p:cNvCxnSpPr>
                  <a:stCxn id="99" idx="3"/>
                  <a:endCxn id="122" idx="3"/>
                </p:cNvCxnSpPr>
                <p:nvPr/>
              </p:nvCxnSpPr>
              <p:spPr>
                <a:xfrm flipH="1">
                  <a:off x="5308198" y="1943431"/>
                  <a:ext cx="4204" cy="2726067"/>
                </a:xfrm>
                <a:prstGeom prst="curvedConnector3">
                  <a:avLst>
                    <a:gd name="adj1" fmla="val -13530971"/>
                  </a:avLst>
                </a:prstGeom>
                <a:ln>
                  <a:solidFill>
                    <a:srgbClr val="CC3300"/>
                  </a:solidFill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7B18F17E-7259-43DE-93B8-79CB346EB6A3}"/>
                  </a:ext>
                </a:extLst>
              </p:cNvPr>
              <p:cNvSpPr/>
              <p:nvPr/>
            </p:nvSpPr>
            <p:spPr>
              <a:xfrm>
                <a:off x="4032419" y="5857534"/>
                <a:ext cx="3432350" cy="486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CodeDataSplitter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statically copying rodata and relocating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5DD63F69-5835-4834-92EF-BA963F4B636A}"/>
                  </a:ext>
                </a:extLst>
              </p:cNvPr>
              <p:cNvSpPr/>
              <p:nvPr/>
            </p:nvSpPr>
            <p:spPr>
              <a:xfrm>
                <a:off x="4448043" y="1521673"/>
                <a:ext cx="2883634" cy="429541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A2AF9F58-B7C8-4D59-A5C9-20979376FF87}"/>
                </a:ext>
              </a:extLst>
            </p:cNvPr>
            <p:cNvSpPr/>
            <p:nvPr/>
          </p:nvSpPr>
          <p:spPr>
            <a:xfrm>
              <a:off x="4863567" y="3698122"/>
              <a:ext cx="968375" cy="45719"/>
            </a:xfrm>
            <a:prstGeom prst="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8" name="连接符: 曲线 227">
              <a:extLst>
                <a:ext uri="{FF2B5EF4-FFF2-40B4-BE49-F238E27FC236}">
                  <a16:creationId xmlns:a16="http://schemas.microsoft.com/office/drawing/2014/main" id="{FE7356B5-BAC4-4684-9B5E-5AE5BA4AD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8892" y="1679853"/>
              <a:ext cx="18454" cy="95836"/>
            </a:xfrm>
            <a:prstGeom prst="curvedConnector3">
              <a:avLst>
                <a:gd name="adj1" fmla="val -477441"/>
              </a:avLst>
            </a:prstGeom>
            <a:ln>
              <a:solidFill>
                <a:srgbClr val="CC33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连接符: 曲线 228">
              <a:extLst>
                <a:ext uri="{FF2B5EF4-FFF2-40B4-BE49-F238E27FC236}">
                  <a16:creationId xmlns:a16="http://schemas.microsoft.com/office/drawing/2014/main" id="{080854E0-B91F-46EC-8C84-6A0618364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332" y="1679853"/>
              <a:ext cx="14597" cy="2058254"/>
            </a:xfrm>
            <a:prstGeom prst="curvedConnector3">
              <a:avLst>
                <a:gd name="adj1" fmla="val -1566075"/>
              </a:avLst>
            </a:prstGeom>
            <a:ln>
              <a:solidFill>
                <a:srgbClr val="CC3300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8364A6B-CA9C-4517-BEA1-5EBB67D9D61F}"/>
              </a:ext>
            </a:extLst>
          </p:cNvPr>
          <p:cNvGrpSpPr/>
          <p:nvPr/>
        </p:nvGrpSpPr>
        <p:grpSpPr>
          <a:xfrm>
            <a:off x="861495" y="2415408"/>
            <a:ext cx="2743512" cy="2389925"/>
            <a:chOff x="847615" y="2476805"/>
            <a:chExt cx="2743512" cy="2389925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661BB38B-BE1C-414F-85AE-BE362B68BADE}"/>
                </a:ext>
              </a:extLst>
            </p:cNvPr>
            <p:cNvSpPr/>
            <p:nvPr/>
          </p:nvSpPr>
          <p:spPr>
            <a:xfrm>
              <a:off x="1564028" y="2740059"/>
              <a:ext cx="984141" cy="45719"/>
            </a:xfrm>
            <a:prstGeom prst="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A3805EB-DD7C-48BA-9EC0-183E46014494}"/>
                </a:ext>
              </a:extLst>
            </p:cNvPr>
            <p:cNvGrpSpPr/>
            <p:nvPr/>
          </p:nvGrpSpPr>
          <p:grpSpPr>
            <a:xfrm>
              <a:off x="847615" y="2476805"/>
              <a:ext cx="1685436" cy="1926902"/>
              <a:chOff x="1169180" y="2201713"/>
              <a:chExt cx="1685436" cy="1926902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F6E77A33-C1BF-466B-A691-7231193B0688}"/>
                  </a:ext>
                </a:extLst>
              </p:cNvPr>
              <p:cNvGrpSpPr/>
              <p:nvPr/>
            </p:nvGrpSpPr>
            <p:grpSpPr>
              <a:xfrm>
                <a:off x="1864052" y="2201713"/>
                <a:ext cx="990564" cy="1913862"/>
                <a:chOff x="1136589" y="2737385"/>
                <a:chExt cx="990564" cy="1913862"/>
              </a:xfrm>
            </p:grpSpPr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BEFA1F42-BF6B-450E-8E67-7C1C32DD0A2A}"/>
                    </a:ext>
                  </a:extLst>
                </p:cNvPr>
                <p:cNvGrpSpPr/>
                <p:nvPr/>
              </p:nvGrpSpPr>
              <p:grpSpPr>
                <a:xfrm>
                  <a:off x="1136589" y="2737385"/>
                  <a:ext cx="990564" cy="971852"/>
                  <a:chOff x="1136589" y="2737385"/>
                  <a:chExt cx="990564" cy="971852"/>
                </a:xfrm>
              </p:grpSpPr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7151F28A-FAED-49A1-BBC1-5F88E481086E}"/>
                      </a:ext>
                    </a:extLst>
                  </p:cNvPr>
                  <p:cNvSpPr/>
                  <p:nvPr/>
                </p:nvSpPr>
                <p:spPr>
                  <a:xfrm>
                    <a:off x="1138481" y="2737385"/>
                    <a:ext cx="984140" cy="971852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911D7B2-A3DE-42F6-9EBB-875E5202EE5D}"/>
                      </a:ext>
                    </a:extLst>
                  </p:cNvPr>
                  <p:cNvSpPr/>
                  <p:nvPr/>
                </p:nvSpPr>
                <p:spPr>
                  <a:xfrm>
                    <a:off x="1138480" y="2737385"/>
                    <a:ext cx="984141" cy="32701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.text</a:t>
                    </a:r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B9608CF-687A-45ED-9083-6337418B2E3F}"/>
                      </a:ext>
                    </a:extLst>
                  </p:cNvPr>
                  <p:cNvSpPr/>
                  <p:nvPr/>
                </p:nvSpPr>
                <p:spPr>
                  <a:xfrm>
                    <a:off x="1136589" y="3067692"/>
                    <a:ext cx="990564" cy="321591"/>
                  </a:xfrm>
                  <a:prstGeom prst="rect">
                    <a:avLst/>
                  </a:prstGeom>
                  <a:noFill/>
                  <a:ln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.fini</a:t>
                    </a:r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A5A321A5-3C1E-443D-BE4F-C9DF6EC7A814}"/>
                      </a:ext>
                    </a:extLst>
                  </p:cNvPr>
                  <p:cNvSpPr/>
                  <p:nvPr/>
                </p:nvSpPr>
                <p:spPr>
                  <a:xfrm>
                    <a:off x="1138808" y="3387645"/>
                    <a:ext cx="984141" cy="321591"/>
                  </a:xfrm>
                  <a:prstGeom prst="rect">
                    <a:avLst/>
                  </a:prstGeom>
                  <a:pattFill prst="wdDnDiag">
                    <a:fgClr>
                      <a:schemeClr val="accent6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.rodata</a:t>
                    </a:r>
                  </a:p>
                </p:txBody>
              </p:sp>
            </p:grp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5ADC868-D440-4F59-9C3A-948C9FE8479B}"/>
                    </a:ext>
                  </a:extLst>
                </p:cNvPr>
                <p:cNvSpPr/>
                <p:nvPr/>
              </p:nvSpPr>
              <p:spPr>
                <a:xfrm>
                  <a:off x="1138481" y="3711567"/>
                  <a:ext cx="984141" cy="939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.rodata</a:t>
                  </a:r>
                </a:p>
              </p:txBody>
            </p:sp>
          </p:grp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CFE5CE2-4078-4FCC-916C-D477CE3C7E2C}"/>
                  </a:ext>
                </a:extLst>
              </p:cNvPr>
              <p:cNvSpPr txBox="1"/>
              <p:nvPr/>
            </p:nvSpPr>
            <p:spPr>
              <a:xfrm>
                <a:off x="1285246" y="2577921"/>
                <a:ext cx="60034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page x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r-x</a:t>
                </a:r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B3C47A78-B1A3-4500-8870-D09A656BFCDB}"/>
                  </a:ext>
                </a:extLst>
              </p:cNvPr>
              <p:cNvGrpSpPr/>
              <p:nvPr/>
            </p:nvGrpSpPr>
            <p:grpSpPr>
              <a:xfrm>
                <a:off x="1516912" y="2201713"/>
                <a:ext cx="238059" cy="967868"/>
                <a:chOff x="1516912" y="2201713"/>
                <a:chExt cx="238059" cy="967868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75010C1A-D687-4317-B01D-7F6AB0E91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6912" y="2201713"/>
                  <a:ext cx="23805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C5CF01B0-B120-4464-89A9-F912AFDD9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6912" y="3169581"/>
                  <a:ext cx="23805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872AB28B-A077-40A4-8663-E7D385952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27572" y="2201713"/>
                  <a:ext cx="980" cy="3267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>
                  <a:extLst>
                    <a:ext uri="{FF2B5EF4-FFF2-40B4-BE49-F238E27FC236}">
                      <a16:creationId xmlns:a16="http://schemas.microsoft.com/office/drawing/2014/main" id="{21CA306F-0F7F-4A5B-8BD5-69E9213CB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1022" y="2912205"/>
                  <a:ext cx="0" cy="2382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E761799-B5DC-4C04-ABC6-B40738238FEC}"/>
                  </a:ext>
                </a:extLst>
              </p:cNvPr>
              <p:cNvSpPr txBox="1"/>
              <p:nvPr/>
            </p:nvSpPr>
            <p:spPr>
              <a:xfrm>
                <a:off x="1169180" y="3502072"/>
                <a:ext cx="7784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page x+1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r--</a:t>
                </a:r>
              </a:p>
            </p:txBody>
          </p: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CE57EF62-CBE0-4454-8BE4-720C5D540407}"/>
                  </a:ext>
                </a:extLst>
              </p:cNvPr>
              <p:cNvGrpSpPr/>
              <p:nvPr/>
            </p:nvGrpSpPr>
            <p:grpSpPr>
              <a:xfrm>
                <a:off x="1516912" y="3167835"/>
                <a:ext cx="238059" cy="960780"/>
                <a:chOff x="1516912" y="3189099"/>
                <a:chExt cx="238059" cy="960780"/>
              </a:xfrm>
            </p:grpSpPr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93D730D2-3D47-46A9-A77D-790D89B47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6912" y="3196079"/>
                  <a:ext cx="23805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25488DCF-9126-44F5-A94E-CFC8C5AD6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6912" y="4149879"/>
                  <a:ext cx="23805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E1FFFA00-E1D2-45C8-9D49-6CF8047A76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27572" y="3189099"/>
                  <a:ext cx="980" cy="3267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>
                  <a:extLst>
                    <a:ext uri="{FF2B5EF4-FFF2-40B4-BE49-F238E27FC236}">
                      <a16:creationId xmlns:a16="http://schemas.microsoft.com/office/drawing/2014/main" id="{021996FD-20AC-4876-A16A-4DED52F70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1022" y="3892503"/>
                  <a:ext cx="0" cy="2382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连接符: 曲线 125">
              <a:extLst>
                <a:ext uri="{FF2B5EF4-FFF2-40B4-BE49-F238E27FC236}">
                  <a16:creationId xmlns:a16="http://schemas.microsoft.com/office/drawing/2014/main" id="{FAC3313F-478D-4AA2-9510-58FF13305153}"/>
                </a:ext>
              </a:extLst>
            </p:cNvPr>
            <p:cNvCxnSpPr>
              <a:cxnSpLocks/>
              <a:stCxn id="48" idx="3"/>
              <a:endCxn id="51" idx="3"/>
            </p:cNvCxnSpPr>
            <p:nvPr/>
          </p:nvCxnSpPr>
          <p:spPr>
            <a:xfrm>
              <a:off x="2528519" y="2640314"/>
              <a:ext cx="328" cy="647547"/>
            </a:xfrm>
            <a:prstGeom prst="curvedConnector3">
              <a:avLst>
                <a:gd name="adj1" fmla="val 697951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1EDB8FC-BEF3-4BD1-9FE0-74FBE197AEF6}"/>
                </a:ext>
              </a:extLst>
            </p:cNvPr>
            <p:cNvSpPr txBox="1"/>
            <p:nvPr/>
          </p:nvSpPr>
          <p:spPr>
            <a:xfrm>
              <a:off x="2660282" y="2951099"/>
              <a:ext cx="7259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data ref.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A856CE9-FA2E-42BC-8092-806F81260E05}"/>
                </a:ext>
              </a:extLst>
            </p:cNvPr>
            <p:cNvSpPr/>
            <p:nvPr/>
          </p:nvSpPr>
          <p:spPr>
            <a:xfrm>
              <a:off x="1115362" y="4577420"/>
              <a:ext cx="1842172" cy="2893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original binary code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1" name="连接符: 曲线 200">
              <a:extLst>
                <a:ext uri="{FF2B5EF4-FFF2-40B4-BE49-F238E27FC236}">
                  <a16:creationId xmlns:a16="http://schemas.microsoft.com/office/drawing/2014/main" id="{579C398C-C104-4F22-921B-45D76E424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0623" y="2672338"/>
              <a:ext cx="18454" cy="95836"/>
            </a:xfrm>
            <a:prstGeom prst="curvedConnector3">
              <a:avLst>
                <a:gd name="adj1" fmla="val -4774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7F60D334-5DBC-4A56-BD79-031FEA54F638}"/>
                </a:ext>
              </a:extLst>
            </p:cNvPr>
            <p:cNvGrpSpPr/>
            <p:nvPr/>
          </p:nvGrpSpPr>
          <p:grpSpPr>
            <a:xfrm>
              <a:off x="2740298" y="3198346"/>
              <a:ext cx="850829" cy="560491"/>
              <a:chOff x="2877625" y="3247921"/>
              <a:chExt cx="850829" cy="560491"/>
            </a:xfrm>
          </p:grpSpPr>
          <p:sp>
            <p:nvSpPr>
              <p:cNvPr id="193" name="箭头: 右 192">
                <a:extLst>
                  <a:ext uri="{FF2B5EF4-FFF2-40B4-BE49-F238E27FC236}">
                    <a16:creationId xmlns:a16="http://schemas.microsoft.com/office/drawing/2014/main" id="{C7FEC8AE-AAAC-490A-8C92-150E9723FA66}"/>
                  </a:ext>
                </a:extLst>
              </p:cNvPr>
              <p:cNvSpPr/>
              <p:nvPr/>
            </p:nvSpPr>
            <p:spPr>
              <a:xfrm>
                <a:off x="3102389" y="3435595"/>
                <a:ext cx="495946" cy="37281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ADE6BEE7-7BF4-4E7C-AF86-67856982233A}"/>
                  </a:ext>
                </a:extLst>
              </p:cNvPr>
              <p:cNvSpPr txBox="1"/>
              <p:nvPr/>
            </p:nvSpPr>
            <p:spPr>
              <a:xfrm>
                <a:off x="2877625" y="3247921"/>
                <a:ext cx="85082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Rewrite</a:t>
                </a:r>
              </a:p>
            </p:txBody>
          </p:sp>
        </p:grp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E2986A70-AF21-40FF-AE7A-64C50C0EC4AF}"/>
              </a:ext>
            </a:extLst>
          </p:cNvPr>
          <p:cNvGrpSpPr/>
          <p:nvPr/>
        </p:nvGrpSpPr>
        <p:grpSpPr>
          <a:xfrm>
            <a:off x="6497314" y="3196209"/>
            <a:ext cx="1120025" cy="573632"/>
            <a:chOff x="6800375" y="3196209"/>
            <a:chExt cx="1120025" cy="573632"/>
          </a:xfrm>
        </p:grpSpPr>
        <p:sp>
          <p:nvSpPr>
            <p:cNvPr id="242" name="箭头: 右 241">
              <a:extLst>
                <a:ext uri="{FF2B5EF4-FFF2-40B4-BE49-F238E27FC236}">
                  <a16:creationId xmlns:a16="http://schemas.microsoft.com/office/drawing/2014/main" id="{193D2036-D124-4976-BE1C-7EBFA5FFC707}"/>
                </a:ext>
              </a:extLst>
            </p:cNvPr>
            <p:cNvSpPr/>
            <p:nvPr/>
          </p:nvSpPr>
          <p:spPr>
            <a:xfrm>
              <a:off x="7131593" y="3397024"/>
              <a:ext cx="495946" cy="37281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38855D5E-CD01-4927-8A9E-6C7D3A9069B4}"/>
                </a:ext>
              </a:extLst>
            </p:cNvPr>
            <p:cNvSpPr txBox="1"/>
            <p:nvPr/>
          </p:nvSpPr>
          <p:spPr>
            <a:xfrm>
              <a:off x="6800375" y="3196209"/>
              <a:ext cx="11200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Load and Run</a:t>
              </a:r>
            </a:p>
          </p:txBody>
        </p:sp>
      </p:grpSp>
      <p:sp>
        <p:nvSpPr>
          <p:cNvPr id="247" name="矩形 246">
            <a:extLst>
              <a:ext uri="{FF2B5EF4-FFF2-40B4-BE49-F238E27FC236}">
                <a16:creationId xmlns:a16="http://schemas.microsoft.com/office/drawing/2014/main" id="{9E4A362D-8B85-45EE-82AA-9736A503F0CA}"/>
              </a:ext>
            </a:extLst>
          </p:cNvPr>
          <p:cNvSpPr/>
          <p:nvPr/>
        </p:nvSpPr>
        <p:spPr>
          <a:xfrm>
            <a:off x="10466484" y="2461258"/>
            <a:ext cx="16781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内核态下只可执行页需要通过将可执行页设置成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U-page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并且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PXN=0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，利用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PAN+UAO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特性让内核态下指令无法读写该页，实现只可执行。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通过设置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T0SZ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，内核将无法跳转到只可执行页，避免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ret-to-user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攻击。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7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 cap="flat" cmpd="sng" algn="ctr">
          <a:solidFill>
            <a:schemeClr val="tx1"/>
          </a:solidFill>
          <a:prstDash val="solid"/>
        </a:ln>
        <a:effectLst/>
      </a:spPr>
      <a:bodyPr lIns="0" tIns="0" rIns="0" bIns="0" rtlCol="0" anchor="ctr"/>
      <a:lstStyle>
        <a:defPPr marL="0" marR="0" indent="0" algn="ctr" defTabSz="914400" eaLnBrk="1" fontAlgn="auto" latinLnBrk="0" hangingPunct="1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Bef>
            <a:spcPts val="1000"/>
          </a:spcBef>
          <a:defRPr kumimoji="1" sz="2000" dirty="0" smtClean="0">
            <a:solidFill>
              <a:prstClr val="black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组内报告模板.potx" id="{2A7CE4F5-560F-46F0-931F-D863610B717A}" vid="{A1B899DB-C3E5-4EC0-A703-0DBA3C66E7E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10394</TotalTime>
  <Words>2433</Words>
  <Application>Microsoft Office PowerPoint</Application>
  <PresentationFormat>宽屏</PresentationFormat>
  <Paragraphs>331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1_Office 主题​​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2：阻止不可信的内核态进程滥用敏感指令</dc:title>
  <dc:creator>gua gua</dc:creator>
  <cp:lastModifiedBy>Li Qijing</cp:lastModifiedBy>
  <cp:revision>37</cp:revision>
  <dcterms:created xsi:type="dcterms:W3CDTF">2023-03-23T12:48:09Z</dcterms:created>
  <dcterms:modified xsi:type="dcterms:W3CDTF">2023-04-20T16:51:32Z</dcterms:modified>
</cp:coreProperties>
</file>