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B47C9-997D-2C36-C2AD-517673D35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6B6D6-4141-CA6A-99B6-FA7BE8611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D71D9-1867-A884-106A-AA83C174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FBE8E-87CF-1A11-2B8E-BD5648C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39893-DAD3-CD69-D2A1-3FBA6E7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25EAE-FA79-B2F2-2BB0-CD0C9954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5425D-592B-043E-9DB2-F07E7A0C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17B3-B38E-A856-7C07-BB7EFDF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CB73B-FEAE-28D2-2B7C-0363EC9F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1269-C8A0-7991-EC1F-FCCA7AA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B18A36-9A52-70E9-E87F-05F443723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77EC3-173A-7BBB-451B-30F05FC0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4E0B-66AC-FDB3-FDB7-005F1AED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25593-B9EF-725F-E687-77A0F39B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7AEC3-239D-04DB-80B0-B7D9A446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DE042-CCB4-FBD0-3F64-18971CE0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E8123-10BF-14DF-46B8-A2BE0B6D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E52B7-4588-D5AC-6A6A-AA2BB9CB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69390-A3AE-2A17-DD3E-0E0BBCD6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C2F41-FAB7-E931-7229-9CB5E8AE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9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0586-EDDB-3EE0-2ECF-8BCB9936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65F07-B3C5-FEF2-C1A9-ED3477C1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5E0E8-5CF5-1DA3-6118-03469856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B8143-FCC6-0DA3-BDB3-A1E21B07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2D9EE-85CE-AED3-1D17-B919FA7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2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6B1C6-D417-D519-F920-A67FDC46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0F3D-D108-EF8B-8F17-D0755AA3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BA2D5-06B9-76CF-D7DE-90782CB4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15185-7596-9F5F-6D13-FE1843AC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4AB57-0E86-F7E7-15EA-13104424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634D7-2A2B-9033-01D8-CF4F639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6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5F84-9F96-B372-C7A0-61E7917E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07472-6F02-2CD5-AC31-9FD9AE91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0BA6E-CB4B-4328-194F-B9472F86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B36D1-63DC-3E31-DE4D-0AE9E8AEB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B1E281-FCD3-1AC1-7318-8BE83A4C3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2133A-321F-0E86-FB31-0F8775B5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641A52-369A-66EA-F05C-669CF5B1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2B67C7-4626-D79C-B37E-8C64B1E7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0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79720-9A19-73CC-159D-5E4A6A03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71BC1F-7557-B733-CE06-6D12C97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1802AE-255D-C62B-24B0-DF8C32BC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35908-C09E-5279-47AD-791FED4F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C6E28-7850-027B-6889-5A1A9E9E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3790E-1C4B-F5B0-E998-7F57A0C4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1069F-FA88-A54F-5839-FD7CD62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28FB-3435-4215-7FEE-91B894E1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4FDC0-A851-375C-984A-70B832618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446B0-FFCE-4135-C88A-5AAFBD63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7BAB4-6787-EA04-561F-5BD3C4F5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4F24-5994-4AF6-B170-0482A7DF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676E9-2B7F-BFB7-D50B-D51F1701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49B7E-4F3D-DE72-AEDB-BD127E4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CDF57-7B08-D4E2-4C38-70AFBE832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E1CEE-CF49-CDB3-DCC9-9DD5C00A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CEB97-0115-333D-10F5-79F8413D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E2E24-1560-5384-1C00-A355E0B4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5E927-5DEA-C5D6-489D-2E6AD926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5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A46281-9004-B52D-717C-AAFBF06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AFF9C-369F-70F5-09DF-220FE98B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677A5-047B-6FD8-1B50-AEB62DAA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5970-121B-4612-8613-059A2ABD079C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DB000-B22F-9441-3403-3FE1105C7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2417E-80B4-52AD-D22D-F8BEFECEA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95B2-63C6-467F-B5CC-8FD5512F8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5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C9A3-BA00-5514-44F5-DBC66E352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ARM64</a:t>
            </a:r>
            <a:r>
              <a:rPr lang="zh-CN" altLang="en-US"/>
              <a:t>敏感指令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D4C89-AC45-3719-DA83-C1089077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92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4E4CFCD-1625-AFF8-0254-38140BE23920}"/>
              </a:ext>
            </a:extLst>
          </p:cNvPr>
          <p:cNvSpPr txBox="1">
            <a:spLocks/>
          </p:cNvSpPr>
          <p:nvPr/>
        </p:nvSpPr>
        <p:spPr>
          <a:xfrm>
            <a:off x="716706" y="4155759"/>
            <a:ext cx="10515600" cy="2337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E105B7-0C32-5714-5D4E-A0D6D1B9A362}"/>
              </a:ext>
            </a:extLst>
          </p:cNvPr>
          <p:cNvSpPr txBox="1"/>
          <p:nvPr/>
        </p:nvSpPr>
        <p:spPr>
          <a:xfrm>
            <a:off x="901242" y="1810899"/>
            <a:ext cx="1069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敏感指令分为系统指令和行为变化的指令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系统指令：在</a:t>
            </a:r>
            <a:r>
              <a:rPr lang="en-US" altLang="zh-CN" sz="1800" dirty="0"/>
              <a:t>EL0</a:t>
            </a:r>
            <a:r>
              <a:rPr lang="zh-CN" altLang="en-US" sz="1800" dirty="0"/>
              <a:t>下</a:t>
            </a:r>
            <a:r>
              <a:rPr lang="en-US" altLang="zh-CN" sz="1800" dirty="0"/>
              <a:t>UNDEFINED</a:t>
            </a:r>
            <a:r>
              <a:rPr lang="zh-CN" altLang="en-US" sz="1800" dirty="0"/>
              <a:t>，在</a:t>
            </a:r>
            <a:r>
              <a:rPr lang="en-US" altLang="zh-CN" sz="1800" dirty="0" err="1"/>
              <a:t>ELx</a:t>
            </a:r>
            <a:r>
              <a:rPr lang="zh-CN" altLang="en-US" sz="1800" dirty="0"/>
              <a:t>（</a:t>
            </a:r>
            <a:r>
              <a:rPr lang="en-US" altLang="zh-CN" sz="1800" dirty="0"/>
              <a:t>EL1</a:t>
            </a:r>
            <a:r>
              <a:rPr lang="zh-CN" altLang="en-US" sz="1800" dirty="0"/>
              <a:t>，</a:t>
            </a:r>
            <a:r>
              <a:rPr lang="en-US" altLang="zh-CN" sz="1800" dirty="0"/>
              <a:t>EL2</a:t>
            </a:r>
            <a:r>
              <a:rPr lang="zh-CN" altLang="en-US" sz="1800" dirty="0"/>
              <a:t>）下有定义的指令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行为变化的指令：在</a:t>
            </a:r>
            <a:r>
              <a:rPr lang="en-US" altLang="zh-CN" sz="1800" dirty="0"/>
              <a:t>EL0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ELx</a:t>
            </a:r>
            <a:r>
              <a:rPr lang="zh-CN" altLang="en-US" sz="1800" dirty="0"/>
              <a:t>（</a:t>
            </a:r>
            <a:r>
              <a:rPr lang="en-US" altLang="zh-CN" sz="1800" dirty="0"/>
              <a:t>EL1</a:t>
            </a:r>
            <a:r>
              <a:rPr lang="zh-CN" altLang="en-US" sz="1800" dirty="0"/>
              <a:t>，</a:t>
            </a:r>
            <a:r>
              <a:rPr lang="en-US" altLang="zh-CN" sz="1800" dirty="0"/>
              <a:t>EL2</a:t>
            </a:r>
            <a:r>
              <a:rPr lang="zh-CN" altLang="en-US" sz="1800" dirty="0"/>
              <a:t>）下都有定义，但是行为不同的指令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989E076-C455-E1B3-A76B-8B90BDE8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敏感指令</a:t>
            </a:r>
          </a:p>
        </p:txBody>
      </p:sp>
    </p:spTree>
    <p:extLst>
      <p:ext uri="{BB962C8B-B14F-4D97-AF65-F5344CB8AC3E}">
        <p14:creationId xmlns:p14="http://schemas.microsoft.com/office/powerpoint/2010/main" val="3330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4E7E-8D41-4BD2-BFF6-8853C69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行为变化的指令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49A8-9C67-BF2D-09A9-0E31B628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EL0</a:t>
            </a:r>
            <a:r>
              <a:rPr lang="zh-CN" altLang="en-US" dirty="0"/>
              <a:t>和</a:t>
            </a:r>
            <a:r>
              <a:rPr lang="en-US" altLang="zh-CN" dirty="0" err="1"/>
              <a:t>ELx</a:t>
            </a:r>
            <a:r>
              <a:rPr lang="zh-CN" altLang="en-US" dirty="0"/>
              <a:t>（</a:t>
            </a:r>
            <a:r>
              <a:rPr lang="en-US" altLang="zh-CN" dirty="0"/>
              <a:t>EL1</a:t>
            </a:r>
            <a:r>
              <a:rPr lang="zh-CN" altLang="en-US" dirty="0"/>
              <a:t>，</a:t>
            </a:r>
            <a:r>
              <a:rPr lang="en-US" altLang="zh-CN" dirty="0"/>
              <a:t>EL2</a:t>
            </a:r>
            <a:r>
              <a:rPr lang="zh-CN" altLang="en-US" dirty="0"/>
              <a:t>）下都有定义，但是行为不同的指令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8E89420-87F6-BC02-17F8-6F7B723B83F9}"/>
              </a:ext>
            </a:extLst>
          </p:cNvPr>
          <p:cNvGrpSpPr/>
          <p:nvPr/>
        </p:nvGrpSpPr>
        <p:grpSpPr>
          <a:xfrm>
            <a:off x="1020725" y="2220188"/>
            <a:ext cx="5390708" cy="4409372"/>
            <a:chOff x="1020725" y="2220188"/>
            <a:chExt cx="5390708" cy="44093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1BBF63-3EA8-9361-AB73-AC6CB1F3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725" y="2220188"/>
              <a:ext cx="5390708" cy="313334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2A2044-5560-48B5-E57B-8E47DDD88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45"/>
            <a:stretch/>
          </p:blipFill>
          <p:spPr>
            <a:xfrm>
              <a:off x="1137684" y="5384092"/>
              <a:ext cx="4841085" cy="1245468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7EE0E7E-F295-39D6-831E-DBBDF2A9C641}"/>
              </a:ext>
            </a:extLst>
          </p:cNvPr>
          <p:cNvSpPr txBox="1"/>
          <p:nvPr/>
        </p:nvSpPr>
        <p:spPr>
          <a:xfrm>
            <a:off x="6680556" y="3540075"/>
            <a:ext cx="4490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条件分支，</a:t>
            </a:r>
            <a:r>
              <a:rPr lang="zh-CN" altLang="en-US" dirty="0">
                <a:solidFill>
                  <a:srgbClr val="FF0000"/>
                </a:solidFill>
              </a:rPr>
              <a:t>按当前的系统设置情况</a:t>
            </a:r>
            <a:r>
              <a:rPr lang="zh-CN" altLang="en-US" dirty="0"/>
              <a:t>还是考虑所有情况？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AE32B2-0C02-87AA-E2DD-5009FA99161A}"/>
              </a:ext>
            </a:extLst>
          </p:cNvPr>
          <p:cNvSpPr/>
          <p:nvPr/>
        </p:nvSpPr>
        <p:spPr>
          <a:xfrm>
            <a:off x="1477108" y="5089947"/>
            <a:ext cx="3510528" cy="16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4BC340-C737-3F7A-7A5A-2C04938A8002}"/>
              </a:ext>
            </a:extLst>
          </p:cNvPr>
          <p:cNvSpPr/>
          <p:nvPr/>
        </p:nvSpPr>
        <p:spPr>
          <a:xfrm>
            <a:off x="1477108" y="5944984"/>
            <a:ext cx="3510528" cy="16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F52443-338C-5C80-C5AC-DA0A18E9F792}"/>
              </a:ext>
            </a:extLst>
          </p:cNvPr>
          <p:cNvSpPr/>
          <p:nvPr/>
        </p:nvSpPr>
        <p:spPr>
          <a:xfrm>
            <a:off x="1322577" y="6200940"/>
            <a:ext cx="3510528" cy="16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4EC407-57D1-5FA3-D4D8-767A04FAF30C}"/>
              </a:ext>
            </a:extLst>
          </p:cNvPr>
          <p:cNvSpPr/>
          <p:nvPr/>
        </p:nvSpPr>
        <p:spPr>
          <a:xfrm>
            <a:off x="1322577" y="6451934"/>
            <a:ext cx="3510528" cy="16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2697B-2500-CB46-AA3C-52B63724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MRS/MSR</a:t>
            </a:r>
            <a:r>
              <a:rPr lang="zh-CN" altLang="en-US" dirty="0"/>
              <a:t>指令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2A1C9-1601-09AC-3224-CA96F72F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3" y="4273838"/>
            <a:ext cx="4667552" cy="25061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999BDB-64E5-04E9-0FAE-77067CAF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73" y="4273837"/>
            <a:ext cx="4738254" cy="25131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614119-DD88-9FD8-0C8D-F8B9CC1A4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8754"/>
            <a:ext cx="7767009" cy="815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245A35-16E0-2FC1-8E73-CF28AAF406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576"/>
          <a:stretch/>
        </p:blipFill>
        <p:spPr>
          <a:xfrm>
            <a:off x="592656" y="2199677"/>
            <a:ext cx="7767009" cy="622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146D3C-CF9E-D2A9-452E-B50EEC153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317945"/>
            <a:ext cx="5460785" cy="6846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F5B93B-2246-AE3E-B454-E6DDB04E490C}"/>
              </a:ext>
            </a:extLst>
          </p:cNvPr>
          <p:cNvSpPr txBox="1"/>
          <p:nvPr/>
        </p:nvSpPr>
        <p:spPr>
          <a:xfrm>
            <a:off x="838200" y="2953686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J1.1 </a:t>
            </a:r>
            <a:r>
              <a:rPr lang="zh-CN" altLang="en-US" dirty="0"/>
              <a:t>Pseudocode for AArch64 operation</a:t>
            </a:r>
          </a:p>
        </p:txBody>
      </p:sp>
    </p:spTree>
    <p:extLst>
      <p:ext uri="{BB962C8B-B14F-4D97-AF65-F5344CB8AC3E}">
        <p14:creationId xmlns:p14="http://schemas.microsoft.com/office/powerpoint/2010/main" val="17007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EA0FF-7E60-B2EB-EA61-58AD3338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伪代码缺失的指令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19C608-8EF9-0D7D-3160-45DB4C525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1"/>
          <a:stretch/>
        </p:blipFill>
        <p:spPr>
          <a:xfrm>
            <a:off x="901961" y="4421425"/>
            <a:ext cx="5460785" cy="18878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8082BE-88B1-0B73-554E-62D01D425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49" b="24637"/>
          <a:stretch/>
        </p:blipFill>
        <p:spPr>
          <a:xfrm>
            <a:off x="908538" y="6342382"/>
            <a:ext cx="5189861" cy="4308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061492-E80B-FB58-4024-67390C838A96}"/>
              </a:ext>
            </a:extLst>
          </p:cNvPr>
          <p:cNvSpPr/>
          <p:nvPr/>
        </p:nvSpPr>
        <p:spPr>
          <a:xfrm>
            <a:off x="1521685" y="5547299"/>
            <a:ext cx="4542159" cy="47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57A5A7-F342-BEC4-E440-227FDE80DC43}"/>
              </a:ext>
            </a:extLst>
          </p:cNvPr>
          <p:cNvSpPr txBox="1"/>
          <p:nvPr/>
        </p:nvSpPr>
        <p:spPr>
          <a:xfrm>
            <a:off x="8487240" y="2584354"/>
            <a:ext cx="3223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从手册其它章节能获取信息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6A9F22-875B-F59E-FC76-B4C8BE95A124}"/>
              </a:ext>
            </a:extLst>
          </p:cNvPr>
          <p:cNvSpPr txBox="1"/>
          <p:nvPr/>
        </p:nvSpPr>
        <p:spPr>
          <a:xfrm>
            <a:off x="8550918" y="5037436"/>
            <a:ext cx="32233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指令的</a:t>
            </a:r>
            <a:r>
              <a:rPr lang="en-US" altLang="zh-CN" dirty="0"/>
              <a:t>operation</a:t>
            </a:r>
            <a:r>
              <a:rPr lang="zh-CN" altLang="en-US" dirty="0"/>
              <a:t>中会调用伪代码函数，经过层层调用，可能和</a:t>
            </a:r>
            <a:r>
              <a:rPr lang="en-US" altLang="zh-CN" dirty="0"/>
              <a:t>EL</a:t>
            </a:r>
            <a:r>
              <a:rPr lang="zh-CN" altLang="en-US" dirty="0"/>
              <a:t>相关。</a:t>
            </a:r>
            <a:endParaRPr lang="en-US" altLang="zh-CN" dirty="0"/>
          </a:p>
          <a:p>
            <a:r>
              <a:rPr lang="zh-CN" altLang="en-US" dirty="0"/>
              <a:t>有些伪代码没有实现细节，无法处理。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74413A3-87EB-E6F2-EF59-23F8A9678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8754"/>
            <a:ext cx="7767009" cy="8152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630C92-E01B-C8AB-09CC-BD9FEC7492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576"/>
          <a:stretch/>
        </p:blipFill>
        <p:spPr>
          <a:xfrm>
            <a:off x="592656" y="2199677"/>
            <a:ext cx="7767009" cy="6225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B53231-3A25-23FD-D043-087DE6757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02847"/>
            <a:ext cx="5460785" cy="68465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82E4A5F-ADB1-9835-3891-2814997A4216}"/>
              </a:ext>
            </a:extLst>
          </p:cNvPr>
          <p:cNvSpPr txBox="1"/>
          <p:nvPr/>
        </p:nvSpPr>
        <p:spPr>
          <a:xfrm>
            <a:off x="838200" y="2838588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J1.1 </a:t>
            </a:r>
            <a:r>
              <a:rPr lang="zh-CN" altLang="en-US" dirty="0"/>
              <a:t>Pseudocode for AArch64 operation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6BBFBCB-DC03-6640-F510-8D9D2C1E3DF7}"/>
              </a:ext>
            </a:extLst>
          </p:cNvPr>
          <p:cNvCxnSpPr/>
          <p:nvPr/>
        </p:nvCxnSpPr>
        <p:spPr>
          <a:xfrm>
            <a:off x="0" y="40357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20E1EDE-2017-1117-B7FE-1A4A1A1A2D6A}"/>
              </a:ext>
            </a:extLst>
          </p:cNvPr>
          <p:cNvSpPr txBox="1"/>
          <p:nvPr/>
        </p:nvSpPr>
        <p:spPr>
          <a:xfrm>
            <a:off x="454937" y="4019008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DSB Instruction: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A560-FF9F-6048-3311-87A35D02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B7DFE-43CA-97F0-9D9D-9343DC88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EL0</a:t>
            </a:r>
            <a:r>
              <a:rPr lang="zh-CN" altLang="en-US" dirty="0"/>
              <a:t>，</a:t>
            </a:r>
            <a:r>
              <a:rPr lang="en-US" altLang="zh-CN" dirty="0"/>
              <a:t>EL1</a:t>
            </a:r>
            <a:r>
              <a:rPr lang="zh-CN" altLang="en-US" dirty="0"/>
              <a:t>和</a:t>
            </a:r>
            <a:r>
              <a:rPr lang="en-US" altLang="zh-CN" dirty="0"/>
              <a:t>EL2</a:t>
            </a:r>
            <a:r>
              <a:rPr lang="zh-CN" altLang="en-US" dirty="0"/>
              <a:t>下都是</a:t>
            </a:r>
            <a:r>
              <a:rPr lang="en-US" altLang="zh-CN" dirty="0"/>
              <a:t>UNDEFINED</a:t>
            </a:r>
            <a:r>
              <a:rPr lang="zh-CN" altLang="en-US" dirty="0"/>
              <a:t>，仅在</a:t>
            </a:r>
            <a:r>
              <a:rPr lang="en-US" altLang="zh-CN" dirty="0"/>
              <a:t>EL3</a:t>
            </a:r>
            <a:r>
              <a:rPr lang="zh-CN" altLang="en-US" dirty="0"/>
              <a:t>下有定义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45C4B1-24ED-EE39-0AFB-5959173D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98" y="2602419"/>
            <a:ext cx="6336855" cy="26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0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A841-1B3F-8037-586A-5FA56D16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指令别名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F05875-3A21-C8DF-18A4-F64F01FD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6" y="1768134"/>
            <a:ext cx="8636760" cy="9691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45A629-15AC-8F5B-6062-AB6FA073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273" y="3783864"/>
            <a:ext cx="7146619" cy="2549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C1CAF-0B45-4580-0664-97AE766E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99" y="2814722"/>
            <a:ext cx="6323483" cy="9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C65C7-B848-A132-D390-0E8440DE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CA486-55D9-8E1C-790E-E953E5DD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按照新的指令类型更新分类规则，注意指令别名（</a:t>
            </a:r>
            <a:r>
              <a:rPr lang="en-US" altLang="zh-CN" dirty="0"/>
              <a:t>alias,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/>
              <a:t>等）</a:t>
            </a:r>
            <a:r>
              <a:rPr lang="zh-CN" altLang="en-US" dirty="0"/>
              <a:t>和</a:t>
            </a:r>
            <a:r>
              <a:rPr lang="en-US" altLang="zh-CN" dirty="0"/>
              <a:t>system registers</a:t>
            </a:r>
            <a:r>
              <a:rPr lang="zh-CN" altLang="en-US" dirty="0"/>
              <a:t>归类（</a:t>
            </a:r>
            <a:r>
              <a:rPr lang="en-US" altLang="zh-CN" dirty="0"/>
              <a:t>MSR</a:t>
            </a:r>
            <a:r>
              <a:rPr lang="zh-CN" altLang="en-US" dirty="0"/>
              <a:t>，</a:t>
            </a:r>
            <a:r>
              <a:rPr lang="en-US" altLang="zh-CN" dirty="0"/>
              <a:t>MRS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伪代码函数的跟踪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65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208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ARM64敏感指令</vt:lpstr>
      <vt:lpstr>敏感指令</vt:lpstr>
      <vt:lpstr>行为变化的指令</vt:lpstr>
      <vt:lpstr>MRS/MSR指令</vt:lpstr>
      <vt:lpstr>伪代码缺失的指令</vt:lpstr>
      <vt:lpstr>特殊指令</vt:lpstr>
      <vt:lpstr>指令别名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shuai</dc:creator>
  <cp:lastModifiedBy>Li Qijing</cp:lastModifiedBy>
  <cp:revision>71</cp:revision>
  <dcterms:created xsi:type="dcterms:W3CDTF">2022-09-21T07:11:28Z</dcterms:created>
  <dcterms:modified xsi:type="dcterms:W3CDTF">2022-09-25T03:08:32Z</dcterms:modified>
</cp:coreProperties>
</file>