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197" autoAdjust="0"/>
  </p:normalViewPr>
  <p:slideViewPr>
    <p:cSldViewPr snapToGrid="0">
      <p:cViewPr varScale="1">
        <p:scale>
          <a:sx n="48" d="100"/>
          <a:sy n="48" d="100"/>
        </p:scale>
        <p:origin x="67"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2F921-CF9C-46B1-8A97-55972C5C34F9}"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D2D10-F61F-4CAD-8A62-554C006FE349}" type="slidenum">
              <a:rPr lang="zh-CN" altLang="en-US" smtClean="0"/>
              <a:t>‹#›</a:t>
            </a:fld>
            <a:endParaRPr lang="zh-CN" altLang="en-US"/>
          </a:p>
        </p:txBody>
      </p:sp>
    </p:spTree>
    <p:extLst>
      <p:ext uri="{BB962C8B-B14F-4D97-AF65-F5344CB8AC3E}">
        <p14:creationId xmlns:p14="http://schemas.microsoft.com/office/powerpoint/2010/main" val="84496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E2H</a:t>
            </a:r>
          </a:p>
          <a:p>
            <a:r>
              <a:rPr lang="en-US" altLang="zh-CN" dirty="0"/>
              <a:t>EL2 Host. Enables a configuration where a Host Operating System is running in EL2, and the Host</a:t>
            </a:r>
          </a:p>
          <a:p>
            <a:r>
              <a:rPr lang="en-US" altLang="zh-CN" dirty="0"/>
              <a:t>Operating System's applications are running in EL0.</a:t>
            </a:r>
          </a:p>
          <a:p>
            <a:r>
              <a:rPr lang="en-US" altLang="zh-CN" dirty="0"/>
              <a:t>TGE</a:t>
            </a:r>
          </a:p>
          <a:p>
            <a:r>
              <a:rPr lang="en-US" altLang="zh-CN" dirty="0"/>
              <a:t>Trap General Exceptions, from EL0. All exceptions that would be routed to EL1 are routed to EL2.</a:t>
            </a:r>
          </a:p>
          <a:p>
            <a:endParaRPr lang="zh-CN" altLang="en-US" dirty="0"/>
          </a:p>
        </p:txBody>
      </p:sp>
      <p:sp>
        <p:nvSpPr>
          <p:cNvPr id="4" name="灯片编号占位符 3"/>
          <p:cNvSpPr>
            <a:spLocks noGrp="1"/>
          </p:cNvSpPr>
          <p:nvPr>
            <p:ph type="sldNum" sz="quarter" idx="5"/>
          </p:nvPr>
        </p:nvSpPr>
        <p:spPr/>
        <p:txBody>
          <a:bodyPr/>
          <a:lstStyle/>
          <a:p>
            <a:fld id="{23CD2D10-F61F-4CAD-8A62-554C006FE349}" type="slidenum">
              <a:rPr lang="zh-CN" altLang="en-US" smtClean="0"/>
              <a:t>2</a:t>
            </a:fld>
            <a:endParaRPr lang="zh-CN" altLang="en-US"/>
          </a:p>
        </p:txBody>
      </p:sp>
    </p:spTree>
    <p:extLst>
      <p:ext uri="{BB962C8B-B14F-4D97-AF65-F5344CB8AC3E}">
        <p14:creationId xmlns:p14="http://schemas.microsoft.com/office/powerpoint/2010/main" val="265230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Open Sans" panose="020B0606030504020204" pitchFamily="34" charset="0"/>
              </a:rPr>
              <a:t>Nested virtualization</a:t>
            </a:r>
            <a:r>
              <a:rPr lang="zh-CN" altLang="en-US" b="0" i="0" dirty="0">
                <a:solidFill>
                  <a:srgbClr val="333333"/>
                </a:solidFill>
                <a:effectLst/>
                <a:latin typeface="Open Sans" panose="020B0606030504020204" pitchFamily="34" charset="0"/>
              </a:rPr>
              <a:t>。</a:t>
            </a:r>
            <a:r>
              <a:rPr lang="en-US" altLang="zh-CN" b="0" i="0" dirty="0" err="1">
                <a:solidFill>
                  <a:srgbClr val="333333"/>
                </a:solidFill>
                <a:effectLst/>
                <a:latin typeface="Open Sans" panose="020B0606030504020204" pitchFamily="34" charset="0"/>
              </a:rPr>
              <a:t>Feat_NV</a:t>
            </a:r>
            <a:r>
              <a:rPr lang="zh-CN" altLang="en-US" b="0" i="0" dirty="0">
                <a:solidFill>
                  <a:srgbClr val="333333"/>
                </a:solidFill>
                <a:effectLst/>
                <a:latin typeface="Open Sans" panose="020B0606030504020204" pitchFamily="34" charset="0"/>
              </a:rPr>
              <a:t>开启时，一个</a:t>
            </a:r>
            <a:r>
              <a:rPr lang="en-US" altLang="zh-CN" b="0" i="0" dirty="0">
                <a:solidFill>
                  <a:srgbClr val="333333"/>
                </a:solidFill>
                <a:effectLst/>
                <a:latin typeface="Open Sans" panose="020B0606030504020204" pitchFamily="34" charset="0"/>
              </a:rPr>
              <a:t>EL2</a:t>
            </a:r>
            <a:r>
              <a:rPr lang="zh-CN" altLang="en-US" b="0" i="0" dirty="0">
                <a:solidFill>
                  <a:srgbClr val="333333"/>
                </a:solidFill>
                <a:effectLst/>
                <a:latin typeface="Open Sans" panose="020B0606030504020204" pitchFamily="34" charset="0"/>
              </a:rPr>
              <a:t>下的</a:t>
            </a:r>
            <a:r>
              <a:rPr lang="en-US" altLang="zh-CN" b="0" i="0" dirty="0">
                <a:solidFill>
                  <a:srgbClr val="333333"/>
                </a:solidFill>
                <a:effectLst/>
                <a:latin typeface="Open Sans" panose="020B0606030504020204" pitchFamily="34" charset="0"/>
              </a:rPr>
              <a:t>host hypervisor</a:t>
            </a:r>
            <a:r>
              <a:rPr lang="zh-CN" altLang="en-US" b="0" i="0" dirty="0">
                <a:solidFill>
                  <a:srgbClr val="333333"/>
                </a:solidFill>
                <a:effectLst/>
                <a:latin typeface="Open Sans" panose="020B0606030504020204" pitchFamily="34" charset="0"/>
              </a:rPr>
              <a:t>可以在</a:t>
            </a:r>
            <a:r>
              <a:rPr lang="en-US" altLang="zh-CN" b="0" i="0" dirty="0">
                <a:solidFill>
                  <a:srgbClr val="333333"/>
                </a:solidFill>
                <a:effectLst/>
                <a:latin typeface="Open Sans" panose="020B0606030504020204" pitchFamily="34" charset="0"/>
              </a:rPr>
              <a:t>EL1</a:t>
            </a:r>
            <a:r>
              <a:rPr lang="zh-CN" altLang="en-US" b="0" i="0" dirty="0">
                <a:solidFill>
                  <a:srgbClr val="333333"/>
                </a:solidFill>
                <a:effectLst/>
                <a:latin typeface="Open Sans" panose="020B0606030504020204" pitchFamily="34" charset="0"/>
              </a:rPr>
              <a:t>下跑一个</a:t>
            </a:r>
            <a:r>
              <a:rPr lang="en-US" altLang="zh-CN" b="0" i="0" dirty="0">
                <a:solidFill>
                  <a:srgbClr val="333333"/>
                </a:solidFill>
                <a:effectLst/>
                <a:latin typeface="Open Sans" panose="020B0606030504020204" pitchFamily="34" charset="0"/>
              </a:rPr>
              <a:t>guest hypervisor</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Feat_NV2</a:t>
            </a:r>
            <a:r>
              <a:rPr lang="zh-CN" altLang="en-US" b="0" i="0" dirty="0">
                <a:solidFill>
                  <a:srgbClr val="333333"/>
                </a:solidFill>
                <a:effectLst/>
                <a:latin typeface="Open Sans" panose="020B0606030504020204" pitchFamily="34" charset="0"/>
              </a:rPr>
              <a:t>开启时，</a:t>
            </a:r>
            <a:r>
              <a:rPr lang="en-US" altLang="zh-CN" b="0" i="0" dirty="0">
                <a:solidFill>
                  <a:srgbClr val="333333"/>
                </a:solidFill>
                <a:effectLst/>
                <a:latin typeface="Open Sans" panose="020B0606030504020204" pitchFamily="34" charset="0"/>
              </a:rPr>
              <a:t>PE</a:t>
            </a:r>
            <a:r>
              <a:rPr lang="zh-CN" altLang="en-US" b="0" i="0" dirty="0">
                <a:solidFill>
                  <a:srgbClr val="333333"/>
                </a:solidFill>
                <a:effectLst/>
                <a:latin typeface="Open Sans" panose="020B0606030504020204" pitchFamily="34" charset="0"/>
              </a:rPr>
              <a:t>将</a:t>
            </a:r>
            <a:r>
              <a:rPr lang="en-US" altLang="zh-CN" b="0" i="0" dirty="0">
                <a:solidFill>
                  <a:srgbClr val="333333"/>
                </a:solidFill>
                <a:effectLst/>
                <a:latin typeface="Open Sans" panose="020B0606030504020204" pitchFamily="34" charset="0"/>
              </a:rPr>
              <a:t>system register</a:t>
            </a:r>
            <a:r>
              <a:rPr lang="zh-CN" altLang="en-US" b="0" i="0" dirty="0">
                <a:solidFill>
                  <a:srgbClr val="333333"/>
                </a:solidFill>
                <a:effectLst/>
                <a:latin typeface="Open Sans" panose="020B0606030504020204" pitchFamily="34" charset="0"/>
              </a:rPr>
              <a:t>的访问直接转变为内存的访问。</a:t>
            </a:r>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之前看的有些指令章节读写多个寄存器，且读写后面的寄存器和另外章节指令内容相同的，是因为任何一个访问到了该寄存器的指令在该寄存器的章节都会列出，比如</a:t>
            </a:r>
            <a:r>
              <a:rPr lang="en-US" altLang="zh-CN" b="0" i="0" dirty="0">
                <a:solidFill>
                  <a:srgbClr val="333333"/>
                </a:solidFill>
                <a:effectLst/>
                <a:latin typeface="Open Sans" panose="020B0606030504020204" pitchFamily="34" charset="0"/>
              </a:rPr>
              <a:t>3659 SCTLR_EL2 </a:t>
            </a:r>
            <a:r>
              <a:rPr lang="zh-CN" altLang="en-US" b="0" i="0" dirty="0">
                <a:solidFill>
                  <a:srgbClr val="333333"/>
                </a:solidFill>
                <a:effectLst/>
                <a:latin typeface="Open Sans" panose="020B0606030504020204" pitchFamily="34" charset="0"/>
              </a:rPr>
              <a:t>后面还接了</a:t>
            </a:r>
            <a:endParaRPr lang="en-US" altLang="zh-CN" b="0" i="0" dirty="0">
              <a:solidFill>
                <a:srgbClr val="333333"/>
              </a:solidFill>
              <a:effectLst/>
              <a:latin typeface="Open Sans" panose="020B0606030504020204" pitchFamily="34" charset="0"/>
            </a:endParaRPr>
          </a:p>
          <a:p>
            <a:r>
              <a:rPr lang="en-US" altLang="zh-CN" b="0" i="0" dirty="0">
                <a:solidFill>
                  <a:srgbClr val="333333"/>
                </a:solidFill>
                <a:effectLst/>
                <a:latin typeface="Open Sans" panose="020B0606030504020204" pitchFamily="34" charset="0"/>
              </a:rPr>
              <a:t>SCTLR_EL1</a:t>
            </a:r>
            <a:r>
              <a:rPr lang="zh-CN" altLang="en-US" b="0" i="0" dirty="0">
                <a:solidFill>
                  <a:srgbClr val="333333"/>
                </a:solidFill>
                <a:effectLst/>
                <a:latin typeface="Open Sans" panose="020B0606030504020204" pitchFamily="34" charset="0"/>
              </a:rPr>
              <a:t>的访问</a:t>
            </a:r>
            <a:endParaRPr lang="zh-CN" altLang="en-US" dirty="0"/>
          </a:p>
        </p:txBody>
      </p:sp>
      <p:sp>
        <p:nvSpPr>
          <p:cNvPr id="4" name="灯片编号占位符 3"/>
          <p:cNvSpPr>
            <a:spLocks noGrp="1"/>
          </p:cNvSpPr>
          <p:nvPr>
            <p:ph type="sldNum" sz="quarter" idx="5"/>
          </p:nvPr>
        </p:nvSpPr>
        <p:spPr/>
        <p:txBody>
          <a:bodyPr/>
          <a:lstStyle/>
          <a:p>
            <a:fld id="{23CD2D10-F61F-4CAD-8A62-554C006FE349}" type="slidenum">
              <a:rPr lang="zh-CN" altLang="en-US" smtClean="0"/>
              <a:t>4</a:t>
            </a:fld>
            <a:endParaRPr lang="zh-CN" altLang="en-US"/>
          </a:p>
        </p:txBody>
      </p:sp>
    </p:spTree>
    <p:extLst>
      <p:ext uri="{BB962C8B-B14F-4D97-AF65-F5344CB8AC3E}">
        <p14:creationId xmlns:p14="http://schemas.microsoft.com/office/powerpoint/2010/main" val="274294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CD2D10-F61F-4CAD-8A62-554C006FE349}" type="slidenum">
              <a:rPr lang="zh-CN" altLang="en-US" smtClean="0"/>
              <a:t>5</a:t>
            </a:fld>
            <a:endParaRPr lang="zh-CN" altLang="en-US"/>
          </a:p>
        </p:txBody>
      </p:sp>
    </p:spTree>
    <p:extLst>
      <p:ext uri="{BB962C8B-B14F-4D97-AF65-F5344CB8AC3E}">
        <p14:creationId xmlns:p14="http://schemas.microsoft.com/office/powerpoint/2010/main" val="311509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CD2D10-F61F-4CAD-8A62-554C006FE349}" type="slidenum">
              <a:rPr lang="zh-CN" altLang="en-US" smtClean="0"/>
              <a:t>6</a:t>
            </a:fld>
            <a:endParaRPr lang="zh-CN" altLang="en-US"/>
          </a:p>
        </p:txBody>
      </p:sp>
    </p:spTree>
    <p:extLst>
      <p:ext uri="{BB962C8B-B14F-4D97-AF65-F5344CB8AC3E}">
        <p14:creationId xmlns:p14="http://schemas.microsoft.com/office/powerpoint/2010/main" val="2441786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CD2D10-F61F-4CAD-8A62-554C006FE349}" type="slidenum">
              <a:rPr lang="zh-CN" altLang="en-US" smtClean="0"/>
              <a:t>7</a:t>
            </a:fld>
            <a:endParaRPr lang="zh-CN" altLang="en-US"/>
          </a:p>
        </p:txBody>
      </p:sp>
    </p:spTree>
    <p:extLst>
      <p:ext uri="{BB962C8B-B14F-4D97-AF65-F5344CB8AC3E}">
        <p14:creationId xmlns:p14="http://schemas.microsoft.com/office/powerpoint/2010/main" val="64231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F897B-F52B-6524-0D03-F672E4C84B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F3FE57-D843-92EF-0F00-BC9926B46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7A39230-E600-48F8-D849-D470FA658A6C}"/>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9258DB3D-7D6B-D081-0BC5-FDA82D1532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7D02C-B19F-8CD3-93C7-D92D97290557}"/>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419005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7B4EB-0A88-8AB1-35B2-D2FB184704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045E0D-F83A-A519-67CE-527170CE17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FA588B-EDBD-2CA5-2F30-4689D3CD4DBB}"/>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4F32BA-7388-60B4-48BA-1EB6D93B0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8C4770-0AE3-CBC1-058C-EA6BC79F9E4C}"/>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157300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38C458-28D4-4622-AF29-AD4D6A5CEB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0EBF00-8B9C-9EAD-68AD-4BDC12171CD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94713F-9FEF-5ABB-59E0-D0508EE03ACC}"/>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51B6BDC9-8762-0897-7514-BC9DA5387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E1871E-F8A9-42F4-4047-65D7C1F48FDE}"/>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103209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3AFB6-974C-8387-DC43-FA5EFD366C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AD207B-B69E-AAF9-DF3A-A45F0EE4D9C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323F1-B608-72CA-C56F-2327C4E1CAC1}"/>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F56CACD7-63FD-4BD0-FEDF-7C5F8ED29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5C37F6-BE76-BF17-FAA9-A13FBC03AE4C}"/>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418381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D3C8F-5F78-D12B-0CC6-F06C99FCB8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BA5169-3981-7BF5-D0C9-D611EAF57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C06E32-5A50-589E-8712-333B17931FEB}"/>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526B05F3-799B-2E13-B87E-785310465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76F100-6626-A443-46F9-3E4ED7B6AE49}"/>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243602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25992-1FA6-A618-BAC3-6C2922588D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D5C6D0-3BEF-E753-28CF-E7FD70380D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85DDF5-47C3-FB83-3386-112556EF8C9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E437DD-5089-129C-BEE0-BD7CD0C16967}"/>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8788FCFA-94D4-8820-1B97-F6E79092D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1030F8-EB75-AB1C-85CF-97621E6EB393}"/>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228439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5EB85-DD88-51DA-0F10-F436932F12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AF5AC8-1F76-43D6-64D4-046060387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57C56B-727F-6E78-61E6-93BDFEDB823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3D27143-4DC9-9436-BAED-E92216669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D913F9-5173-C5E1-6305-29A705237D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05655B7-067C-3A4D-6E51-586F8F43B3A8}"/>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DC095FA7-6AD5-D246-CA20-DD95C2F4E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000226-EBD9-74AE-F88C-6152F15F8A8E}"/>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270249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08C3A-E0BE-4430-8E9E-B345223F6E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3CF514-CFE6-D8E8-7D16-5F83D23979EA}"/>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476190B9-850D-B9F5-FE26-95C0BB7D81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4F9162-1F2E-3C0B-24C3-230D328409E8}"/>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238977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7EFEE2-E082-49AA-F158-4C1E56A77AF1}"/>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AD4752B5-BD70-0090-9AE9-9DC4ACADED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0DA9998-A2DC-B4BA-EC80-BBD174BCA9DC}"/>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63300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0FEE9-9B08-42F8-DC9F-C88BD8F08B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465F41-EB33-31FC-DF52-56D3FFB4D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A32CA5-8E47-C4C2-E576-FB3BBC552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5603E9-DC79-1CAE-14A9-24907B4464AF}"/>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FC548AB4-9633-68E2-6055-9D0DC45260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AC9392-F2B5-0183-6D3F-BC6EE6E67629}"/>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72773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06BAC-95AA-AC0F-6B13-5255D213E3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176B19-E29B-242D-D5EB-D1062C91F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59826C-D4AF-8485-6429-167FC673B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CD806C-993D-6CCE-071D-1A46ECE720D4}"/>
              </a:ext>
            </a:extLst>
          </p:cNvPr>
          <p:cNvSpPr>
            <a:spLocks noGrp="1"/>
          </p:cNvSpPr>
          <p:nvPr>
            <p:ph type="dt" sz="half" idx="10"/>
          </p:nvPr>
        </p:nvSpPr>
        <p:spPr/>
        <p:txBody>
          <a:bodyPr/>
          <a:lstStyle/>
          <a:p>
            <a:fld id="{2DA0E329-9408-48EF-8A7C-4F6E93779295}"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87B221EC-B4F6-D6EE-B189-F5A681719F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D33D5B-9AD9-ABFE-E1D9-9F30AC6EF1FE}"/>
              </a:ext>
            </a:extLst>
          </p:cNvPr>
          <p:cNvSpPr>
            <a:spLocks noGrp="1"/>
          </p:cNvSpPr>
          <p:nvPr>
            <p:ph type="sldNum" sz="quarter" idx="12"/>
          </p:nvPr>
        </p:nvSpPr>
        <p:spPr/>
        <p:txBody>
          <a:body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143860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6E6D20-D658-89B4-CBB3-8AD03F983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96F9A3-EAF0-95BC-55D2-D003C9A1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FE61F0-0F8F-5B40-DE7C-0CEF96B47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0E329-9408-48EF-8A7C-4F6E93779295}"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4B513C2B-579C-7766-49C8-A2EB49188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BDA670-495E-5B48-4B3D-CD5841A2D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1D53C-EA6D-4239-9C73-FE15439E943A}" type="slidenum">
              <a:rPr lang="zh-CN" altLang="en-US" smtClean="0"/>
              <a:t>‹#›</a:t>
            </a:fld>
            <a:endParaRPr lang="zh-CN" altLang="en-US"/>
          </a:p>
        </p:txBody>
      </p:sp>
    </p:spTree>
    <p:extLst>
      <p:ext uri="{BB962C8B-B14F-4D97-AF65-F5344CB8AC3E}">
        <p14:creationId xmlns:p14="http://schemas.microsoft.com/office/powerpoint/2010/main" val="358925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479E0-7EF5-26FD-FA21-2D37D81EFBB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0847B02-9DC7-CAF4-A3BA-EF36AC271F59}"/>
              </a:ext>
            </a:extLst>
          </p:cNvPr>
          <p:cNvSpPr>
            <a:spLocks noGrp="1"/>
          </p:cNvSpPr>
          <p:nvPr>
            <p:ph idx="1"/>
          </p:nvPr>
        </p:nvSpPr>
        <p:spPr/>
        <p:txBody>
          <a:bodyPr/>
          <a:lstStyle/>
          <a:p>
            <a:r>
              <a:rPr lang="zh-CN" altLang="en-US" dirty="0"/>
              <a:t>扩充了寄存器集</a:t>
            </a:r>
            <a:endParaRPr lang="en-US" altLang="zh-CN" dirty="0"/>
          </a:p>
          <a:p>
            <a:pPr lvl="1"/>
            <a:r>
              <a:rPr lang="en-US" altLang="zh-CN" dirty="0"/>
              <a:t>VHE</a:t>
            </a:r>
            <a:r>
              <a:rPr lang="zh-CN" altLang="en-US" dirty="0"/>
              <a:t>相关别名寄存器</a:t>
            </a:r>
            <a:endParaRPr lang="en-US" altLang="zh-CN" dirty="0"/>
          </a:p>
          <a:p>
            <a:r>
              <a:rPr lang="zh-CN" altLang="en-US" dirty="0"/>
              <a:t>筛查了所有</a:t>
            </a:r>
            <a:r>
              <a:rPr lang="en-US" altLang="zh-CN" dirty="0"/>
              <a:t>MSR/MRS</a:t>
            </a:r>
            <a:r>
              <a:rPr lang="zh-CN" altLang="en-US" dirty="0"/>
              <a:t>行为不一致指令</a:t>
            </a:r>
            <a:endParaRPr lang="en-US" altLang="zh-CN" dirty="0"/>
          </a:p>
          <a:p>
            <a:r>
              <a:rPr lang="zh-CN" altLang="en-US" dirty="0"/>
              <a:t>筛查了部分</a:t>
            </a:r>
            <a:r>
              <a:rPr lang="en-US" altLang="zh-CN" dirty="0"/>
              <a:t>C6</a:t>
            </a:r>
            <a:r>
              <a:rPr lang="zh-CN" altLang="en-US" dirty="0"/>
              <a:t>行为不一致指令</a:t>
            </a:r>
            <a:endParaRPr lang="en-US" altLang="zh-CN" dirty="0"/>
          </a:p>
          <a:p>
            <a:pPr lvl="1"/>
            <a:r>
              <a:rPr lang="zh-CN" altLang="en-US" dirty="0"/>
              <a:t>涉及伪代码函数</a:t>
            </a:r>
            <a:r>
              <a:rPr lang="en-US" altLang="zh-CN" dirty="0" err="1"/>
              <a:t>BranchTo</a:t>
            </a:r>
            <a:r>
              <a:rPr lang="zh-CN" altLang="en-US" dirty="0"/>
              <a:t>，</a:t>
            </a:r>
            <a:r>
              <a:rPr lang="en-US" altLang="zh-CN" dirty="0" err="1"/>
              <a:t>AuthIA</a:t>
            </a:r>
            <a:r>
              <a:rPr lang="en-US" altLang="zh-CN" dirty="0"/>
              <a:t>/B</a:t>
            </a:r>
            <a:r>
              <a:rPr lang="zh-CN" altLang="en-US" dirty="0"/>
              <a:t>等</a:t>
            </a:r>
          </a:p>
        </p:txBody>
      </p:sp>
    </p:spTree>
    <p:extLst>
      <p:ext uri="{BB962C8B-B14F-4D97-AF65-F5344CB8AC3E}">
        <p14:creationId xmlns:p14="http://schemas.microsoft.com/office/powerpoint/2010/main" val="343907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28405-245B-8886-88A5-B9683C61933F}"/>
              </a:ext>
            </a:extLst>
          </p:cNvPr>
          <p:cNvSpPr>
            <a:spLocks noGrp="1"/>
          </p:cNvSpPr>
          <p:nvPr>
            <p:ph type="title"/>
          </p:nvPr>
        </p:nvSpPr>
        <p:spPr/>
        <p:txBody>
          <a:bodyPr/>
          <a:lstStyle/>
          <a:p>
            <a:r>
              <a:rPr lang="en-US" altLang="zh-CN" dirty="0"/>
              <a:t>VHE</a:t>
            </a:r>
            <a:r>
              <a:rPr lang="zh-CN" altLang="en-US" dirty="0"/>
              <a:t>相关别名寄存器</a:t>
            </a:r>
          </a:p>
        </p:txBody>
      </p:sp>
      <p:sp>
        <p:nvSpPr>
          <p:cNvPr id="3" name="内容占位符 2">
            <a:extLst>
              <a:ext uri="{FF2B5EF4-FFF2-40B4-BE49-F238E27FC236}">
                <a16:creationId xmlns:a16="http://schemas.microsoft.com/office/drawing/2014/main" id="{058870CE-F83D-FC12-09C4-3770B4C6D88C}"/>
              </a:ext>
            </a:extLst>
          </p:cNvPr>
          <p:cNvSpPr>
            <a:spLocks noGrp="1"/>
          </p:cNvSpPr>
          <p:nvPr>
            <p:ph idx="1"/>
          </p:nvPr>
        </p:nvSpPr>
        <p:spPr>
          <a:xfrm>
            <a:off x="330369" y="1857709"/>
            <a:ext cx="5492416" cy="4351338"/>
          </a:xfrm>
        </p:spPr>
        <p:txBody>
          <a:bodyPr>
            <a:normAutofit/>
          </a:bodyPr>
          <a:lstStyle/>
          <a:p>
            <a:r>
              <a:rPr lang="en-US" altLang="zh-CN" dirty="0"/>
              <a:t>VHE Virtualization Host Extensions </a:t>
            </a:r>
          </a:p>
          <a:p>
            <a:r>
              <a:rPr lang="en-US" altLang="zh-CN" dirty="0"/>
              <a:t>Support for Type 2 virtualization</a:t>
            </a:r>
          </a:p>
          <a:p>
            <a:r>
              <a:rPr lang="zh-CN" altLang="en-US" dirty="0"/>
              <a:t>将</a:t>
            </a:r>
            <a:r>
              <a:rPr lang="en-US" altLang="zh-CN" dirty="0"/>
              <a:t>Host EL</a:t>
            </a:r>
            <a:r>
              <a:rPr lang="zh-CN" altLang="en-US" dirty="0"/>
              <a:t>移到</a:t>
            </a:r>
            <a:r>
              <a:rPr lang="en-US" altLang="zh-CN" dirty="0"/>
              <a:t>EL2</a:t>
            </a:r>
          </a:p>
          <a:p>
            <a:pPr lvl="1"/>
            <a:r>
              <a:rPr lang="en-US" altLang="zh-CN" dirty="0"/>
              <a:t>EL2</a:t>
            </a:r>
            <a:r>
              <a:rPr lang="zh-CN" altLang="en-US" dirty="0"/>
              <a:t>下对于部分</a:t>
            </a:r>
            <a:r>
              <a:rPr lang="en-US" altLang="zh-CN" dirty="0"/>
              <a:t>EL0/1</a:t>
            </a:r>
            <a:r>
              <a:rPr lang="zh-CN" altLang="en-US" dirty="0"/>
              <a:t>系统寄存器的访问重定向为访问相对应的</a:t>
            </a:r>
            <a:r>
              <a:rPr lang="en-US" altLang="zh-CN" dirty="0"/>
              <a:t>EL2</a:t>
            </a:r>
            <a:r>
              <a:rPr lang="zh-CN" altLang="en-US" dirty="0"/>
              <a:t>寄存器</a:t>
            </a:r>
            <a:endParaRPr lang="en-US" altLang="zh-CN" dirty="0"/>
          </a:p>
          <a:p>
            <a:pPr lvl="1"/>
            <a:r>
              <a:rPr lang="en-US" altLang="zh-CN" dirty="0"/>
              <a:t>Hypervisor</a:t>
            </a:r>
            <a:r>
              <a:rPr lang="zh-CN" altLang="en-US" dirty="0"/>
              <a:t>仍然需要访问</a:t>
            </a:r>
            <a:r>
              <a:rPr lang="en-US" altLang="zh-CN" dirty="0"/>
              <a:t>EL1</a:t>
            </a:r>
            <a:r>
              <a:rPr lang="zh-CN" altLang="en-US" dirty="0"/>
              <a:t>寄存器，以实现上下文切换，引入</a:t>
            </a:r>
            <a:r>
              <a:rPr lang="en-US" altLang="zh-CN" dirty="0"/>
              <a:t>xx_EL12</a:t>
            </a:r>
            <a:r>
              <a:rPr lang="zh-CN" altLang="en-US" dirty="0"/>
              <a:t>，</a:t>
            </a:r>
            <a:r>
              <a:rPr lang="en-US" altLang="zh-CN" dirty="0"/>
              <a:t>xx_EL02</a:t>
            </a:r>
            <a:endParaRPr lang="zh-CN" altLang="en-US" dirty="0"/>
          </a:p>
        </p:txBody>
      </p:sp>
      <p:pic>
        <p:nvPicPr>
          <p:cNvPr id="5" name="图片 4">
            <a:extLst>
              <a:ext uri="{FF2B5EF4-FFF2-40B4-BE49-F238E27FC236}">
                <a16:creationId xmlns:a16="http://schemas.microsoft.com/office/drawing/2014/main" id="{9CF9E956-7BAA-8A11-9F2F-07BDA111C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785" y="1578558"/>
            <a:ext cx="6000248" cy="3700883"/>
          </a:xfrm>
          <a:prstGeom prst="rect">
            <a:avLst/>
          </a:prstGeom>
        </p:spPr>
      </p:pic>
    </p:spTree>
    <p:extLst>
      <p:ext uri="{BB962C8B-B14F-4D97-AF65-F5344CB8AC3E}">
        <p14:creationId xmlns:p14="http://schemas.microsoft.com/office/powerpoint/2010/main" val="348851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A881F-5D00-FFB8-38F8-4B6008C8173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2B2A7C4-7072-BE6D-3086-013EC5D245E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4088102-B361-86A1-58A5-F6F1A9B5B88C}"/>
              </a:ext>
            </a:extLst>
          </p:cNvPr>
          <p:cNvPicPr>
            <a:picLocks noChangeAspect="1"/>
          </p:cNvPicPr>
          <p:nvPr/>
        </p:nvPicPr>
        <p:blipFill>
          <a:blip r:embed="rId2"/>
          <a:stretch>
            <a:fillRect/>
          </a:stretch>
        </p:blipFill>
        <p:spPr>
          <a:xfrm>
            <a:off x="838200" y="365125"/>
            <a:ext cx="8450179" cy="5455927"/>
          </a:xfrm>
          <a:prstGeom prst="rect">
            <a:avLst/>
          </a:prstGeom>
        </p:spPr>
      </p:pic>
      <p:sp>
        <p:nvSpPr>
          <p:cNvPr id="7" name="椭圆 6">
            <a:extLst>
              <a:ext uri="{FF2B5EF4-FFF2-40B4-BE49-F238E27FC236}">
                <a16:creationId xmlns:a16="http://schemas.microsoft.com/office/drawing/2014/main" id="{9E38879B-86F7-5A05-A61F-003BC4258A50}"/>
              </a:ext>
            </a:extLst>
          </p:cNvPr>
          <p:cNvSpPr/>
          <p:nvPr/>
        </p:nvSpPr>
        <p:spPr>
          <a:xfrm>
            <a:off x="453081" y="4164227"/>
            <a:ext cx="3476368" cy="106853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6680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91122-1D32-D1E2-20A0-F05A7F505F2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8991BF-CE74-433E-3727-BDB5C36BA6F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EC51C385-CB16-026F-0926-4AED6C345D9B}"/>
              </a:ext>
            </a:extLst>
          </p:cNvPr>
          <p:cNvPicPr>
            <a:picLocks noChangeAspect="1"/>
          </p:cNvPicPr>
          <p:nvPr/>
        </p:nvPicPr>
        <p:blipFill>
          <a:blip r:embed="rId3"/>
          <a:stretch>
            <a:fillRect/>
          </a:stretch>
        </p:blipFill>
        <p:spPr>
          <a:xfrm>
            <a:off x="838200" y="804604"/>
            <a:ext cx="7431440" cy="4943840"/>
          </a:xfrm>
          <a:prstGeom prst="rect">
            <a:avLst/>
          </a:prstGeom>
        </p:spPr>
      </p:pic>
      <p:sp>
        <p:nvSpPr>
          <p:cNvPr id="6" name="椭圆 5">
            <a:extLst>
              <a:ext uri="{FF2B5EF4-FFF2-40B4-BE49-F238E27FC236}">
                <a16:creationId xmlns:a16="http://schemas.microsoft.com/office/drawing/2014/main" id="{AF2F0907-4CF1-7C0C-54C0-0904225E3023}"/>
              </a:ext>
            </a:extLst>
          </p:cNvPr>
          <p:cNvSpPr/>
          <p:nvPr/>
        </p:nvSpPr>
        <p:spPr>
          <a:xfrm>
            <a:off x="568409" y="3830593"/>
            <a:ext cx="3311611" cy="10561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7850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1536855-6011-D229-0322-15182E9444D0}"/>
              </a:ext>
            </a:extLst>
          </p:cNvPr>
          <p:cNvPicPr>
            <a:picLocks noChangeAspect="1"/>
          </p:cNvPicPr>
          <p:nvPr/>
        </p:nvPicPr>
        <p:blipFill>
          <a:blip r:embed="rId3"/>
          <a:stretch>
            <a:fillRect/>
          </a:stretch>
        </p:blipFill>
        <p:spPr>
          <a:xfrm>
            <a:off x="5641634" y="111211"/>
            <a:ext cx="6550366" cy="6858000"/>
          </a:xfrm>
          <a:prstGeom prst="rect">
            <a:avLst/>
          </a:prstGeom>
        </p:spPr>
      </p:pic>
      <p:sp>
        <p:nvSpPr>
          <p:cNvPr id="2" name="标题 1">
            <a:extLst>
              <a:ext uri="{FF2B5EF4-FFF2-40B4-BE49-F238E27FC236}">
                <a16:creationId xmlns:a16="http://schemas.microsoft.com/office/drawing/2014/main" id="{69658839-D747-64DA-8027-3A95E8A24E64}"/>
              </a:ext>
            </a:extLst>
          </p:cNvPr>
          <p:cNvSpPr>
            <a:spLocks noGrp="1"/>
          </p:cNvSpPr>
          <p:nvPr>
            <p:ph type="title"/>
          </p:nvPr>
        </p:nvSpPr>
        <p:spPr>
          <a:xfrm>
            <a:off x="0" y="306187"/>
            <a:ext cx="10567086" cy="1406483"/>
          </a:xfrm>
        </p:spPr>
        <p:txBody>
          <a:bodyPr/>
          <a:lstStyle/>
          <a:p>
            <a:r>
              <a:rPr lang="en-US" altLang="zh-CN" dirty="0"/>
              <a:t>MSR/MRS</a:t>
            </a:r>
            <a:r>
              <a:rPr lang="zh-CN" altLang="en-US" dirty="0"/>
              <a:t>行为不一致指令</a:t>
            </a:r>
          </a:p>
        </p:txBody>
      </p:sp>
      <p:sp>
        <p:nvSpPr>
          <p:cNvPr id="8" name="内容占位符 7">
            <a:extLst>
              <a:ext uri="{FF2B5EF4-FFF2-40B4-BE49-F238E27FC236}">
                <a16:creationId xmlns:a16="http://schemas.microsoft.com/office/drawing/2014/main" id="{8865150D-35DC-6959-8808-F397440A5946}"/>
              </a:ext>
            </a:extLst>
          </p:cNvPr>
          <p:cNvSpPr>
            <a:spLocks noGrp="1"/>
          </p:cNvSpPr>
          <p:nvPr>
            <p:ph idx="1"/>
          </p:nvPr>
        </p:nvSpPr>
        <p:spPr>
          <a:xfrm>
            <a:off x="838200" y="1825625"/>
            <a:ext cx="4803434" cy="4351338"/>
          </a:xfrm>
        </p:spPr>
        <p:txBody>
          <a:bodyPr/>
          <a:lstStyle/>
          <a:p>
            <a:r>
              <a:rPr lang="zh-CN" altLang="en-US" dirty="0"/>
              <a:t>根据系统配置情况，所有该类指令最终均为 </a:t>
            </a:r>
            <a:r>
              <a:rPr lang="en-US" altLang="zh-CN" dirty="0"/>
              <a:t>EL0 </a:t>
            </a:r>
            <a:r>
              <a:rPr lang="zh-CN" altLang="en-US" dirty="0"/>
              <a:t>下 </a:t>
            </a:r>
            <a:r>
              <a:rPr lang="en-US" altLang="zh-CN" dirty="0"/>
              <a:t>trap</a:t>
            </a:r>
            <a:r>
              <a:rPr lang="zh-CN" altLang="en-US" dirty="0"/>
              <a:t>，</a:t>
            </a:r>
            <a:r>
              <a:rPr lang="en-US" altLang="zh-CN" dirty="0"/>
              <a:t>EL1/2 </a:t>
            </a:r>
            <a:r>
              <a:rPr lang="zh-CN" altLang="en-US" dirty="0"/>
              <a:t>下有相同的行为</a:t>
            </a:r>
          </a:p>
        </p:txBody>
      </p:sp>
    </p:spTree>
    <p:extLst>
      <p:ext uri="{BB962C8B-B14F-4D97-AF65-F5344CB8AC3E}">
        <p14:creationId xmlns:p14="http://schemas.microsoft.com/office/powerpoint/2010/main" val="411014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68E42-F8B6-6C14-CED4-06F55280FCF2}"/>
              </a:ext>
            </a:extLst>
          </p:cNvPr>
          <p:cNvSpPr>
            <a:spLocks noGrp="1"/>
          </p:cNvSpPr>
          <p:nvPr>
            <p:ph type="title"/>
          </p:nvPr>
        </p:nvSpPr>
        <p:spPr/>
        <p:txBody>
          <a:bodyPr/>
          <a:lstStyle/>
          <a:p>
            <a:r>
              <a:rPr lang="en-US" altLang="zh-CN" dirty="0"/>
              <a:t>C6 EL</a:t>
            </a:r>
            <a:r>
              <a:rPr lang="zh-CN" altLang="en-US" dirty="0"/>
              <a:t>相关指令</a:t>
            </a:r>
          </a:p>
        </p:txBody>
      </p:sp>
      <p:sp>
        <p:nvSpPr>
          <p:cNvPr id="3" name="内容占位符 2">
            <a:extLst>
              <a:ext uri="{FF2B5EF4-FFF2-40B4-BE49-F238E27FC236}">
                <a16:creationId xmlns:a16="http://schemas.microsoft.com/office/drawing/2014/main" id="{7578FBA3-D032-EC6D-6B70-239CCC65ADF7}"/>
              </a:ext>
            </a:extLst>
          </p:cNvPr>
          <p:cNvSpPr>
            <a:spLocks noGrp="1"/>
          </p:cNvSpPr>
          <p:nvPr>
            <p:ph idx="1"/>
          </p:nvPr>
        </p:nvSpPr>
        <p:spPr>
          <a:xfrm>
            <a:off x="635668" y="1690688"/>
            <a:ext cx="11556331" cy="4669005"/>
          </a:xfrm>
        </p:spPr>
        <p:txBody>
          <a:bodyPr>
            <a:normAutofit/>
          </a:bodyPr>
          <a:lstStyle/>
          <a:p>
            <a:r>
              <a:rPr lang="en-US" altLang="zh-CN" dirty="0"/>
              <a:t>887 ADDG</a:t>
            </a:r>
            <a:r>
              <a:rPr lang="zh-CN" altLang="en-US" dirty="0"/>
              <a:t>：</a:t>
            </a:r>
            <a:r>
              <a:rPr lang="en-US" altLang="zh-CN" dirty="0"/>
              <a:t>Add with Tag</a:t>
            </a:r>
          </a:p>
          <a:p>
            <a:pPr lvl="1"/>
            <a:r>
              <a:rPr lang="zh-CN" altLang="en-US" dirty="0"/>
              <a:t>实现 </a:t>
            </a:r>
            <a:r>
              <a:rPr lang="en-US" altLang="zh-CN" dirty="0"/>
              <a:t>MTE</a:t>
            </a:r>
            <a:r>
              <a:rPr lang="zh-CN" altLang="en-US" dirty="0"/>
              <a:t>（</a:t>
            </a:r>
            <a:r>
              <a:rPr lang="en-US" altLang="zh-CN" dirty="0"/>
              <a:t>Memory Tagging Extension</a:t>
            </a:r>
            <a:r>
              <a:rPr lang="zh-CN" altLang="en-US" dirty="0"/>
              <a:t>）时才有定义</a:t>
            </a:r>
            <a:endParaRPr lang="en-US" altLang="zh-CN" dirty="0"/>
          </a:p>
          <a:p>
            <a:endParaRPr lang="en-US" altLang="zh-CN" dirty="0"/>
          </a:p>
          <a:p>
            <a:r>
              <a:rPr lang="en-US" altLang="zh-CN" dirty="0"/>
              <a:t>935 BLR</a:t>
            </a:r>
            <a:r>
              <a:rPr lang="zh-CN" altLang="en-US" dirty="0"/>
              <a:t>：</a:t>
            </a:r>
            <a:r>
              <a:rPr lang="en-US" altLang="zh-CN" dirty="0"/>
              <a:t>Branch with Link to Register</a:t>
            </a:r>
          </a:p>
          <a:p>
            <a:pPr lvl="1"/>
            <a:r>
              <a:rPr lang="zh-CN" altLang="en-US" dirty="0"/>
              <a:t>调用 </a:t>
            </a:r>
            <a:r>
              <a:rPr lang="en-US" altLang="zh-CN" dirty="0" err="1"/>
              <a:t>BranchTo</a:t>
            </a:r>
            <a:r>
              <a:rPr lang="en-US" altLang="zh-CN" dirty="0"/>
              <a:t> </a:t>
            </a:r>
          </a:p>
          <a:p>
            <a:pPr lvl="1"/>
            <a:endParaRPr lang="en-US" altLang="zh-CN" dirty="0"/>
          </a:p>
          <a:p>
            <a:r>
              <a:rPr lang="en-US" altLang="zh-CN" dirty="0"/>
              <a:t>936 BLRAA,BLRAAZ,BLRAB,BLRABZ</a:t>
            </a:r>
            <a:r>
              <a:rPr lang="zh-CN" altLang="en-US" dirty="0"/>
              <a:t>：</a:t>
            </a:r>
            <a:r>
              <a:rPr lang="en-US" altLang="zh-CN" dirty="0"/>
              <a:t>Branch With Link to </a:t>
            </a:r>
            <a:r>
              <a:rPr lang="en-US" altLang="zh-CN" dirty="0" err="1"/>
              <a:t>Register,with</a:t>
            </a:r>
            <a:r>
              <a:rPr lang="en-US" altLang="zh-CN" dirty="0"/>
              <a:t> point authentication</a:t>
            </a:r>
          </a:p>
          <a:p>
            <a:pPr lvl="1"/>
            <a:r>
              <a:rPr lang="zh-CN" altLang="en-US" dirty="0"/>
              <a:t>调用</a:t>
            </a:r>
            <a:r>
              <a:rPr lang="en-US" altLang="zh-CN" dirty="0" err="1"/>
              <a:t>AuthIA</a:t>
            </a:r>
            <a:r>
              <a:rPr lang="en-US" altLang="zh-CN" dirty="0"/>
              <a:t>/</a:t>
            </a:r>
            <a:r>
              <a:rPr lang="en-US" altLang="zh-CN" dirty="0" err="1"/>
              <a:t>AuthIB</a:t>
            </a:r>
            <a:r>
              <a:rPr lang="zh-CN" altLang="en-US" dirty="0"/>
              <a:t>，</a:t>
            </a:r>
            <a:r>
              <a:rPr lang="en-US" altLang="zh-CN" dirty="0" err="1"/>
              <a:t>BranchTo</a:t>
            </a:r>
            <a:endParaRPr lang="en-US" altLang="zh-CN" dirty="0"/>
          </a:p>
          <a:p>
            <a:pPr lvl="1"/>
            <a:r>
              <a:rPr lang="zh-CN" altLang="en-US" dirty="0"/>
              <a:t>实现了</a:t>
            </a:r>
            <a:r>
              <a:rPr lang="en-US" altLang="zh-CN" dirty="0"/>
              <a:t>PAC</a:t>
            </a:r>
            <a:r>
              <a:rPr lang="zh-CN" altLang="en-US" dirty="0"/>
              <a:t>，但是针对 </a:t>
            </a:r>
            <a:r>
              <a:rPr lang="en-US" altLang="zh-CN" dirty="0"/>
              <a:t>instruction pointer </a:t>
            </a:r>
            <a:r>
              <a:rPr lang="zh-CN" altLang="en-US" dirty="0"/>
              <a:t>的两个 </a:t>
            </a:r>
            <a:r>
              <a:rPr lang="en-US" altLang="zh-CN" dirty="0"/>
              <a:t>key Enable </a:t>
            </a:r>
            <a:r>
              <a:rPr lang="zh-CN" altLang="en-US" dirty="0"/>
              <a:t>均为 </a:t>
            </a:r>
            <a:r>
              <a:rPr lang="en-US" altLang="zh-CN" dirty="0"/>
              <a:t>False</a:t>
            </a:r>
          </a:p>
          <a:p>
            <a:endParaRPr lang="zh-CN" altLang="en-US" dirty="0"/>
          </a:p>
        </p:txBody>
      </p:sp>
    </p:spTree>
    <p:extLst>
      <p:ext uri="{BB962C8B-B14F-4D97-AF65-F5344CB8AC3E}">
        <p14:creationId xmlns:p14="http://schemas.microsoft.com/office/powerpoint/2010/main" val="343939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68E42-F8B6-6C14-CED4-06F55280FCF2}"/>
              </a:ext>
            </a:extLst>
          </p:cNvPr>
          <p:cNvSpPr>
            <a:spLocks noGrp="1"/>
          </p:cNvSpPr>
          <p:nvPr>
            <p:ph type="title"/>
          </p:nvPr>
        </p:nvSpPr>
        <p:spPr/>
        <p:txBody>
          <a:bodyPr/>
          <a:lstStyle/>
          <a:p>
            <a:r>
              <a:rPr lang="en-US" altLang="zh-CN" dirty="0"/>
              <a:t>C6 EL</a:t>
            </a:r>
            <a:r>
              <a:rPr lang="zh-CN" altLang="en-US" dirty="0"/>
              <a:t>相关指令</a:t>
            </a:r>
          </a:p>
        </p:txBody>
      </p:sp>
      <p:sp>
        <p:nvSpPr>
          <p:cNvPr id="3" name="内容占位符 2">
            <a:extLst>
              <a:ext uri="{FF2B5EF4-FFF2-40B4-BE49-F238E27FC236}">
                <a16:creationId xmlns:a16="http://schemas.microsoft.com/office/drawing/2014/main" id="{7578FBA3-D032-EC6D-6B70-239CCC65ADF7}"/>
              </a:ext>
            </a:extLst>
          </p:cNvPr>
          <p:cNvSpPr>
            <a:spLocks noGrp="1"/>
          </p:cNvSpPr>
          <p:nvPr>
            <p:ph idx="1"/>
          </p:nvPr>
        </p:nvSpPr>
        <p:spPr>
          <a:xfrm>
            <a:off x="635668" y="1690688"/>
            <a:ext cx="10920663" cy="4669005"/>
          </a:xfrm>
        </p:spPr>
        <p:txBody>
          <a:bodyPr>
            <a:normAutofit/>
          </a:bodyPr>
          <a:lstStyle/>
          <a:p>
            <a:r>
              <a:rPr lang="en-US" altLang="zh-CN" dirty="0"/>
              <a:t>938 BR</a:t>
            </a:r>
          </a:p>
          <a:p>
            <a:pPr lvl="1"/>
            <a:r>
              <a:rPr lang="en-US" altLang="zh-CN" dirty="0" err="1"/>
              <a:t>BranchTo</a:t>
            </a:r>
            <a:endParaRPr lang="en-US" altLang="zh-CN" dirty="0"/>
          </a:p>
          <a:p>
            <a:r>
              <a:rPr lang="en-US" altLang="zh-CN" dirty="0"/>
              <a:t>939 BRAA,BRAAZ,BRAB,BRABZ</a:t>
            </a:r>
          </a:p>
          <a:p>
            <a:pPr lvl="1"/>
            <a:r>
              <a:rPr lang="en-US" altLang="zh-CN" dirty="0" err="1"/>
              <a:t>BranchTo</a:t>
            </a:r>
            <a:r>
              <a:rPr lang="zh-CN" altLang="en-US" dirty="0"/>
              <a:t>，</a:t>
            </a:r>
            <a:r>
              <a:rPr lang="en-US" altLang="zh-CN" dirty="0"/>
              <a:t>Auth</a:t>
            </a:r>
          </a:p>
          <a:p>
            <a:r>
              <a:rPr lang="en-US" altLang="zh-CN" dirty="0"/>
              <a:t>942 BTI</a:t>
            </a:r>
            <a:r>
              <a:rPr lang="zh-CN" altLang="en-US" dirty="0"/>
              <a:t>：</a:t>
            </a:r>
            <a:r>
              <a:rPr lang="en-US" altLang="zh-CN" dirty="0"/>
              <a:t>Branch Target Identification</a:t>
            </a:r>
          </a:p>
          <a:p>
            <a:pPr lvl="1"/>
            <a:r>
              <a:rPr lang="en-US" altLang="zh-CN" dirty="0"/>
              <a:t>FEAT_BTI</a:t>
            </a:r>
            <a:r>
              <a:rPr lang="zh-CN" altLang="en-US" dirty="0"/>
              <a:t>未实现，</a:t>
            </a:r>
            <a:r>
              <a:rPr lang="en-US" altLang="zh-CN" dirty="0" err="1"/>
              <a:t>Btype</a:t>
            </a:r>
            <a:r>
              <a:rPr lang="zh-CN" altLang="en-US" dirty="0"/>
              <a:t>相关</a:t>
            </a:r>
            <a:endParaRPr lang="en-US" altLang="zh-CN" dirty="0"/>
          </a:p>
          <a:p>
            <a:r>
              <a:rPr lang="en-US" altLang="zh-CN" dirty="0"/>
              <a:t>1016 DSB</a:t>
            </a:r>
            <a:r>
              <a:rPr lang="zh-CN" altLang="en-US" dirty="0"/>
              <a:t>：</a:t>
            </a:r>
            <a:r>
              <a:rPr lang="en-US" altLang="zh-CN" dirty="0"/>
              <a:t>Data Synchronization Barrier</a:t>
            </a:r>
          </a:p>
          <a:p>
            <a:pPr lvl="1"/>
            <a:r>
              <a:rPr lang="en-US" altLang="zh-CN" dirty="0"/>
              <a:t>FEAT_XS</a:t>
            </a:r>
            <a:r>
              <a:rPr lang="zh-CN" altLang="en-US" dirty="0"/>
              <a:t>未实现，调用未实现函数</a:t>
            </a:r>
            <a:endParaRPr lang="en-US" altLang="zh-CN" dirty="0"/>
          </a:p>
          <a:p>
            <a:endParaRPr lang="zh-CN" altLang="en-US" dirty="0"/>
          </a:p>
        </p:txBody>
      </p:sp>
    </p:spTree>
    <p:extLst>
      <p:ext uri="{BB962C8B-B14F-4D97-AF65-F5344CB8AC3E}">
        <p14:creationId xmlns:p14="http://schemas.microsoft.com/office/powerpoint/2010/main" val="33383322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394</Words>
  <Application>Microsoft Office PowerPoint</Application>
  <PresentationFormat>宽屏</PresentationFormat>
  <Paragraphs>45</Paragraphs>
  <Slides>7</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Open Sans</vt:lpstr>
      <vt:lpstr>Office 主题​​</vt:lpstr>
      <vt:lpstr>PowerPoint 演示文稿</vt:lpstr>
      <vt:lpstr>VHE相关别名寄存器</vt:lpstr>
      <vt:lpstr>PowerPoint 演示文稿</vt:lpstr>
      <vt:lpstr>PowerPoint 演示文稿</vt:lpstr>
      <vt:lpstr>MSR/MRS行为不一致指令</vt:lpstr>
      <vt:lpstr>C6 EL相关指令</vt:lpstr>
      <vt:lpstr>C6 EL相关指令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Qijing</dc:creator>
  <cp:lastModifiedBy>Li Qijing</cp:lastModifiedBy>
  <cp:revision>3</cp:revision>
  <dcterms:created xsi:type="dcterms:W3CDTF">2022-11-01T09:48:45Z</dcterms:created>
  <dcterms:modified xsi:type="dcterms:W3CDTF">2022-11-01T13:28:19Z</dcterms:modified>
</cp:coreProperties>
</file>