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1"/>
  </p:notesMasterIdLst>
  <p:handoutMasterIdLst>
    <p:handoutMasterId r:id="rId42"/>
  </p:handoutMasterIdLst>
  <p:sldIdLst>
    <p:sldId id="500" r:id="rId3"/>
    <p:sldId id="785" r:id="rId4"/>
    <p:sldId id="787" r:id="rId5"/>
    <p:sldId id="786" r:id="rId6"/>
    <p:sldId id="788" r:id="rId7"/>
    <p:sldId id="789" r:id="rId8"/>
    <p:sldId id="790" r:id="rId9"/>
    <p:sldId id="791" r:id="rId10"/>
    <p:sldId id="792" r:id="rId11"/>
    <p:sldId id="793" r:id="rId12"/>
    <p:sldId id="794" r:id="rId13"/>
    <p:sldId id="795" r:id="rId14"/>
    <p:sldId id="796" r:id="rId15"/>
    <p:sldId id="797" r:id="rId16"/>
    <p:sldId id="798" r:id="rId17"/>
    <p:sldId id="799" r:id="rId18"/>
    <p:sldId id="800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09" r:id="rId28"/>
    <p:sldId id="810" r:id="rId29"/>
    <p:sldId id="811" r:id="rId30"/>
    <p:sldId id="812" r:id="rId31"/>
    <p:sldId id="813" r:id="rId32"/>
    <p:sldId id="814" r:id="rId33"/>
    <p:sldId id="815" r:id="rId34"/>
    <p:sldId id="816" r:id="rId35"/>
    <p:sldId id="817" r:id="rId36"/>
    <p:sldId id="818" r:id="rId37"/>
    <p:sldId id="783" r:id="rId38"/>
    <p:sldId id="825" r:id="rId39"/>
    <p:sldId id="681" r:id="rId4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 varScale="1">
        <p:scale>
          <a:sx n="63" d="100"/>
          <a:sy n="63" d="100"/>
        </p:scale>
        <p:origin x="18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Tous droits réservés.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BCC1ECAD-6CE1-4897-9CEF-F2ECC9BEA19E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Tous droits réservés.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034988-36DD-4D34-B1CE-37AB851117A5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Programme Cisco Networking </a:t>
            </a:r>
            <a:r>
              <a:rPr lang="fr-FR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Academy</a:t>
            </a:r>
            <a:endParaRPr lang="fr-FR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Routage et commutation</a:t>
            </a:r>
          </a:p>
          <a:p>
            <a:pPr marL="112746" indent="-112746" algn="l" defTabSz="1020745">
              <a:buNone/>
            </a:pPr>
            <a:r>
              <a:rPr lang="fr-FR" sz="13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11 </a:t>
            </a:r>
            <a:r>
              <a:rPr lang="fr-FR" sz="14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: traduction d'adresse réseau pour IPv4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8050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Types de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11.1.2.1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8041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Types de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11.1.2.2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NAT dynamique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9362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Types de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11.1.2.2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NAT dynamique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93870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Types de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11.1.2.3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Traduction d'adresses de port (PAT)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8988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Types de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11.1.2.5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Comparaison entre NAT et PAT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0476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11.1.3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Avantages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11.1.3.1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Avantages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13219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11.1.3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Avantages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11.1.3.2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Inconvénients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859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11.2.1.1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Configuration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2609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11.2.1.1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Configuration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73781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11.2.1.2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Analyse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900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Caractéristiques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11.1.1.1 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Espace d'adressage privé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IPv4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58353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11.2.1.2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Vérification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75165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11.2.1.2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Vérification de la NAT statique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54142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dynamique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11.2.2.1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Fonctionnement de la NAT dynamique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63570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dynamique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11.2.2.2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Configuration de la NAT dynamique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82655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dynamique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11.2.2.3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Analyse de la NAT dynamique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85700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dynamique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11.2.2.3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Analyse de la NAT dynamique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76152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dynamique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11.2.2.4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Vérification de la NAT dynamique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75367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NAT dynamique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11.2.2.4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Vérification de la NAT dynamique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173998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traduction d'adresses de port (PAT)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11.2.3.1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Configuration de la PAT : pool d'adresses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25804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traduction d'adresses de port (PAT)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11.2.3.2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Configuration de la PAT : adresse unique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0588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Caractéristiques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11.1.1.1 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Espace d'adressage privé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IPv4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72103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traduction d'adresses de port (PAT)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11.2.3.3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Analyse de la PAT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81542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traduction d'adresses de port (PAT)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11.2.3.3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Analyse de la PAT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85766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Configuration de la traduction d'adresses de port (PAT)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11.2.3.4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Vérification de la PAT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25206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SOHO  Small Office/Home Office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33441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 Redirection</a:t>
            </a:r>
            <a:endParaRPr lang="fr-FR" sz="1200" b="1" noProof="0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Exemple de SOHO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6295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 Redirection</a:t>
            </a:r>
            <a:endParaRPr lang="fr-FR" sz="1200" b="1" noProof="0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11.2.4.3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Configuration de la redirection avec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IOS</a:t>
            </a: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82951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D5F77EF-9F5D-4805-BD17-79024BE7C85C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Résumé du chapitre 11</a:t>
            </a:r>
            <a:endParaRPr lang="fr-FR" sz="1200" b="1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439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D5F77EF-9F5D-4805-BD17-79024BE7C85C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Résumé du chapitre 11</a:t>
            </a:r>
            <a:endParaRPr lang="fr-FR" sz="1200" b="1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218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9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Caractéristiques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Qu'est-ce que la NAT ?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2669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Caractéristiques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Qu'est-ce que la NAT ?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8153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Caractéristiques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11.1.1.3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Terminologie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3406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Caractéristiques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11.1.1.3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Terminologie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560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Caractéristiques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11.1.1.5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Fonctionnement de la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86817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Fonctionnement de la NAT</a:t>
            </a:r>
          </a:p>
          <a:p>
            <a:pPr marL="0" indent="0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fr-FR" sz="1200" b="1" i="0" baseline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Types de NAT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11.1.2.1</a:t>
            </a:r>
            <a:r>
              <a:rPr lang="fr-FR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NAT statique</a:t>
            </a:r>
            <a:endParaRPr lang="fr-FR" b="1" noProof="0" dirty="0" smtClean="0"/>
          </a:p>
          <a:p>
            <a:pPr marL="112746" indent="-112746" algn="l" defTabSz="1020745">
              <a:buNone/>
            </a:pPr>
            <a:endParaRPr lang="fr-FR" b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7292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2007 - 2010, Cisco Systems,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Chapitre 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31C4615-7F19-455B-A5C4-EA1B3B194C81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13754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 dirty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</a:t>
            </a:r>
            <a:r>
              <a:rPr lang="fr-BE" sz="700" b="0" i="0" dirty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2014 </a:t>
            </a:r>
            <a:r>
              <a:rPr lang="fr-BE" sz="700" b="0" i="0" dirty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Confidentiel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ACFA795C-7F0A-48D8-9FC3-F2BA5F8EB736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Chapitre 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58EC189E-ADD4-420E-B89E-1E32C54438D7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2007 - 2010, Cisco Systems,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85C5E045-6C48-46C0-92AE-30A8710B0BBD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13754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 dirty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</a:t>
            </a:r>
            <a:r>
              <a:rPr lang="fr-BE" sz="700" b="0" i="0" dirty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2014 </a:t>
            </a:r>
            <a:r>
              <a:rPr lang="fr-BE" sz="700" b="0" i="0" dirty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Cisco Systems, Inc. Tous droits réservés.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Confidentiel Cisco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fr-BE" sz="2800" dirty="0">
                <a:latin typeface="Arial"/>
              </a:rPr>
              <a:t>T</a:t>
            </a:r>
            <a:r>
              <a:rPr lang="fr-BE" sz="2800" b="0" i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raduction </a:t>
            </a:r>
            <a:r>
              <a:rPr lang="fr-BE" sz="2800" b="0" i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d'adresse réseau pour IPv4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fr-FR" sz="2400" b="1" i="0" smtClean="0">
                <a:solidFill>
                  <a:srgbClr val="000000"/>
                </a:solidFill>
              </a:rPr>
              <a:t>Routage et commutation</a:t>
            </a:r>
            <a:endParaRPr lang="fr-FR" sz="24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Types de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NAT statique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50398" y="1369280"/>
            <a:ext cx="6243205" cy="516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Types de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NAT dynamique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dynamique utilise un pool d'adresses publiques et les attribue selon la méthode du premier arrivé, premier servi.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Lorsqu'un périphérique interne demande l'accès à un réseau externe, la NAT dynamique attribue une adresse IPv4 publique disponible du pool.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Il doit y avoir suffisamment d'adresses publiques disponibles pour le nombre total de sessions utilisateur simultanées.</a:t>
            </a:r>
          </a:p>
        </p:txBody>
      </p:sp>
    </p:spTree>
    <p:extLst>
      <p:ext uri="{BB962C8B-B14F-4D97-AF65-F5344CB8AC3E}">
        <p14:creationId xmlns:p14="http://schemas.microsoft.com/office/powerpoint/2010/main" val="42152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3386" y="1326640"/>
            <a:ext cx="6217228" cy="524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Types de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NAT dynamique</a:t>
            </a:r>
            <a:endParaRPr lang="fr-F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Types de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Traduction d'adresses de port (PAT)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09" y="1390426"/>
            <a:ext cx="8227105" cy="5467573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fonction PAT mappe les adresses IPv4 privées à des adresses IP publiques uniques ou à quelques adresses.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Elle utilise la paire port source/adresse IP source pour garder une trace du trafic de chaque client interne.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PAT est également appelée surcharge NAT.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Comme elle utilise également le numéro de port, elle peut transférer les paquets de réponse au périphérique interne approprié.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Elle vérifie aussi que les paquets entrants étaient demandés, ce qui ajoute un niveau de sécurité à la session.</a:t>
            </a:r>
          </a:p>
        </p:txBody>
      </p:sp>
    </p:spTree>
    <p:extLst>
      <p:ext uri="{BB962C8B-B14F-4D97-AF65-F5344CB8AC3E}">
        <p14:creationId xmlns:p14="http://schemas.microsoft.com/office/powerpoint/2010/main" val="31899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Types de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Comparaison entre NAT et PAT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09" y="1390426"/>
            <a:ext cx="8227105" cy="5124673"/>
          </a:xfrm>
        </p:spPr>
        <p:txBody>
          <a:bodyPr>
            <a:noAutofit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fonction NAT traduit les adresses IPv4 selon un mappage « un à un » entre les adresses privées et les adresses publiques.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fonction PAT modifie à la fois l'adresse et le numéro de port.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achemine les paquets entrants vers leur destination interne en faisant référence à l'adresse IPv4 source entrante donnée par l'hôte sur le réseau public.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Avec la PAT, il n'y a généralement qu'une adresse IPv4 exposée publiquement, ou très peu</a:t>
            </a:r>
            <a:r>
              <a:rPr lang="fr-BE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</a:t>
            </a: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Avantages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Avantages de la NAT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965" y="2280177"/>
            <a:ext cx="8344071" cy="267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5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Avantages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Inconvénients de la NAT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5618" y="2167428"/>
            <a:ext cx="7939815" cy="259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statique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statique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configuration de la traduction des adresses réseau statiques implique deux tâches de base :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Créer le mappage entre les adresses locales internes et les adresses locales externes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Définir quelle interface appartient au réseau interne et laquelle appartient au réseau externe</a:t>
            </a:r>
          </a:p>
          <a:p>
            <a:pPr marL="119055" indent="0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statique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statique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1389" y="1378170"/>
            <a:ext cx="5810250" cy="526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 b="2116"/>
          <a:stretch>
            <a:fillRect/>
          </a:stretch>
        </p:blipFill>
        <p:spPr bwMode="auto">
          <a:xfrm>
            <a:off x="846960" y="1296385"/>
            <a:ext cx="7020690" cy="525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statique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Analyse de la NAT statique</a:t>
            </a:r>
            <a:endParaRPr lang="fr-F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Caractéristiques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Espace d'adressage privé IPv4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415791" cy="4865234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L'espace d'adressage IPv4 est trop restreint pour accommoder tous les périphériques à connecter à Internet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adresses privées des réseaux sont décrites dans la RFC 1918 et sont conçues pour être utilisées dans une organisation ou un site uniquement.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Elles ne sont pas routées par les routeurs Internet, contrairement aux adresses publiques.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Elles peuvent pallier la pénurie d'adresses IPv4, mais comme elles ne sont pas routées par les périphériques Internet, elles doivent d'abord être traduites.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C'est le rôle de la fonction NAT.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statique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Vérification de la NAT statique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t="3327" r="936"/>
          <a:stretch>
            <a:fillRect/>
          </a:stretch>
        </p:blipFill>
        <p:spPr bwMode="auto">
          <a:xfrm>
            <a:off x="342763" y="1562100"/>
            <a:ext cx="8077337" cy="482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statique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Vérification de la NAT statique</a:t>
            </a:r>
            <a:endParaRPr lang="fr-F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dynamique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Fonctionnement de la NAT dynamique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6"/>
            <a:ext cx="7951332" cy="5029423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 pool d'adresses publiques IPv4 (pool d'adresses globales internes) est disponible pour n'importe quel périphérique du réseau interne selon le principe du premier arrivé, premier servi.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Avec la NAT dynamique, une seule adresse interne est traduite en une seule adresse externe.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 pool doit être suffisamment vaste pour accommoder tous les périphériques internes.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 périphérique ne pourra pas communiquer avec les réseaux externes si aucune adresse n'est disponible dans le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dynamique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</a:t>
            </a:r>
            <a:r>
              <a:rPr lang="fr-FR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de la NAT dynamique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450495"/>
            <a:ext cx="6728505" cy="506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dynamique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Analyse de la NAT dynamique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95138" y="1410061"/>
            <a:ext cx="5753723" cy="508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dynamique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Analyse de la NAT dynamique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42218" y="1402681"/>
            <a:ext cx="5885396" cy="503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dynamique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Vérification de la NAT dynamique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3435" y="1589995"/>
            <a:ext cx="563712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NAT dynamique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Vérification de la NAT dynamique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7029" y="1412874"/>
            <a:ext cx="5512456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33396" y="1270483"/>
            <a:ext cx="6077207" cy="550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7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traduction d'adresses de port (PAT)</a:t>
            </a: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/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1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PAT : pool d'adresses</a:t>
            </a:r>
            <a:endParaRPr lang="fr-FR" sz="31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zh-CN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traduction d'adresses de port (PAT)</a:t>
            </a:r>
            <a:br>
              <a:rPr lang="fr-FR" altLang="zh-CN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altLang="zh-CN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PAT : adresse unique</a:t>
            </a:r>
            <a:endParaRPr lang="fr-FR" altLang="zh-CN" dirty="0" smtClean="0">
              <a:ea typeface="ＭＳ Ｐゴシック" pitchFamily="34" charset="-128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 b="3329"/>
          <a:stretch>
            <a:fillRect/>
          </a:stretch>
        </p:blipFill>
        <p:spPr bwMode="auto">
          <a:xfrm>
            <a:off x="427854" y="1451360"/>
            <a:ext cx="7896995" cy="481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34728" y="4341810"/>
            <a:ext cx="6604321" cy="205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Caractéristiques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Espace d'adressage privé IPv4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20978" b="9175"/>
          <a:stretch>
            <a:fillRect/>
          </a:stretch>
        </p:blipFill>
        <p:spPr bwMode="auto">
          <a:xfrm>
            <a:off x="236602" y="1581150"/>
            <a:ext cx="861654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traduction d'adresses de port (PAT)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Analyse de la PAT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9806" y="1366373"/>
            <a:ext cx="6164388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7023" y="1326687"/>
            <a:ext cx="618092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traduction d'adresses de port (PAT)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Analyse de la PAT</a:t>
            </a:r>
            <a:endParaRPr lang="fr-F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traduction d'adresses de port (PAT)</a:t>
            </a:r>
            <a:r>
              <a:rPr lang="fr-FR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/>
            </a:r>
            <a:br>
              <a:rPr lang="fr-FR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Vérification de la PAT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 b="89275"/>
          <a:stretch>
            <a:fillRect/>
          </a:stretch>
        </p:blipFill>
        <p:spPr bwMode="auto">
          <a:xfrm>
            <a:off x="589330" y="1545546"/>
            <a:ext cx="7821218" cy="47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t="38758"/>
          <a:stretch>
            <a:fillRect/>
          </a:stretch>
        </p:blipFill>
        <p:spPr bwMode="auto">
          <a:xfrm>
            <a:off x="589330" y="1981200"/>
            <a:ext cx="7821218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 b="19237"/>
          <a:stretch>
            <a:fillRect/>
          </a:stretch>
        </p:blipFill>
        <p:spPr bwMode="auto">
          <a:xfrm>
            <a:off x="1876846" y="3850196"/>
            <a:ext cx="5513229" cy="274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Redirection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Redirection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0" y="1390427"/>
            <a:ext cx="8415790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redirection consiste à transférer un port réseau d'un nœud à l'autre.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 paquet envoyé à l'adresse IP publique et au port d'un routeur peut être transféré à une adresse IP privée et à un port d'un réseau interne.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Cela est utile lorsque les serveurs ont des adresses privées, lesquelles ne sont pas accessibles depuis des réseaux externes.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10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Redirection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Exemple de SOHO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1190" y="1370909"/>
            <a:ext cx="6481619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6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Redirection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la redirection avec IOS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8270646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IOS, la redirection est en fait une traduction NAT statique avec un numéro de port TCP ou UDP spécifique.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37307" y="2317657"/>
            <a:ext cx="5069392" cy="43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Chapitre 11 : résumé</a:t>
            </a:r>
            <a:endParaRPr lang="fr-FR" sz="3200" b="1" i="0" dirty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8393113" cy="492918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Ce chapitre a décrit la manière dont la NAT est utilisée pour éviter la pénurie d'espace d'adressage IPv4. </a:t>
            </a:r>
            <a:endParaRPr lang="en-U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permet de ménager l'espace d'adressage public et représente une économie considérable en termes de coûts d'administration liés à la gestion des ajouts, des déplacements et des modifications. </a:t>
            </a:r>
            <a:endParaRPr lang="en-US" sz="22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Ce chapitre a abordé la NAT pour IPv4, notamment :</a:t>
            </a:r>
            <a:endParaRPr lang="en-US" sz="2200" dirty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Caractéristiques de la NAT, terminologie et fonctionnement général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différents types de NAT sont les suivants : NAT statique, NAT dynamique et NAT avec surcharge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avantages et les inconvénients de la NAT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Chapitre 11 : résumé (suite)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configuration, la vérification et l'analyse de la NAT statique, de la NAT dynamique et de la NAT avec surcharge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manière dont la redirection peut être utilisée pour accéder aux périphériques internes à partir d'Internet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 dépannage de la NAT à l'aide des commandes </a:t>
            </a:r>
            <a:r>
              <a:rPr lang="fr-BE" sz="24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show</a:t>
            </a: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et </a:t>
            </a:r>
            <a:r>
              <a:rPr lang="fr-BE" sz="24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debug</a:t>
            </a:r>
            <a:endParaRPr lang="fr-BE" sz="2400" b="1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0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Caractéristiques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Qu'est-ce que la NAT ?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>
            <a:normAutofit fontScale="85000" lnSpcReduction="10000"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est le procédé utilisé pour traduire les adresses réseau.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Sa fonction première est d'économiser les adresses IPv4 publiques.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Elle est généralement mise en œuvre sur les périphériques réseau situés à la périphérie, tels que les pare-feu ou les routeurs.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Ainsi, les réseaux peuvent utiliser des adresses privées en interne, et les traduire en adresses publiques uniquement lorsque c'est nécessaire.</a:t>
            </a:r>
            <a:endParaRPr lang="en-U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équipements de l'entreprise peuvent recevoir des adresses privées et fonctionner avec des adresses uniques en local.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Lorsque les données doivent être échangées avec d'autres organisations ou Internet, le routeur de périphérie traduit les adresses en adresses publiques et globalement uniques.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Caractéristiques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Qu'est-ce que la NAT ?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3763" b="2880"/>
          <a:stretch>
            <a:fillRect/>
          </a:stretch>
        </p:blipFill>
        <p:spPr bwMode="auto">
          <a:xfrm>
            <a:off x="867059" y="1504950"/>
            <a:ext cx="7061537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9083" y="3124416"/>
            <a:ext cx="4524570" cy="337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Caractéristiques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Terminologie NAT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10" y="1390427"/>
            <a:ext cx="8544966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la terminologie NAT, le réseau interne est l'ensemble des périphériques qui utilisent des adresses privées. Les réseaux externes sont tous les autres réseaux.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inclut 4 types d'adresse :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 locale interne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 globale interne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 locale externe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 globale externe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Caractéristiques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Terminologie NAT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10" y="1564595"/>
            <a:ext cx="8544966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termes, à l'intérieur et à l'extérieur, sont combinés avec les termes locaux et globaux pour désigner des adresses spécifiques.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 locale interne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 globale interne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 globale externe </a:t>
            </a:r>
            <a:endParaRPr lang="en-US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Adresse locale externe</a:t>
            </a:r>
            <a:endParaRPr lang="en-US" dirty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Caractéristiques de la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Fonctionnement de la NAT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t="7632"/>
          <a:stretch>
            <a:fillRect/>
          </a:stretch>
        </p:blipFill>
        <p:spPr bwMode="auto">
          <a:xfrm>
            <a:off x="788047" y="1485900"/>
            <a:ext cx="7032379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Types de NAT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NAT statique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fonction NAT statique utilise un mappage « un à un » entre les adresses locales et globales.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Ces mappages sont configurés par l'administrateur réseau et ne changent pas.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fonction NAT statique est particulièrement utile lorsque les serveurs hébergés dans le réseau interne doivent être accessibles depuis le réseau externe.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L'administrateur réseau peut établir une connexion SSH vers un serveur du réseau interne en faisant pointer son client SSH sur l'adresse globale interne appropriée.</a:t>
            </a:r>
          </a:p>
        </p:txBody>
      </p:sp>
    </p:spTree>
    <p:extLst>
      <p:ext uri="{BB962C8B-B14F-4D97-AF65-F5344CB8AC3E}">
        <p14:creationId xmlns:p14="http://schemas.microsoft.com/office/powerpoint/2010/main" val="38101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16797</TotalTime>
  <Pages>28</Pages>
  <Words>1211</Words>
  <Application>Microsoft Office PowerPoint</Application>
  <PresentationFormat>On-screen Show (4:3)</PresentationFormat>
  <Paragraphs>239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ＭＳ Ｐゴシック</vt:lpstr>
      <vt:lpstr>Arial</vt:lpstr>
      <vt:lpstr>Wingdings</vt:lpstr>
      <vt:lpstr>PPT-TMPLT-WHT_C</vt:lpstr>
      <vt:lpstr>NetAcad-4F_PPT-WHT_060408</vt:lpstr>
      <vt:lpstr>Traduction d'adresse réseau pour IPv4</vt:lpstr>
      <vt:lpstr>Caractéristiques de la NAT Espace d'adressage privé IPv4</vt:lpstr>
      <vt:lpstr>Caractéristiques de la NAT Espace d'adressage privé IPv4</vt:lpstr>
      <vt:lpstr>Caractéristiques de la NAT Qu'est-ce que la NAT ?</vt:lpstr>
      <vt:lpstr>Caractéristiques de la NAT Qu'est-ce que la NAT ?</vt:lpstr>
      <vt:lpstr>Caractéristiques de la NAT Terminologie NAT</vt:lpstr>
      <vt:lpstr>Caractéristiques de la NAT Terminologie NAT</vt:lpstr>
      <vt:lpstr>Caractéristiques de la NAT Fonctionnement de la NAT</vt:lpstr>
      <vt:lpstr>Types de NAT NAT statique</vt:lpstr>
      <vt:lpstr>Types de NAT NAT statique</vt:lpstr>
      <vt:lpstr>Types de NAT NAT dynamique</vt:lpstr>
      <vt:lpstr>Types de NAT NAT dynamique</vt:lpstr>
      <vt:lpstr>Types de NAT Traduction d'adresses de port (PAT)</vt:lpstr>
      <vt:lpstr>Types de NAT Comparaison entre NAT et PAT</vt:lpstr>
      <vt:lpstr>Avantages de la NAT Avantages de la NAT</vt:lpstr>
      <vt:lpstr>Avantages de la NAT Inconvénients de la NAT</vt:lpstr>
      <vt:lpstr>Configuration de la NAT statique Configuration de la NAT statique</vt:lpstr>
      <vt:lpstr>Configuration de la NAT statique Configuration de la NAT statique</vt:lpstr>
      <vt:lpstr>Configuration de la NAT statique Analyse de la NAT statique</vt:lpstr>
      <vt:lpstr>Configuration de la NAT statique Vérification de la NAT statique</vt:lpstr>
      <vt:lpstr>Configuration de la NAT statique Vérification de la NAT statique</vt:lpstr>
      <vt:lpstr>Configuration de la NAT dynamique Fonctionnement de la NAT dynamique</vt:lpstr>
      <vt:lpstr>Configuration de la NAT dynamique Configuration de la NAT dynamique</vt:lpstr>
      <vt:lpstr>Configuration de la NAT dynamique Analyse de la NAT dynamique</vt:lpstr>
      <vt:lpstr>Configuration de la NAT dynamique Analyse de la NAT dynamique</vt:lpstr>
      <vt:lpstr>Configuration de la NAT dynamique Vérification de la NAT dynamique</vt:lpstr>
      <vt:lpstr>Configuration de la NAT dynamique Vérification de la NAT dynamique</vt:lpstr>
      <vt:lpstr>Configuration de la traduction d'adresses de port (PAT) Configuration de la PAT : pool d'adresses</vt:lpstr>
      <vt:lpstr>Configuration de la traduction d'adresses de port (PAT) Configuration de la PAT : adresse unique</vt:lpstr>
      <vt:lpstr>Configuration de la traduction d'adresses de port (PAT) Analyse de la PAT</vt:lpstr>
      <vt:lpstr>Configuration de la traduction d'adresses de port (PAT) Analyse de la PAT</vt:lpstr>
      <vt:lpstr>Configuration de la traduction d'adresses de port (PAT) Vérification de la PAT</vt:lpstr>
      <vt:lpstr>Redirection Redirection</vt:lpstr>
      <vt:lpstr>Redirection Exemple de SOHO</vt:lpstr>
      <vt:lpstr>Redirection Configuration de la redirection avec IOS</vt:lpstr>
      <vt:lpstr>Chapitre 11 : résumé</vt:lpstr>
      <vt:lpstr>Chapitre 11 : résumé (suite)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olfa chabbouh</cp:lastModifiedBy>
  <cp:revision>1166</cp:revision>
  <cp:lastPrinted>1999-01-27T00:54:54Z</cp:lastPrinted>
  <dcterms:created xsi:type="dcterms:W3CDTF">2006-10-23T15:07:30Z</dcterms:created>
  <dcterms:modified xsi:type="dcterms:W3CDTF">2020-04-05T21:53:00Z</dcterms:modified>
</cp:coreProperties>
</file>