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64488" y="5366002"/>
            <a:ext cx="1379511" cy="149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6488" y="6358126"/>
            <a:ext cx="1274321" cy="396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571500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64488" y="5366002"/>
            <a:ext cx="1379511" cy="149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6488" y="6358126"/>
            <a:ext cx="1274321" cy="396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571500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64488" y="5366002"/>
            <a:ext cx="1379511" cy="1491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6488" y="6358126"/>
            <a:ext cx="1274321" cy="3969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192150"/>
            <a:ext cx="677481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5702" y="2486532"/>
            <a:ext cx="5328920" cy="355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3389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Relationship Id="rId24" Type="http://schemas.openxmlformats.org/officeDocument/2006/relationships/image" Target="../media/image114.png"/><Relationship Id="rId25" Type="http://schemas.openxmlformats.org/officeDocument/2006/relationships/image" Target="../media/image115.png"/><Relationship Id="rId26" Type="http://schemas.openxmlformats.org/officeDocument/2006/relationships/image" Target="../media/image116.png"/><Relationship Id="rId27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1.png"/><Relationship Id="rId3" Type="http://schemas.openxmlformats.org/officeDocument/2006/relationships/image" Target="../media/image122.jpg"/><Relationship Id="rId4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image" Target="../media/image7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4488" y="5366002"/>
            <a:ext cx="1379511" cy="149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755130"/>
            <a:chOff x="0" y="0"/>
            <a:chExt cx="9144000" cy="6755130"/>
          </a:xfrm>
        </p:grpSpPr>
        <p:sp>
          <p:nvSpPr>
            <p:cNvPr id="4" name="object 4"/>
            <p:cNvSpPr/>
            <p:nvPr/>
          </p:nvSpPr>
          <p:spPr>
            <a:xfrm>
              <a:off x="856488" y="6358126"/>
              <a:ext cx="1274321" cy="396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478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60853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01384" y="356615"/>
              <a:ext cx="2476500" cy="781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94503" y="1887727"/>
            <a:ext cx="2473325" cy="227203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dirty="0" sz="2800" spc="-10">
                <a:solidFill>
                  <a:srgbClr val="000000"/>
                </a:solidFill>
              </a:rPr>
              <a:t>Intitulé </a:t>
            </a:r>
            <a:r>
              <a:rPr dirty="0" sz="2800" spc="-5">
                <a:solidFill>
                  <a:srgbClr val="000000"/>
                </a:solidFill>
              </a:rPr>
              <a:t>du</a:t>
            </a:r>
            <a:r>
              <a:rPr dirty="0" sz="2800" spc="-10">
                <a:solidFill>
                  <a:srgbClr val="000000"/>
                </a:solidFill>
              </a:rPr>
              <a:t> </a:t>
            </a:r>
            <a:r>
              <a:rPr dirty="0" sz="2800" spc="-20">
                <a:solidFill>
                  <a:srgbClr val="000000"/>
                </a:solidFill>
              </a:rPr>
              <a:t>cours:</a:t>
            </a:r>
            <a:endParaRPr sz="2800"/>
          </a:p>
          <a:p>
            <a:pPr marL="12700" marR="120014">
              <a:lnSpc>
                <a:spcPts val="4800"/>
              </a:lnSpc>
              <a:spcBef>
                <a:spcPts val="125"/>
              </a:spcBef>
            </a:pPr>
            <a:r>
              <a:rPr dirty="0" spc="-10">
                <a:solidFill>
                  <a:srgbClr val="D20000"/>
                </a:solidFill>
              </a:rPr>
              <a:t>Analyse </a:t>
            </a:r>
            <a:r>
              <a:rPr dirty="0" spc="-20">
                <a:solidFill>
                  <a:srgbClr val="D20000"/>
                </a:solidFill>
              </a:rPr>
              <a:t>et  </a:t>
            </a:r>
            <a:r>
              <a:rPr dirty="0" spc="-10">
                <a:solidFill>
                  <a:srgbClr val="D20000"/>
                </a:solidFill>
              </a:rPr>
              <a:t>Décisions  </a:t>
            </a:r>
            <a:r>
              <a:rPr dirty="0" spc="-10">
                <a:solidFill>
                  <a:srgbClr val="D20000"/>
                </a:solidFill>
              </a:rPr>
              <a:t>Fin</a:t>
            </a:r>
            <a:r>
              <a:rPr dirty="0">
                <a:solidFill>
                  <a:srgbClr val="D20000"/>
                </a:solidFill>
              </a:rPr>
              <a:t>a</a:t>
            </a:r>
            <a:r>
              <a:rPr dirty="0" spc="-10">
                <a:solidFill>
                  <a:srgbClr val="D20000"/>
                </a:solidFill>
              </a:rPr>
              <a:t>nciè</a:t>
            </a:r>
            <a:r>
              <a:rPr dirty="0" spc="-50">
                <a:solidFill>
                  <a:srgbClr val="D20000"/>
                </a:solidFill>
              </a:rPr>
              <a:t>r</a:t>
            </a:r>
            <a:r>
              <a:rPr dirty="0" spc="-5">
                <a:solidFill>
                  <a:srgbClr val="D20000"/>
                </a:solidFill>
              </a:rPr>
              <a:t>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8501" y="4770594"/>
            <a:ext cx="3347720" cy="97028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2000" spc="-5" b="1">
                <a:latin typeface="Carlito"/>
                <a:cs typeface="Carlito"/>
              </a:rPr>
              <a:t>Responsables </a:t>
            </a:r>
            <a:r>
              <a:rPr dirty="0" sz="2000" b="1">
                <a:latin typeface="Carlito"/>
                <a:cs typeface="Carlito"/>
              </a:rPr>
              <a:t>du</a:t>
            </a:r>
            <a:r>
              <a:rPr dirty="0" sz="2000" spc="-45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Module: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dirty="0" sz="1600" spc="-5" b="1">
                <a:latin typeface="Carlito"/>
                <a:cs typeface="Carlito"/>
              </a:rPr>
              <a:t>Salma</a:t>
            </a:r>
            <a:r>
              <a:rPr dirty="0" sz="1600" spc="-10" b="1">
                <a:latin typeface="Carlito"/>
                <a:cs typeface="Carlito"/>
              </a:rPr>
              <a:t> MOKDADI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000" b="1">
                <a:latin typeface="Carlito"/>
                <a:cs typeface="Carlito"/>
              </a:rPr>
              <a:t>Année </a:t>
            </a:r>
            <a:r>
              <a:rPr dirty="0" sz="2000" spc="-10" b="1">
                <a:latin typeface="Carlito"/>
                <a:cs typeface="Carlito"/>
              </a:rPr>
              <a:t>universitaire:</a:t>
            </a:r>
            <a:r>
              <a:rPr dirty="0" sz="2000" spc="-25" b="1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2019/2020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844" y="1595627"/>
            <a:ext cx="1530095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7262" y="3451471"/>
            <a:ext cx="2598209" cy="291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4339" y="1090839"/>
            <a:ext cx="7947025" cy="535432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800" spc="-180" b="1">
                <a:latin typeface="Trebuchet MS"/>
                <a:cs typeface="Trebuchet MS"/>
              </a:rPr>
              <a:t>l’analyse financière</a:t>
            </a:r>
            <a:r>
              <a:rPr dirty="0" sz="2800" spc="-195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solidFill>
                  <a:srgbClr val="FF0000"/>
                </a:solidFill>
                <a:latin typeface="Carlito"/>
                <a:cs typeface="Carlito"/>
              </a:rPr>
              <a:t>Finance</a:t>
            </a:r>
            <a:r>
              <a:rPr dirty="0" sz="2400" spc="-1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6235" algn="l"/>
              </a:tabLst>
            </a:pPr>
            <a:r>
              <a:rPr dirty="0" sz="2400" spc="-190" b="1">
                <a:latin typeface="Trebuchet MS"/>
                <a:cs typeface="Trebuchet MS"/>
              </a:rPr>
              <a:t>C’est </a:t>
            </a:r>
            <a:r>
              <a:rPr dirty="0" sz="2400" spc="-150" b="1">
                <a:latin typeface="Trebuchet MS"/>
                <a:cs typeface="Trebuchet MS"/>
              </a:rPr>
              <a:t>l’allocation </a:t>
            </a:r>
            <a:r>
              <a:rPr dirty="0" sz="2400" spc="-5" b="1">
                <a:latin typeface="Carlito"/>
                <a:cs typeface="Carlito"/>
              </a:rPr>
              <a:t>optimale </a:t>
            </a:r>
            <a:r>
              <a:rPr dirty="0" sz="2400" b="1">
                <a:latin typeface="Carlito"/>
                <a:cs typeface="Carlito"/>
              </a:rPr>
              <a:t>des </a:t>
            </a:r>
            <a:r>
              <a:rPr dirty="0" sz="2400" spc="-10" b="1">
                <a:latin typeface="Carlito"/>
                <a:cs typeface="Carlito"/>
              </a:rPr>
              <a:t>ressources </a:t>
            </a:r>
            <a:r>
              <a:rPr dirty="0" sz="2400" spc="-5" b="1">
                <a:latin typeface="Carlito"/>
                <a:cs typeface="Carlito"/>
              </a:rPr>
              <a:t>financières </a:t>
            </a:r>
            <a:r>
              <a:rPr dirty="0" sz="2400" spc="-20" b="1">
                <a:latin typeface="Carlito"/>
                <a:cs typeface="Carlito"/>
              </a:rPr>
              <a:t>rares </a:t>
            </a:r>
            <a:r>
              <a:rPr dirty="0" sz="2400" b="1">
                <a:latin typeface="Carlito"/>
                <a:cs typeface="Carlito"/>
              </a:rPr>
              <a:t>à  des </a:t>
            </a:r>
            <a:r>
              <a:rPr dirty="0" sz="2400" spc="-5" b="1">
                <a:latin typeface="Carlito"/>
                <a:cs typeface="Carlito"/>
              </a:rPr>
              <a:t>emplois</a:t>
            </a:r>
            <a:r>
              <a:rPr dirty="0" sz="2400" spc="-2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multiples.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 spc="-190" b="1">
                <a:solidFill>
                  <a:srgbClr val="FF0000"/>
                </a:solidFill>
                <a:latin typeface="Trebuchet MS"/>
                <a:cs typeface="Trebuchet MS"/>
              </a:rPr>
              <a:t>L’analyse </a:t>
            </a:r>
            <a:r>
              <a:rPr dirty="0" sz="2400" spc="-155" b="1">
                <a:solidFill>
                  <a:srgbClr val="FF0000"/>
                </a:solidFill>
                <a:latin typeface="Trebuchet MS"/>
                <a:cs typeface="Trebuchet MS"/>
              </a:rPr>
              <a:t>financière</a:t>
            </a:r>
            <a:r>
              <a:rPr dirty="0" sz="2400" spc="-20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20" b="1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rebuchet MS"/>
              <a:cs typeface="Trebuchet MS"/>
            </a:endParaRPr>
          </a:p>
          <a:p>
            <a:pPr algn="just" marL="355600" marR="5080" indent="-343535">
              <a:lnSpc>
                <a:spcPct val="100000"/>
              </a:lnSpc>
              <a:buFont typeface="Arial"/>
              <a:buChar char="•"/>
              <a:tabLst>
                <a:tab pos="630555" algn="l"/>
              </a:tabLst>
            </a:pPr>
            <a:r>
              <a:rPr dirty="0"/>
              <a:t>	</a:t>
            </a:r>
            <a:r>
              <a:rPr dirty="0" sz="2400" spc="-190" b="1">
                <a:latin typeface="Trebuchet MS"/>
                <a:cs typeface="Trebuchet MS"/>
              </a:rPr>
              <a:t>C’est </a:t>
            </a:r>
            <a:r>
              <a:rPr dirty="0" sz="2400" spc="-5" b="1">
                <a:latin typeface="Carlito"/>
                <a:cs typeface="Carlito"/>
              </a:rPr>
              <a:t>un ensemble de </a:t>
            </a:r>
            <a:r>
              <a:rPr dirty="0" sz="2400" spc="-15" b="1">
                <a:latin typeface="Carlito"/>
                <a:cs typeface="Carlito"/>
              </a:rPr>
              <a:t>réflexions </a:t>
            </a:r>
            <a:r>
              <a:rPr dirty="0" sz="2400" spc="-5" b="1">
                <a:latin typeface="Carlito"/>
                <a:cs typeface="Carlito"/>
              </a:rPr>
              <a:t>et de </a:t>
            </a:r>
            <a:r>
              <a:rPr dirty="0" sz="2400" spc="-20" b="1">
                <a:latin typeface="Carlito"/>
                <a:cs typeface="Carlito"/>
              </a:rPr>
              <a:t>travaux </a:t>
            </a:r>
            <a:r>
              <a:rPr dirty="0" sz="2400" b="1">
                <a:latin typeface="Carlito"/>
                <a:cs typeface="Carlito"/>
              </a:rPr>
              <a:t>qui  </a:t>
            </a:r>
            <a:r>
              <a:rPr dirty="0" sz="2400" spc="-10" b="1">
                <a:latin typeface="Carlito"/>
                <a:cs typeface="Carlito"/>
              </a:rPr>
              <a:t>permettent, </a:t>
            </a:r>
            <a:r>
              <a:rPr dirty="0" sz="2400" b="1">
                <a:latin typeface="Carlito"/>
                <a:cs typeface="Carlito"/>
              </a:rPr>
              <a:t>à </a:t>
            </a:r>
            <a:r>
              <a:rPr dirty="0" sz="2400" spc="-5" b="1">
                <a:latin typeface="Carlito"/>
                <a:cs typeface="Carlito"/>
              </a:rPr>
              <a:t>partir de </a:t>
            </a:r>
            <a:r>
              <a:rPr dirty="0" sz="2400" spc="-180" b="1">
                <a:latin typeface="Trebuchet MS"/>
                <a:cs typeface="Trebuchet MS"/>
              </a:rPr>
              <a:t>l’étude</a:t>
            </a:r>
            <a:r>
              <a:rPr dirty="0" sz="2400" spc="-1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heavy" sz="2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de documents </a:t>
            </a:r>
            <a:r>
              <a:rPr dirty="0" u="heavy" sz="2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comptables </a:t>
            </a:r>
            <a:r>
              <a:rPr dirty="0" u="heavy" sz="2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et financiers</a:t>
            </a:r>
            <a:r>
              <a:rPr dirty="0" sz="2400" spc="-5" b="1">
                <a:latin typeface="Carlito"/>
                <a:cs typeface="Carlito"/>
              </a:rPr>
              <a:t>, de </a:t>
            </a:r>
            <a:r>
              <a:rPr dirty="0" sz="2400" spc="-15" b="1">
                <a:latin typeface="Carlito"/>
                <a:cs typeface="Carlito"/>
              </a:rPr>
              <a:t>caractériser </a:t>
            </a:r>
            <a:r>
              <a:rPr dirty="0" sz="2400" spc="-5" b="1">
                <a:latin typeface="Carlito"/>
                <a:cs typeface="Carlito"/>
              </a:rPr>
              <a:t>la situation financière </a:t>
            </a:r>
            <a:r>
              <a:rPr dirty="0" sz="2400" spc="-175" b="1">
                <a:latin typeface="Trebuchet MS"/>
                <a:cs typeface="Trebuchet MS"/>
              </a:rPr>
              <a:t>d’une  </a:t>
            </a:r>
            <a:r>
              <a:rPr dirty="0" sz="2400" spc="-10" b="1">
                <a:latin typeface="Carlito"/>
                <a:cs typeface="Carlito"/>
              </a:rPr>
              <a:t>entreprise,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400" spc="-16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d’interpréter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ses 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résultats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et de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prévoir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son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évolution</a:t>
            </a:r>
            <a:r>
              <a:rPr dirty="0" sz="2400" spc="-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à </a:t>
            </a:r>
            <a:r>
              <a:rPr dirty="0" sz="2400" spc="-5" b="1">
                <a:latin typeface="Carlito"/>
                <a:cs typeface="Carlito"/>
              </a:rPr>
              <a:t>plus </a:t>
            </a:r>
            <a:r>
              <a:rPr dirty="0" sz="2400" b="1">
                <a:latin typeface="Carlito"/>
                <a:cs typeface="Carlito"/>
              </a:rPr>
              <a:t>ou </a:t>
            </a:r>
            <a:r>
              <a:rPr dirty="0" sz="2400" spc="-5" b="1">
                <a:latin typeface="Carlito"/>
                <a:cs typeface="Carlito"/>
              </a:rPr>
              <a:t>moins </a:t>
            </a:r>
            <a:r>
              <a:rPr dirty="0" sz="2400" b="1">
                <a:latin typeface="Carlito"/>
                <a:cs typeface="Carlito"/>
              </a:rPr>
              <a:t>long </a:t>
            </a:r>
            <a:r>
              <a:rPr dirty="0" sz="2400" spc="-10" b="1">
                <a:latin typeface="Carlito"/>
                <a:cs typeface="Carlito"/>
              </a:rPr>
              <a:t>terme, </a:t>
            </a:r>
            <a:r>
              <a:rPr dirty="0" sz="2400" spc="-5" b="1">
                <a:latin typeface="Carlito"/>
                <a:cs typeface="Carlito"/>
              </a:rPr>
              <a:t>afin de 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prendre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les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décisions</a:t>
            </a:r>
            <a:r>
              <a:rPr dirty="0" sz="240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qui découlent de </a:t>
            </a:r>
            <a:r>
              <a:rPr dirty="0" sz="2400" b="1">
                <a:latin typeface="Carlito"/>
                <a:cs typeface="Carlito"/>
              </a:rPr>
              <a:t>ce </a:t>
            </a:r>
            <a:r>
              <a:rPr dirty="0" sz="2400" spc="-20" b="1">
                <a:latin typeface="Carlito"/>
                <a:cs typeface="Carlito"/>
              </a:rPr>
              <a:t>travail </a:t>
            </a:r>
            <a:r>
              <a:rPr dirty="0" sz="2400" spc="-5" b="1">
                <a:latin typeface="Carlito"/>
                <a:cs typeface="Carlito"/>
              </a:rPr>
              <a:t>de</a:t>
            </a:r>
            <a:r>
              <a:rPr dirty="0" sz="2400" spc="-3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réflexions.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" y="30480"/>
            <a:ext cx="7415783" cy="1231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159765"/>
            <a:ext cx="67100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5">
                <a:latin typeface="Arial"/>
                <a:cs typeface="Arial"/>
              </a:rPr>
              <a:t>Intérêt </a:t>
            </a:r>
            <a:r>
              <a:rPr dirty="0" sz="4400" spc="-200">
                <a:latin typeface="Arial"/>
                <a:cs typeface="Arial"/>
              </a:rPr>
              <a:t>de </a:t>
            </a:r>
            <a:r>
              <a:rPr dirty="0" sz="4400" spc="-215">
                <a:latin typeface="Arial"/>
                <a:cs typeface="Arial"/>
              </a:rPr>
              <a:t>l’analyse</a:t>
            </a:r>
            <a:r>
              <a:rPr dirty="0" sz="4400" spc="-490">
                <a:latin typeface="Arial"/>
                <a:cs typeface="Arial"/>
              </a:rPr>
              <a:t> </a:t>
            </a:r>
            <a:r>
              <a:rPr dirty="0" sz="4400" spc="-130">
                <a:latin typeface="Arial"/>
                <a:cs typeface="Arial"/>
              </a:rPr>
              <a:t>financière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680" y="1169670"/>
            <a:ext cx="429133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4" b="1">
                <a:latin typeface="Trebuchet MS"/>
                <a:cs typeface="Trebuchet MS"/>
              </a:rPr>
              <a:t>Les </a:t>
            </a:r>
            <a:r>
              <a:rPr dirty="0" sz="2600" spc="-135" b="1">
                <a:latin typeface="Trebuchet MS"/>
                <a:cs typeface="Trebuchet MS"/>
              </a:rPr>
              <a:t>opérations </a:t>
            </a:r>
            <a:r>
              <a:rPr dirty="0" sz="2600" spc="-150" b="1">
                <a:latin typeface="Trebuchet MS"/>
                <a:cs typeface="Trebuchet MS"/>
              </a:rPr>
              <a:t>de </a:t>
            </a:r>
            <a:r>
              <a:rPr dirty="0" sz="2600" spc="-185" b="1">
                <a:latin typeface="Trebuchet MS"/>
                <a:cs typeface="Trebuchet MS"/>
              </a:rPr>
              <a:t>l’entreprise</a:t>
            </a:r>
            <a:r>
              <a:rPr dirty="0" sz="2600" spc="-295" b="1">
                <a:latin typeface="Trebuchet MS"/>
                <a:cs typeface="Trebuchet MS"/>
              </a:rPr>
              <a:t> </a:t>
            </a:r>
            <a:r>
              <a:rPr dirty="0" sz="2600" b="1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56085" y="4062793"/>
            <a:ext cx="3397885" cy="2082164"/>
            <a:chOff x="5256085" y="4062793"/>
            <a:chExt cx="3397885" cy="2082164"/>
          </a:xfrm>
        </p:grpSpPr>
        <p:sp>
          <p:nvSpPr>
            <p:cNvPr id="4" name="object 4"/>
            <p:cNvSpPr/>
            <p:nvPr/>
          </p:nvSpPr>
          <p:spPr>
            <a:xfrm>
              <a:off x="5260847" y="4067555"/>
              <a:ext cx="3388360" cy="2072639"/>
            </a:xfrm>
            <a:custGeom>
              <a:avLst/>
              <a:gdLst/>
              <a:ahLst/>
              <a:cxnLst/>
              <a:rect l="l" t="t" r="r" b="b"/>
              <a:pathLst>
                <a:path w="3388359" h="2072639">
                  <a:moveTo>
                    <a:pt x="3180587" y="0"/>
                  </a:moveTo>
                  <a:lnTo>
                    <a:pt x="207263" y="0"/>
                  </a:ln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4"/>
                  </a:lnTo>
                  <a:lnTo>
                    <a:pt x="0" y="1865376"/>
                  </a:lnTo>
                  <a:lnTo>
                    <a:pt x="5476" y="1912898"/>
                  </a:lnTo>
                  <a:lnTo>
                    <a:pt x="21073" y="1956523"/>
                  </a:lnTo>
                  <a:lnTo>
                    <a:pt x="45546" y="1995007"/>
                  </a:lnTo>
                  <a:lnTo>
                    <a:pt x="77648" y="2027105"/>
                  </a:lnTo>
                  <a:lnTo>
                    <a:pt x="116132" y="2051572"/>
                  </a:lnTo>
                  <a:lnTo>
                    <a:pt x="159753" y="2067165"/>
                  </a:lnTo>
                  <a:lnTo>
                    <a:pt x="207263" y="2072640"/>
                  </a:lnTo>
                  <a:lnTo>
                    <a:pt x="3180587" y="2072640"/>
                  </a:lnTo>
                  <a:lnTo>
                    <a:pt x="3228098" y="2067165"/>
                  </a:lnTo>
                  <a:lnTo>
                    <a:pt x="3271719" y="2051572"/>
                  </a:lnTo>
                  <a:lnTo>
                    <a:pt x="3310203" y="2027105"/>
                  </a:lnTo>
                  <a:lnTo>
                    <a:pt x="3342305" y="1995007"/>
                  </a:lnTo>
                  <a:lnTo>
                    <a:pt x="3366778" y="1956523"/>
                  </a:lnTo>
                  <a:lnTo>
                    <a:pt x="3382375" y="1912898"/>
                  </a:lnTo>
                  <a:lnTo>
                    <a:pt x="3387852" y="1865376"/>
                  </a:lnTo>
                  <a:lnTo>
                    <a:pt x="3387852" y="207264"/>
                  </a:lnTo>
                  <a:lnTo>
                    <a:pt x="3382375" y="159753"/>
                  </a:lnTo>
                  <a:lnTo>
                    <a:pt x="3366778" y="116132"/>
                  </a:lnTo>
                  <a:lnTo>
                    <a:pt x="3342305" y="77648"/>
                  </a:lnTo>
                  <a:lnTo>
                    <a:pt x="3310203" y="45546"/>
                  </a:lnTo>
                  <a:lnTo>
                    <a:pt x="3271719" y="21073"/>
                  </a:lnTo>
                  <a:lnTo>
                    <a:pt x="3228098" y="5476"/>
                  </a:lnTo>
                  <a:lnTo>
                    <a:pt x="318058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60847" y="4067555"/>
              <a:ext cx="3388360" cy="2072639"/>
            </a:xfrm>
            <a:custGeom>
              <a:avLst/>
              <a:gdLst/>
              <a:ahLst/>
              <a:cxnLst/>
              <a:rect l="l" t="t" r="r" b="b"/>
              <a:pathLst>
                <a:path w="3388359" h="2072639">
                  <a:moveTo>
                    <a:pt x="0" y="207264"/>
                  </a:moveTo>
                  <a:lnTo>
                    <a:pt x="5476" y="159753"/>
                  </a:lnTo>
                  <a:lnTo>
                    <a:pt x="21073" y="116132"/>
                  </a:lnTo>
                  <a:lnTo>
                    <a:pt x="45546" y="77648"/>
                  </a:lnTo>
                  <a:lnTo>
                    <a:pt x="77648" y="45546"/>
                  </a:lnTo>
                  <a:lnTo>
                    <a:pt x="116132" y="21073"/>
                  </a:lnTo>
                  <a:lnTo>
                    <a:pt x="159753" y="5476"/>
                  </a:lnTo>
                  <a:lnTo>
                    <a:pt x="207263" y="0"/>
                  </a:lnTo>
                  <a:lnTo>
                    <a:pt x="3180587" y="0"/>
                  </a:lnTo>
                  <a:lnTo>
                    <a:pt x="3228098" y="5476"/>
                  </a:lnTo>
                  <a:lnTo>
                    <a:pt x="3271719" y="21073"/>
                  </a:lnTo>
                  <a:lnTo>
                    <a:pt x="3310203" y="45546"/>
                  </a:lnTo>
                  <a:lnTo>
                    <a:pt x="3342305" y="77648"/>
                  </a:lnTo>
                  <a:lnTo>
                    <a:pt x="3366778" y="116132"/>
                  </a:lnTo>
                  <a:lnTo>
                    <a:pt x="3382375" y="159753"/>
                  </a:lnTo>
                  <a:lnTo>
                    <a:pt x="3387852" y="207264"/>
                  </a:lnTo>
                  <a:lnTo>
                    <a:pt x="3387852" y="1865376"/>
                  </a:lnTo>
                  <a:lnTo>
                    <a:pt x="3382375" y="1912898"/>
                  </a:lnTo>
                  <a:lnTo>
                    <a:pt x="3366778" y="1956523"/>
                  </a:lnTo>
                  <a:lnTo>
                    <a:pt x="3342305" y="1995007"/>
                  </a:lnTo>
                  <a:lnTo>
                    <a:pt x="3310203" y="2027105"/>
                  </a:lnTo>
                  <a:lnTo>
                    <a:pt x="3271719" y="2051572"/>
                  </a:lnTo>
                  <a:lnTo>
                    <a:pt x="3228098" y="2067165"/>
                  </a:lnTo>
                  <a:lnTo>
                    <a:pt x="3180587" y="2072640"/>
                  </a:lnTo>
                  <a:lnTo>
                    <a:pt x="207263" y="2072640"/>
                  </a:lnTo>
                  <a:lnTo>
                    <a:pt x="159753" y="2067165"/>
                  </a:lnTo>
                  <a:lnTo>
                    <a:pt x="116132" y="2051572"/>
                  </a:lnTo>
                  <a:lnTo>
                    <a:pt x="77648" y="2027105"/>
                  </a:lnTo>
                  <a:lnTo>
                    <a:pt x="45546" y="1995007"/>
                  </a:lnTo>
                  <a:lnTo>
                    <a:pt x="21073" y="1956523"/>
                  </a:lnTo>
                  <a:lnTo>
                    <a:pt x="5476" y="1912898"/>
                  </a:lnTo>
                  <a:lnTo>
                    <a:pt x="0" y="1865376"/>
                  </a:lnTo>
                  <a:lnTo>
                    <a:pt x="0" y="207264"/>
                  </a:lnTo>
                  <a:close/>
                </a:path>
              </a:pathLst>
            </a:custGeom>
            <a:ln w="9144">
              <a:solidFill>
                <a:srgbClr val="DFBAB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364351" y="4642561"/>
            <a:ext cx="2181225" cy="63055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Font typeface="Arial"/>
              <a:buChar char="•"/>
              <a:tabLst>
                <a:tab pos="127000" algn="l"/>
              </a:tabLst>
            </a:pPr>
            <a:r>
              <a:rPr dirty="0" sz="1400" spc="-5">
                <a:latin typeface="Carlito"/>
                <a:cs typeface="Carlito"/>
              </a:rPr>
              <a:t>opérations de dépenses </a:t>
            </a:r>
            <a:r>
              <a:rPr dirty="0" sz="1400" spc="-10">
                <a:latin typeface="Carlito"/>
                <a:cs typeface="Carlito"/>
              </a:rPr>
              <a:t>et  </a:t>
            </a:r>
            <a:r>
              <a:rPr dirty="0" sz="1400" spc="-5">
                <a:latin typeface="Carlito"/>
                <a:cs typeface="Carlito"/>
              </a:rPr>
              <a:t>de </a:t>
            </a:r>
            <a:r>
              <a:rPr dirty="0" sz="1400" spc="-10">
                <a:latin typeface="Carlito"/>
                <a:cs typeface="Carlito"/>
              </a:rPr>
              <a:t>recettes engendrées </a:t>
            </a:r>
            <a:r>
              <a:rPr dirty="0" sz="1400" spc="-5">
                <a:latin typeface="Carlito"/>
                <a:cs typeface="Carlito"/>
              </a:rPr>
              <a:t>par  </a:t>
            </a:r>
            <a:r>
              <a:rPr dirty="0" sz="1400" spc="-75">
                <a:latin typeface="Arial"/>
                <a:cs typeface="Arial"/>
              </a:rPr>
              <a:t>les </a:t>
            </a:r>
            <a:r>
              <a:rPr dirty="0" sz="1400" spc="-45">
                <a:latin typeface="Arial"/>
                <a:cs typeface="Arial"/>
              </a:rPr>
              <a:t>opérations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d’exploitation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4116323"/>
            <a:ext cx="3581400" cy="2010410"/>
          </a:xfrm>
          <a:custGeom>
            <a:avLst/>
            <a:gdLst/>
            <a:ahLst/>
            <a:cxnLst/>
            <a:rect l="l" t="t" r="r" b="b"/>
            <a:pathLst>
              <a:path w="3581400" h="2010410">
                <a:moveTo>
                  <a:pt x="0" y="201040"/>
                </a:moveTo>
                <a:lnTo>
                  <a:pt x="5308" y="154954"/>
                </a:lnTo>
                <a:lnTo>
                  <a:pt x="20430" y="112643"/>
                </a:lnTo>
                <a:lnTo>
                  <a:pt x="44159" y="75314"/>
                </a:lnTo>
                <a:lnTo>
                  <a:pt x="75288" y="44177"/>
                </a:lnTo>
                <a:lnTo>
                  <a:pt x="112611" y="20439"/>
                </a:lnTo>
                <a:lnTo>
                  <a:pt x="154922" y="5311"/>
                </a:lnTo>
                <a:lnTo>
                  <a:pt x="201015" y="0"/>
                </a:lnTo>
                <a:lnTo>
                  <a:pt x="3380359" y="0"/>
                </a:lnTo>
                <a:lnTo>
                  <a:pt x="3426445" y="5311"/>
                </a:lnTo>
                <a:lnTo>
                  <a:pt x="3468756" y="20439"/>
                </a:lnTo>
                <a:lnTo>
                  <a:pt x="3506085" y="44177"/>
                </a:lnTo>
                <a:lnTo>
                  <a:pt x="3537222" y="75314"/>
                </a:lnTo>
                <a:lnTo>
                  <a:pt x="3560960" y="112643"/>
                </a:lnTo>
                <a:lnTo>
                  <a:pt x="3576088" y="154954"/>
                </a:lnTo>
                <a:lnTo>
                  <a:pt x="3581400" y="201040"/>
                </a:lnTo>
                <a:lnTo>
                  <a:pt x="3581400" y="1809140"/>
                </a:lnTo>
                <a:lnTo>
                  <a:pt x="3576088" y="1855233"/>
                </a:lnTo>
                <a:lnTo>
                  <a:pt x="3560960" y="1897544"/>
                </a:lnTo>
                <a:lnTo>
                  <a:pt x="3537222" y="1934867"/>
                </a:lnTo>
                <a:lnTo>
                  <a:pt x="3506085" y="1965996"/>
                </a:lnTo>
                <a:lnTo>
                  <a:pt x="3468756" y="1989725"/>
                </a:lnTo>
                <a:lnTo>
                  <a:pt x="3426445" y="2004847"/>
                </a:lnTo>
                <a:lnTo>
                  <a:pt x="3380359" y="2010156"/>
                </a:lnTo>
                <a:lnTo>
                  <a:pt x="201015" y="2010156"/>
                </a:lnTo>
                <a:lnTo>
                  <a:pt x="154922" y="2004847"/>
                </a:lnTo>
                <a:lnTo>
                  <a:pt x="112611" y="1989725"/>
                </a:lnTo>
                <a:lnTo>
                  <a:pt x="75288" y="1965996"/>
                </a:lnTo>
                <a:lnTo>
                  <a:pt x="44159" y="1934867"/>
                </a:lnTo>
                <a:lnTo>
                  <a:pt x="20430" y="1897544"/>
                </a:lnTo>
                <a:lnTo>
                  <a:pt x="5308" y="1855233"/>
                </a:lnTo>
                <a:lnTo>
                  <a:pt x="0" y="1809140"/>
                </a:lnTo>
                <a:lnTo>
                  <a:pt x="0" y="201040"/>
                </a:lnTo>
                <a:close/>
              </a:path>
            </a:pathLst>
          </a:custGeom>
          <a:ln w="9144">
            <a:solidFill>
              <a:srgbClr val="C16D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435" y="4674234"/>
            <a:ext cx="2184400" cy="14116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0" marR="281305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dirty="0" sz="1400" spc="-5">
                <a:latin typeface="Carlito"/>
                <a:cs typeface="Carlito"/>
              </a:rPr>
              <a:t>opérations </a:t>
            </a:r>
            <a:r>
              <a:rPr dirty="0" sz="1400" spc="-10">
                <a:latin typeface="Carlito"/>
                <a:cs typeface="Carlito"/>
              </a:rPr>
              <a:t>couramment  </a:t>
            </a:r>
            <a:r>
              <a:rPr dirty="0" sz="1400" spc="-75">
                <a:latin typeface="Arial"/>
                <a:cs typeface="Arial"/>
              </a:rPr>
              <a:t>réalisées </a:t>
            </a:r>
            <a:r>
              <a:rPr dirty="0" sz="1400" spc="-45">
                <a:latin typeface="Arial"/>
                <a:cs typeface="Arial"/>
              </a:rPr>
              <a:t>par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l’entreprise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430"/>
              </a:lnSpc>
            </a:pPr>
            <a:r>
              <a:rPr dirty="0" sz="1400" spc="-5">
                <a:latin typeface="Carlito"/>
                <a:cs typeface="Carlito"/>
              </a:rPr>
              <a:t>(achat, production, </a:t>
            </a:r>
            <a:r>
              <a:rPr dirty="0" sz="1400" spc="-10">
                <a:latin typeface="Carlito"/>
                <a:cs typeface="Carlito"/>
              </a:rPr>
              <a:t>vente),</a:t>
            </a:r>
            <a:r>
              <a:rPr dirty="0" sz="1400" spc="-5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à</a:t>
            </a:r>
            <a:endParaRPr sz="1400">
              <a:latin typeface="Carlito"/>
              <a:cs typeface="Carlito"/>
            </a:endParaRPr>
          </a:p>
          <a:p>
            <a:pPr marL="127000">
              <a:lnSpc>
                <a:spcPts val="1540"/>
              </a:lnSpc>
            </a:pPr>
            <a:r>
              <a:rPr dirty="0" sz="1400" spc="-50">
                <a:latin typeface="Arial"/>
                <a:cs typeface="Arial"/>
              </a:rPr>
              <a:t>l’inverse </a:t>
            </a:r>
            <a:r>
              <a:rPr dirty="0" sz="1400" spc="-95">
                <a:latin typeface="Arial"/>
                <a:cs typeface="Arial"/>
              </a:rPr>
              <a:t>des </a:t>
            </a:r>
            <a:r>
              <a:rPr dirty="0" sz="1400" spc="-45">
                <a:latin typeface="Arial"/>
                <a:cs typeface="Arial"/>
              </a:rPr>
              <a:t>opérations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7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ts val="1545"/>
              </a:lnSpc>
            </a:pPr>
            <a:r>
              <a:rPr dirty="0" sz="1400" spc="-5">
                <a:latin typeface="Carlito"/>
                <a:cs typeface="Carlito"/>
              </a:rPr>
              <a:t>financement </a:t>
            </a:r>
            <a:r>
              <a:rPr dirty="0" sz="1400" spc="-10">
                <a:latin typeface="Carlito"/>
                <a:cs typeface="Carlito"/>
              </a:rPr>
              <a:t>et</a:t>
            </a:r>
            <a:endParaRPr sz="1400">
              <a:latin typeface="Carlito"/>
              <a:cs typeface="Carlito"/>
            </a:endParaRPr>
          </a:p>
          <a:p>
            <a:pPr marL="127000" marR="210820">
              <a:lnSpc>
                <a:spcPts val="1540"/>
              </a:lnSpc>
              <a:spcBef>
                <a:spcPts val="100"/>
              </a:spcBef>
            </a:pPr>
            <a:r>
              <a:rPr dirty="0" sz="1400" spc="-55">
                <a:latin typeface="Arial"/>
                <a:cs typeface="Arial"/>
              </a:rPr>
              <a:t>d’investissement </a:t>
            </a:r>
            <a:r>
              <a:rPr dirty="0" sz="1400" spc="-35">
                <a:latin typeface="Arial"/>
                <a:cs typeface="Arial"/>
              </a:rPr>
              <a:t>qui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sont  </a:t>
            </a:r>
            <a:r>
              <a:rPr dirty="0" sz="1400" spc="-10">
                <a:latin typeface="Carlito"/>
                <a:cs typeface="Carlito"/>
              </a:rPr>
              <a:t>exceptionnelles.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4732" y="1636776"/>
            <a:ext cx="3510279" cy="1823085"/>
          </a:xfrm>
          <a:custGeom>
            <a:avLst/>
            <a:gdLst/>
            <a:ahLst/>
            <a:cxnLst/>
            <a:rect l="l" t="t" r="r" b="b"/>
            <a:pathLst>
              <a:path w="3510279" h="1823085">
                <a:moveTo>
                  <a:pt x="0" y="182245"/>
                </a:moveTo>
                <a:lnTo>
                  <a:pt x="6514" y="133820"/>
                </a:lnTo>
                <a:lnTo>
                  <a:pt x="24896" y="90292"/>
                </a:lnTo>
                <a:lnTo>
                  <a:pt x="53403" y="53403"/>
                </a:lnTo>
                <a:lnTo>
                  <a:pt x="90292" y="24896"/>
                </a:lnTo>
                <a:lnTo>
                  <a:pt x="133820" y="6514"/>
                </a:lnTo>
                <a:lnTo>
                  <a:pt x="182244" y="0"/>
                </a:lnTo>
                <a:lnTo>
                  <a:pt x="3327526" y="0"/>
                </a:lnTo>
                <a:lnTo>
                  <a:pt x="3375951" y="6514"/>
                </a:lnTo>
                <a:lnTo>
                  <a:pt x="3419479" y="24896"/>
                </a:lnTo>
                <a:lnTo>
                  <a:pt x="3456368" y="53403"/>
                </a:lnTo>
                <a:lnTo>
                  <a:pt x="3484875" y="90292"/>
                </a:lnTo>
                <a:lnTo>
                  <a:pt x="3503257" y="133820"/>
                </a:lnTo>
                <a:lnTo>
                  <a:pt x="3509771" y="182245"/>
                </a:lnTo>
                <a:lnTo>
                  <a:pt x="3509771" y="1640459"/>
                </a:lnTo>
                <a:lnTo>
                  <a:pt x="3503257" y="1688883"/>
                </a:lnTo>
                <a:lnTo>
                  <a:pt x="3484875" y="1732411"/>
                </a:lnTo>
                <a:lnTo>
                  <a:pt x="3456368" y="1769300"/>
                </a:lnTo>
                <a:lnTo>
                  <a:pt x="3419479" y="1797807"/>
                </a:lnTo>
                <a:lnTo>
                  <a:pt x="3375951" y="1816189"/>
                </a:lnTo>
                <a:lnTo>
                  <a:pt x="3327526" y="1822703"/>
                </a:lnTo>
                <a:lnTo>
                  <a:pt x="182244" y="1822703"/>
                </a:lnTo>
                <a:lnTo>
                  <a:pt x="133820" y="1816189"/>
                </a:lnTo>
                <a:lnTo>
                  <a:pt x="90292" y="1797807"/>
                </a:lnTo>
                <a:lnTo>
                  <a:pt x="53403" y="1769300"/>
                </a:lnTo>
                <a:lnTo>
                  <a:pt x="24896" y="1732411"/>
                </a:lnTo>
                <a:lnTo>
                  <a:pt x="6514" y="1688883"/>
                </a:lnTo>
                <a:lnTo>
                  <a:pt x="0" y="1640459"/>
                </a:lnTo>
                <a:lnTo>
                  <a:pt x="0" y="182245"/>
                </a:lnTo>
                <a:close/>
              </a:path>
            </a:pathLst>
          </a:custGeom>
          <a:ln w="9144">
            <a:solidFill>
              <a:srgbClr val="C16D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28969" y="1688083"/>
            <a:ext cx="2164080" cy="82486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45"/>
              </a:spcBef>
              <a:buFont typeface="Arial"/>
              <a:buChar char="•"/>
              <a:tabLst>
                <a:tab pos="127000" algn="l"/>
              </a:tabLst>
            </a:pPr>
            <a:r>
              <a:rPr dirty="0" sz="1400" spc="-5">
                <a:latin typeface="Carlito"/>
                <a:cs typeface="Carlito"/>
              </a:rPr>
              <a:t>apports de </a:t>
            </a:r>
            <a:r>
              <a:rPr dirty="0" sz="1400" spc="-10">
                <a:latin typeface="Carlito"/>
                <a:cs typeface="Carlito"/>
              </a:rPr>
              <a:t>capitaux propres  </a:t>
            </a:r>
            <a:r>
              <a:rPr dirty="0" sz="1400" spc="-5">
                <a:latin typeface="Carlito"/>
                <a:cs typeface="Carlito"/>
              </a:rPr>
              <a:t>par les </a:t>
            </a:r>
            <a:r>
              <a:rPr dirty="0" sz="1400" spc="-10">
                <a:latin typeface="Carlito"/>
                <a:cs typeface="Carlito"/>
              </a:rPr>
              <a:t>propriétaires et  </a:t>
            </a:r>
            <a:r>
              <a:rPr dirty="0" sz="1400" spc="-45">
                <a:latin typeface="Arial"/>
                <a:cs typeface="Arial"/>
              </a:rPr>
              <a:t>d’emprunts par </a:t>
            </a:r>
            <a:r>
              <a:rPr dirty="0" sz="1400" spc="-75">
                <a:latin typeface="Arial"/>
                <a:cs typeface="Arial"/>
              </a:rPr>
              <a:t>les </a:t>
            </a:r>
            <a:r>
              <a:rPr dirty="0" sz="1400" spc="-45">
                <a:latin typeface="Arial"/>
                <a:cs typeface="Arial"/>
              </a:rPr>
              <a:t>bailleurs  </a:t>
            </a:r>
            <a:r>
              <a:rPr dirty="0" sz="1400" spc="-70">
                <a:latin typeface="Arial"/>
                <a:cs typeface="Arial"/>
              </a:rPr>
              <a:t>de </a:t>
            </a:r>
            <a:r>
              <a:rPr dirty="0" sz="1400" spc="-55">
                <a:latin typeface="Arial"/>
                <a:cs typeface="Arial"/>
              </a:rPr>
              <a:t>fonds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100">
                <a:latin typeface="Arial"/>
                <a:cs typeface="Arial"/>
              </a:rPr>
              <a:t>(banques…).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904" y="1647444"/>
            <a:ext cx="3598545" cy="1803400"/>
          </a:xfrm>
          <a:custGeom>
            <a:avLst/>
            <a:gdLst/>
            <a:ahLst/>
            <a:cxnLst/>
            <a:rect l="l" t="t" r="r" b="b"/>
            <a:pathLst>
              <a:path w="3598545" h="1803400">
                <a:moveTo>
                  <a:pt x="0" y="180339"/>
                </a:moveTo>
                <a:lnTo>
                  <a:pt x="6440" y="132409"/>
                </a:lnTo>
                <a:lnTo>
                  <a:pt x="24615" y="89332"/>
                </a:lnTo>
                <a:lnTo>
                  <a:pt x="52806" y="52831"/>
                </a:lnTo>
                <a:lnTo>
                  <a:pt x="89295" y="24628"/>
                </a:lnTo>
                <a:lnTo>
                  <a:pt x="132362" y="6444"/>
                </a:lnTo>
                <a:lnTo>
                  <a:pt x="180289" y="0"/>
                </a:lnTo>
                <a:lnTo>
                  <a:pt x="3417824" y="0"/>
                </a:lnTo>
                <a:lnTo>
                  <a:pt x="3465754" y="6444"/>
                </a:lnTo>
                <a:lnTo>
                  <a:pt x="3508831" y="24628"/>
                </a:lnTo>
                <a:lnTo>
                  <a:pt x="3545332" y="52831"/>
                </a:lnTo>
                <a:lnTo>
                  <a:pt x="3573535" y="89332"/>
                </a:lnTo>
                <a:lnTo>
                  <a:pt x="3591719" y="132409"/>
                </a:lnTo>
                <a:lnTo>
                  <a:pt x="3598164" y="180339"/>
                </a:lnTo>
                <a:lnTo>
                  <a:pt x="3598164" y="1622552"/>
                </a:lnTo>
                <a:lnTo>
                  <a:pt x="3591719" y="1670482"/>
                </a:lnTo>
                <a:lnTo>
                  <a:pt x="3573535" y="1713559"/>
                </a:lnTo>
                <a:lnTo>
                  <a:pt x="3545332" y="1750060"/>
                </a:lnTo>
                <a:lnTo>
                  <a:pt x="3508831" y="1778263"/>
                </a:lnTo>
                <a:lnTo>
                  <a:pt x="3465754" y="1796447"/>
                </a:lnTo>
                <a:lnTo>
                  <a:pt x="3417824" y="1802891"/>
                </a:lnTo>
                <a:lnTo>
                  <a:pt x="180289" y="1802891"/>
                </a:lnTo>
                <a:lnTo>
                  <a:pt x="132362" y="1796447"/>
                </a:lnTo>
                <a:lnTo>
                  <a:pt x="89295" y="1778263"/>
                </a:lnTo>
                <a:lnTo>
                  <a:pt x="52806" y="1750060"/>
                </a:lnTo>
                <a:lnTo>
                  <a:pt x="24615" y="1713559"/>
                </a:lnTo>
                <a:lnTo>
                  <a:pt x="6440" y="1670482"/>
                </a:lnTo>
                <a:lnTo>
                  <a:pt x="0" y="1622552"/>
                </a:lnTo>
                <a:lnTo>
                  <a:pt x="0" y="180339"/>
                </a:lnTo>
                <a:close/>
              </a:path>
            </a:pathLst>
          </a:custGeom>
          <a:ln w="9143">
            <a:solidFill>
              <a:srgbClr val="8B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35863" y="1696974"/>
            <a:ext cx="2177415" cy="8248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0" marR="5080" indent="-114935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635" algn="l"/>
              </a:tabLst>
            </a:pPr>
            <a:r>
              <a:rPr dirty="0" sz="1400" spc="-5">
                <a:latin typeface="Carlito"/>
                <a:cs typeface="Carlito"/>
              </a:rPr>
              <a:t>acquisition des </a:t>
            </a:r>
            <a:r>
              <a:rPr dirty="0" sz="1400" spc="-10">
                <a:latin typeface="Carlito"/>
                <a:cs typeface="Carlito"/>
              </a:rPr>
              <a:t>moyens  durables </a:t>
            </a:r>
            <a:r>
              <a:rPr dirty="0" sz="1400" spc="-5">
                <a:latin typeface="Carlito"/>
                <a:cs typeface="Carlito"/>
              </a:rPr>
              <a:t>ou immobilisations  (terrains, constructions,  </a:t>
            </a:r>
            <a:r>
              <a:rPr dirty="0" sz="1400" spc="-75">
                <a:latin typeface="Arial"/>
                <a:cs typeface="Arial"/>
              </a:rPr>
              <a:t>machines, voitures,….).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7688" y="2164079"/>
            <a:ext cx="1879600" cy="1880870"/>
            <a:chOff x="2837688" y="2164079"/>
            <a:chExt cx="1879600" cy="1880870"/>
          </a:xfrm>
        </p:grpSpPr>
        <p:sp>
          <p:nvSpPr>
            <p:cNvPr id="14" name="object 14"/>
            <p:cNvSpPr/>
            <p:nvPr/>
          </p:nvSpPr>
          <p:spPr>
            <a:xfrm>
              <a:off x="2837688" y="2164079"/>
              <a:ext cx="1879091" cy="1880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24428" y="3176015"/>
              <a:ext cx="1196339" cy="411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80360" y="2183891"/>
              <a:ext cx="1793748" cy="1795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48888" y="3223386"/>
            <a:ext cx="949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dirty="0" u="sng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v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12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tisseme</a:t>
            </a:r>
            <a:r>
              <a:rPr dirty="0" u="sng" sz="1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15255" y="2164079"/>
            <a:ext cx="1879600" cy="1880870"/>
            <a:chOff x="4715255" y="2164079"/>
            <a:chExt cx="1879600" cy="1880870"/>
          </a:xfrm>
        </p:grpSpPr>
        <p:sp>
          <p:nvSpPr>
            <p:cNvPr id="19" name="object 19"/>
            <p:cNvSpPr/>
            <p:nvPr/>
          </p:nvSpPr>
          <p:spPr>
            <a:xfrm>
              <a:off x="4715255" y="2164079"/>
              <a:ext cx="1879092" cy="18806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47843" y="3176015"/>
              <a:ext cx="1057655" cy="4114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57927" y="2183891"/>
              <a:ext cx="1793748" cy="1795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971034" y="3223386"/>
            <a:ext cx="811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fi</a:t>
            </a:r>
            <a:r>
              <a:rPr dirty="0" u="sng" sz="1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</a:t>
            </a:r>
            <a:r>
              <a:rPr dirty="0" u="sng" sz="1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1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m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12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15255" y="4043171"/>
            <a:ext cx="1879600" cy="1879600"/>
            <a:chOff x="4715255" y="4043171"/>
            <a:chExt cx="1879600" cy="1879600"/>
          </a:xfrm>
        </p:grpSpPr>
        <p:sp>
          <p:nvSpPr>
            <p:cNvPr id="24" name="object 24"/>
            <p:cNvSpPr/>
            <p:nvPr/>
          </p:nvSpPr>
          <p:spPr>
            <a:xfrm>
              <a:off x="4715255" y="4043171"/>
              <a:ext cx="1879092" cy="18790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84419" y="4503419"/>
              <a:ext cx="1013460" cy="464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57927" y="4062983"/>
              <a:ext cx="1793748" cy="17937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023484" y="4557140"/>
            <a:ext cx="7378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r>
              <a:rPr dirty="0" u="sng" sz="140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r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éso</a:t>
            </a:r>
            <a:r>
              <a:rPr dirty="0" u="sng" sz="1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r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erie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37688" y="4043171"/>
            <a:ext cx="1879600" cy="1879600"/>
            <a:chOff x="2837688" y="4043171"/>
            <a:chExt cx="1879600" cy="1879600"/>
          </a:xfrm>
        </p:grpSpPr>
        <p:sp>
          <p:nvSpPr>
            <p:cNvPr id="29" name="object 29"/>
            <p:cNvSpPr/>
            <p:nvPr/>
          </p:nvSpPr>
          <p:spPr>
            <a:xfrm>
              <a:off x="2837688" y="4043171"/>
              <a:ext cx="1879091" cy="18790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38144" y="4503419"/>
              <a:ext cx="1164336" cy="4648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80360" y="4062983"/>
              <a:ext cx="1793748" cy="17937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576573" y="4557140"/>
            <a:ext cx="888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1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xplo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dirty="0" u="sng" sz="1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ta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78452" y="3898391"/>
            <a:ext cx="680085" cy="292735"/>
            <a:chOff x="4378452" y="3898391"/>
            <a:chExt cx="680085" cy="292735"/>
          </a:xfrm>
        </p:grpSpPr>
        <p:sp>
          <p:nvSpPr>
            <p:cNvPr id="34" name="object 34"/>
            <p:cNvSpPr/>
            <p:nvPr/>
          </p:nvSpPr>
          <p:spPr>
            <a:xfrm>
              <a:off x="4378452" y="3898391"/>
              <a:ext cx="659891" cy="1889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20870" y="3917441"/>
              <a:ext cx="575437" cy="10464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84548" y="4027931"/>
              <a:ext cx="673608" cy="163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27855" y="4047997"/>
              <a:ext cx="587375" cy="767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/>
          <p:nvPr/>
        </p:nvSpPr>
        <p:spPr>
          <a:xfrm>
            <a:off x="374904" y="332231"/>
            <a:ext cx="7415783" cy="12313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07542" y="461899"/>
            <a:ext cx="67100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>
                <a:latin typeface="Arial"/>
                <a:cs typeface="Arial"/>
              </a:rPr>
              <a:t>Intérêt </a:t>
            </a:r>
            <a:r>
              <a:rPr dirty="0" sz="4400" spc="-200">
                <a:latin typeface="Arial"/>
                <a:cs typeface="Arial"/>
              </a:rPr>
              <a:t>de </a:t>
            </a:r>
            <a:r>
              <a:rPr dirty="0" sz="4400" spc="-215">
                <a:latin typeface="Arial"/>
                <a:cs typeface="Arial"/>
              </a:rPr>
              <a:t>l’analyse</a:t>
            </a:r>
            <a:r>
              <a:rPr dirty="0" sz="4400" spc="-490">
                <a:latin typeface="Arial"/>
                <a:cs typeface="Arial"/>
              </a:rPr>
              <a:t> </a:t>
            </a:r>
            <a:r>
              <a:rPr dirty="0" sz="4400" spc="-130">
                <a:latin typeface="Arial"/>
                <a:cs typeface="Arial"/>
              </a:rPr>
              <a:t>financière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405380" cy="6858000"/>
            <a:chOff x="0" y="0"/>
            <a:chExt cx="2405380" cy="6858000"/>
          </a:xfrm>
        </p:grpSpPr>
        <p:sp>
          <p:nvSpPr>
            <p:cNvPr id="3" name="object 3"/>
            <p:cNvSpPr/>
            <p:nvPr/>
          </p:nvSpPr>
          <p:spPr>
            <a:xfrm>
              <a:off x="611131" y="2048263"/>
              <a:ext cx="1793732" cy="179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46047" y="3006851"/>
              <a:ext cx="1196340" cy="409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4651" y="2058923"/>
              <a:ext cx="1726692" cy="17266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69238" y="3052953"/>
            <a:ext cx="949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dirty="0" u="sng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v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12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tisseme</a:t>
            </a:r>
            <a:r>
              <a:rPr dirty="0" u="sng" sz="1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18595" y="2048263"/>
            <a:ext cx="1793875" cy="1793875"/>
            <a:chOff x="2418595" y="2048263"/>
            <a:chExt cx="1793875" cy="1793875"/>
          </a:xfrm>
        </p:grpSpPr>
        <p:sp>
          <p:nvSpPr>
            <p:cNvPr id="8" name="object 8"/>
            <p:cNvSpPr/>
            <p:nvPr/>
          </p:nvSpPr>
          <p:spPr>
            <a:xfrm>
              <a:off x="2418595" y="2048263"/>
              <a:ext cx="1793732" cy="17937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17648" y="3006852"/>
              <a:ext cx="1057655" cy="409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52116" y="2058924"/>
              <a:ext cx="1726692" cy="17266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640583" y="305295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fi</a:t>
            </a:r>
            <a:r>
              <a:rPr dirty="0" u="sng" sz="1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</a:t>
            </a:r>
            <a:r>
              <a:rPr dirty="0" u="sng" sz="1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em</a:t>
            </a:r>
            <a:r>
              <a:rPr dirty="0" u="sng" sz="12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1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n</a:t>
            </a:r>
            <a:r>
              <a:rPr dirty="0" u="sng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18595" y="3854203"/>
            <a:ext cx="1793875" cy="1793875"/>
            <a:chOff x="2418595" y="3854203"/>
            <a:chExt cx="1793875" cy="1793875"/>
          </a:xfrm>
        </p:grpSpPr>
        <p:sp>
          <p:nvSpPr>
            <p:cNvPr id="13" name="object 13"/>
            <p:cNvSpPr/>
            <p:nvPr/>
          </p:nvSpPr>
          <p:spPr>
            <a:xfrm>
              <a:off x="2418595" y="3854203"/>
              <a:ext cx="1793732" cy="17937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55748" y="4282439"/>
              <a:ext cx="1013460" cy="464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52116" y="3864863"/>
              <a:ext cx="1726692" cy="17266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694558" y="4335526"/>
            <a:ext cx="7378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</a:t>
            </a:r>
            <a:r>
              <a:rPr dirty="0" u="sng" sz="140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r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éso</a:t>
            </a:r>
            <a:r>
              <a:rPr dirty="0" u="sng" sz="14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r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erie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1131" y="3854203"/>
            <a:ext cx="1793875" cy="1793875"/>
            <a:chOff x="611131" y="3854203"/>
            <a:chExt cx="1793875" cy="1793875"/>
          </a:xfrm>
        </p:grpSpPr>
        <p:sp>
          <p:nvSpPr>
            <p:cNvPr id="18" name="object 18"/>
            <p:cNvSpPr/>
            <p:nvPr/>
          </p:nvSpPr>
          <p:spPr>
            <a:xfrm>
              <a:off x="611131" y="3854203"/>
              <a:ext cx="1793732" cy="17937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59763" y="4282439"/>
              <a:ext cx="1164336" cy="4648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4651" y="3864863"/>
              <a:ext cx="1726692" cy="17266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98828" y="4335526"/>
            <a:ext cx="888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1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xplo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</a:t>
            </a:r>
            <a:r>
              <a:rPr dirty="0" u="sng" sz="14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ta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37232" y="1770924"/>
            <a:ext cx="6877050" cy="2239010"/>
            <a:chOff x="2237232" y="1770924"/>
            <a:chExt cx="6877050" cy="2239010"/>
          </a:xfrm>
        </p:grpSpPr>
        <p:sp>
          <p:nvSpPr>
            <p:cNvPr id="23" name="object 23"/>
            <p:cNvSpPr/>
            <p:nvPr/>
          </p:nvSpPr>
          <p:spPr>
            <a:xfrm>
              <a:off x="2240280" y="3706367"/>
              <a:ext cx="350519" cy="1402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83460" y="3725417"/>
              <a:ext cx="264413" cy="553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37232" y="3904487"/>
              <a:ext cx="358139" cy="1051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79904" y="3924300"/>
              <a:ext cx="273050" cy="200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33887" y="1770924"/>
              <a:ext cx="1068349" cy="149346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53127" y="2299715"/>
              <a:ext cx="1267968" cy="4632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72000" y="1783079"/>
              <a:ext cx="992124" cy="141884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72000" y="1783079"/>
              <a:ext cx="992505" cy="1419225"/>
            </a:xfrm>
            <a:custGeom>
              <a:avLst/>
              <a:gdLst/>
              <a:ahLst/>
              <a:cxnLst/>
              <a:rect l="l" t="t" r="r" b="b"/>
              <a:pathLst>
                <a:path w="992504" h="1419225">
                  <a:moveTo>
                    <a:pt x="992124" y="0"/>
                  </a:moveTo>
                  <a:lnTo>
                    <a:pt x="992124" y="922782"/>
                  </a:lnTo>
                  <a:lnTo>
                    <a:pt x="496062" y="1418844"/>
                  </a:lnTo>
                  <a:lnTo>
                    <a:pt x="0" y="922782"/>
                  </a:lnTo>
                  <a:lnTo>
                    <a:pt x="0" y="0"/>
                  </a:lnTo>
                  <a:lnTo>
                    <a:pt x="496062" y="496062"/>
                  </a:lnTo>
                  <a:lnTo>
                    <a:pt x="992124" y="0"/>
                  </a:lnTo>
                  <a:close/>
                </a:path>
              </a:pathLst>
            </a:custGeom>
            <a:ln w="9144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564123" y="1783079"/>
              <a:ext cx="3545204" cy="922019"/>
            </a:xfrm>
            <a:custGeom>
              <a:avLst/>
              <a:gdLst/>
              <a:ahLst/>
              <a:cxnLst/>
              <a:rect l="l" t="t" r="r" b="b"/>
              <a:pathLst>
                <a:path w="3545204" h="922019">
                  <a:moveTo>
                    <a:pt x="3391154" y="0"/>
                  </a:moveTo>
                  <a:lnTo>
                    <a:pt x="0" y="0"/>
                  </a:lnTo>
                  <a:lnTo>
                    <a:pt x="0" y="922020"/>
                  </a:lnTo>
                  <a:lnTo>
                    <a:pt x="3391154" y="922020"/>
                  </a:lnTo>
                  <a:lnTo>
                    <a:pt x="3439712" y="914182"/>
                  </a:lnTo>
                  <a:lnTo>
                    <a:pt x="3481894" y="892360"/>
                  </a:lnTo>
                  <a:lnTo>
                    <a:pt x="3515164" y="859090"/>
                  </a:lnTo>
                  <a:lnTo>
                    <a:pt x="3536986" y="816908"/>
                  </a:lnTo>
                  <a:lnTo>
                    <a:pt x="3544824" y="768350"/>
                  </a:lnTo>
                  <a:lnTo>
                    <a:pt x="3544824" y="153670"/>
                  </a:lnTo>
                  <a:lnTo>
                    <a:pt x="3536986" y="105111"/>
                  </a:lnTo>
                  <a:lnTo>
                    <a:pt x="3515164" y="62929"/>
                  </a:lnTo>
                  <a:lnTo>
                    <a:pt x="3481894" y="29659"/>
                  </a:lnTo>
                  <a:lnTo>
                    <a:pt x="3439712" y="7837"/>
                  </a:lnTo>
                  <a:lnTo>
                    <a:pt x="3391154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564123" y="1783079"/>
              <a:ext cx="3545204" cy="922019"/>
            </a:xfrm>
            <a:custGeom>
              <a:avLst/>
              <a:gdLst/>
              <a:ahLst/>
              <a:cxnLst/>
              <a:rect l="l" t="t" r="r" b="b"/>
              <a:pathLst>
                <a:path w="3545204" h="922019">
                  <a:moveTo>
                    <a:pt x="3544824" y="153670"/>
                  </a:moveTo>
                  <a:lnTo>
                    <a:pt x="3544824" y="768350"/>
                  </a:lnTo>
                  <a:lnTo>
                    <a:pt x="3536986" y="816908"/>
                  </a:lnTo>
                  <a:lnTo>
                    <a:pt x="3515164" y="859090"/>
                  </a:lnTo>
                  <a:lnTo>
                    <a:pt x="3481894" y="892360"/>
                  </a:lnTo>
                  <a:lnTo>
                    <a:pt x="3439712" y="914182"/>
                  </a:lnTo>
                  <a:lnTo>
                    <a:pt x="3391154" y="922020"/>
                  </a:lnTo>
                  <a:lnTo>
                    <a:pt x="0" y="922020"/>
                  </a:lnTo>
                  <a:lnTo>
                    <a:pt x="0" y="0"/>
                  </a:lnTo>
                  <a:lnTo>
                    <a:pt x="3391154" y="0"/>
                  </a:lnTo>
                  <a:lnTo>
                    <a:pt x="3439712" y="7837"/>
                  </a:lnTo>
                  <a:lnTo>
                    <a:pt x="3481894" y="29659"/>
                  </a:lnTo>
                  <a:lnTo>
                    <a:pt x="3515164" y="62929"/>
                  </a:lnTo>
                  <a:lnTo>
                    <a:pt x="3536986" y="105111"/>
                  </a:lnTo>
                  <a:lnTo>
                    <a:pt x="3544824" y="153670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591939" y="2062178"/>
            <a:ext cx="4222115" cy="52959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59840" indent="-17335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260475" algn="l"/>
              </a:tabLst>
            </a:pPr>
            <a:r>
              <a:rPr dirty="0" sz="1600" spc="-5">
                <a:latin typeface="Carlito"/>
                <a:cs typeface="Carlito"/>
              </a:rPr>
              <a:t>À </a:t>
            </a:r>
            <a:r>
              <a:rPr dirty="0" sz="1600" spc="-10">
                <a:latin typeface="Carlito"/>
                <a:cs typeface="Carlito"/>
              </a:rPr>
              <a:t>traiter </a:t>
            </a:r>
            <a:r>
              <a:rPr dirty="0" sz="1600" spc="-15">
                <a:latin typeface="Carlito"/>
                <a:cs typeface="Carlito"/>
              </a:rPr>
              <a:t>et </a:t>
            </a:r>
            <a:r>
              <a:rPr dirty="0" sz="1600" spc="-10">
                <a:latin typeface="Carlito"/>
                <a:cs typeface="Carlito"/>
              </a:rPr>
              <a:t>catégoriser </a:t>
            </a:r>
            <a:r>
              <a:rPr dirty="0" sz="1600" spc="-5">
                <a:latin typeface="Carlito"/>
                <a:cs typeface="Carlito"/>
              </a:rPr>
              <a:t>ou à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adapter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400" spc="-10">
                <a:latin typeface="Carlito"/>
                <a:cs typeface="Carlito"/>
              </a:rPr>
              <a:t>Informations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18659" y="3217164"/>
            <a:ext cx="1140460" cy="1521460"/>
            <a:chOff x="4518659" y="3217164"/>
            <a:chExt cx="1140460" cy="1521460"/>
          </a:xfrm>
        </p:grpSpPr>
        <p:sp>
          <p:nvSpPr>
            <p:cNvPr id="35" name="object 35"/>
            <p:cNvSpPr/>
            <p:nvPr/>
          </p:nvSpPr>
          <p:spPr>
            <a:xfrm>
              <a:off x="4524755" y="3217164"/>
              <a:ext cx="1086612" cy="15209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18659" y="3628644"/>
              <a:ext cx="1139952" cy="7360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71999" y="3247644"/>
              <a:ext cx="992124" cy="14188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71999" y="3247644"/>
              <a:ext cx="992505" cy="1419225"/>
            </a:xfrm>
            <a:custGeom>
              <a:avLst/>
              <a:gdLst/>
              <a:ahLst/>
              <a:cxnLst/>
              <a:rect l="l" t="t" r="r" b="b"/>
              <a:pathLst>
                <a:path w="992504" h="1419225">
                  <a:moveTo>
                    <a:pt x="992124" y="0"/>
                  </a:moveTo>
                  <a:lnTo>
                    <a:pt x="992124" y="922781"/>
                  </a:lnTo>
                  <a:lnTo>
                    <a:pt x="496062" y="1418843"/>
                  </a:lnTo>
                  <a:lnTo>
                    <a:pt x="0" y="922781"/>
                  </a:lnTo>
                  <a:lnTo>
                    <a:pt x="0" y="0"/>
                  </a:lnTo>
                  <a:lnTo>
                    <a:pt x="496062" y="496061"/>
                  </a:lnTo>
                  <a:lnTo>
                    <a:pt x="992124" y="0"/>
                  </a:lnTo>
                  <a:close/>
                </a:path>
              </a:pathLst>
            </a:custGeom>
            <a:ln w="9144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657471" y="3624427"/>
            <a:ext cx="86360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0979">
              <a:lnSpc>
                <a:spcPct val="127099"/>
              </a:lnSpc>
              <a:spcBef>
                <a:spcPts val="100"/>
              </a:spcBef>
            </a:pPr>
            <a:r>
              <a:rPr dirty="0" sz="1400" spc="-10">
                <a:latin typeface="Carlito"/>
                <a:cs typeface="Carlito"/>
              </a:rPr>
              <a:t>Etats  </a:t>
            </a:r>
            <a:r>
              <a:rPr dirty="0" sz="1400" spc="-20">
                <a:latin typeface="Carlito"/>
                <a:cs typeface="Carlito"/>
              </a:rPr>
              <a:t>c</a:t>
            </a:r>
            <a:r>
              <a:rPr dirty="0" sz="1400" spc="-5">
                <a:latin typeface="Carlito"/>
                <a:cs typeface="Carlito"/>
              </a:rPr>
              <a:t>om</a:t>
            </a:r>
            <a:r>
              <a:rPr dirty="0" sz="1400" spc="-10">
                <a:latin typeface="Carlito"/>
                <a:cs typeface="Carlito"/>
              </a:rPr>
              <a:t>p</a:t>
            </a:r>
            <a:r>
              <a:rPr dirty="0" sz="1400" spc="-15">
                <a:latin typeface="Carlito"/>
                <a:cs typeface="Carlito"/>
              </a:rPr>
              <a:t>t</a:t>
            </a:r>
            <a:r>
              <a:rPr dirty="0" sz="1400">
                <a:latin typeface="Carlito"/>
                <a:cs typeface="Carlito"/>
              </a:rPr>
              <a:t>a</a:t>
            </a:r>
            <a:r>
              <a:rPr dirty="0" sz="1400" spc="-10">
                <a:latin typeface="Carlito"/>
                <a:cs typeface="Carlito"/>
              </a:rPr>
              <a:t>b</a:t>
            </a:r>
            <a:r>
              <a:rPr dirty="0" sz="1400">
                <a:latin typeface="Carlito"/>
                <a:cs typeface="Carlito"/>
              </a:rPr>
              <a:t>les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59361" y="3021901"/>
            <a:ext cx="3554729" cy="1375410"/>
            <a:chOff x="5559361" y="3021901"/>
            <a:chExt cx="3554729" cy="1375410"/>
          </a:xfrm>
        </p:grpSpPr>
        <p:sp>
          <p:nvSpPr>
            <p:cNvPr id="41" name="object 41"/>
            <p:cNvSpPr/>
            <p:nvPr/>
          </p:nvSpPr>
          <p:spPr>
            <a:xfrm>
              <a:off x="5564123" y="3026664"/>
              <a:ext cx="3545204" cy="1365885"/>
            </a:xfrm>
            <a:custGeom>
              <a:avLst/>
              <a:gdLst/>
              <a:ahLst/>
              <a:cxnLst/>
              <a:rect l="l" t="t" r="r" b="b"/>
              <a:pathLst>
                <a:path w="3545204" h="1365885">
                  <a:moveTo>
                    <a:pt x="3317240" y="0"/>
                  </a:moveTo>
                  <a:lnTo>
                    <a:pt x="0" y="0"/>
                  </a:lnTo>
                  <a:lnTo>
                    <a:pt x="0" y="1365504"/>
                  </a:lnTo>
                  <a:lnTo>
                    <a:pt x="3317240" y="1365504"/>
                  </a:lnTo>
                  <a:lnTo>
                    <a:pt x="3363117" y="1360881"/>
                  </a:lnTo>
                  <a:lnTo>
                    <a:pt x="3405842" y="1347624"/>
                  </a:lnTo>
                  <a:lnTo>
                    <a:pt x="3444501" y="1326646"/>
                  </a:lnTo>
                  <a:lnTo>
                    <a:pt x="3478180" y="1298860"/>
                  </a:lnTo>
                  <a:lnTo>
                    <a:pt x="3505966" y="1265181"/>
                  </a:lnTo>
                  <a:lnTo>
                    <a:pt x="3526944" y="1226522"/>
                  </a:lnTo>
                  <a:lnTo>
                    <a:pt x="3540201" y="1183797"/>
                  </a:lnTo>
                  <a:lnTo>
                    <a:pt x="3544824" y="1137920"/>
                  </a:lnTo>
                  <a:lnTo>
                    <a:pt x="3544824" y="227584"/>
                  </a:lnTo>
                  <a:lnTo>
                    <a:pt x="3540201" y="181706"/>
                  </a:lnTo>
                  <a:lnTo>
                    <a:pt x="3526944" y="138981"/>
                  </a:lnTo>
                  <a:lnTo>
                    <a:pt x="3505966" y="100322"/>
                  </a:lnTo>
                  <a:lnTo>
                    <a:pt x="3478180" y="66643"/>
                  </a:lnTo>
                  <a:lnTo>
                    <a:pt x="3444501" y="38857"/>
                  </a:lnTo>
                  <a:lnTo>
                    <a:pt x="3405842" y="17879"/>
                  </a:lnTo>
                  <a:lnTo>
                    <a:pt x="3363117" y="4622"/>
                  </a:lnTo>
                  <a:lnTo>
                    <a:pt x="3317240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564123" y="3026664"/>
              <a:ext cx="3545204" cy="1365885"/>
            </a:xfrm>
            <a:custGeom>
              <a:avLst/>
              <a:gdLst/>
              <a:ahLst/>
              <a:cxnLst/>
              <a:rect l="l" t="t" r="r" b="b"/>
              <a:pathLst>
                <a:path w="3545204" h="1365885">
                  <a:moveTo>
                    <a:pt x="3544824" y="227584"/>
                  </a:moveTo>
                  <a:lnTo>
                    <a:pt x="3544824" y="1137920"/>
                  </a:lnTo>
                  <a:lnTo>
                    <a:pt x="3540201" y="1183797"/>
                  </a:lnTo>
                  <a:lnTo>
                    <a:pt x="3526944" y="1226522"/>
                  </a:lnTo>
                  <a:lnTo>
                    <a:pt x="3505966" y="1265181"/>
                  </a:lnTo>
                  <a:lnTo>
                    <a:pt x="3478180" y="1298860"/>
                  </a:lnTo>
                  <a:lnTo>
                    <a:pt x="3444501" y="1326646"/>
                  </a:lnTo>
                  <a:lnTo>
                    <a:pt x="3405842" y="1347624"/>
                  </a:lnTo>
                  <a:lnTo>
                    <a:pt x="3363117" y="1360881"/>
                  </a:lnTo>
                  <a:lnTo>
                    <a:pt x="3317240" y="1365504"/>
                  </a:lnTo>
                  <a:lnTo>
                    <a:pt x="0" y="1365504"/>
                  </a:lnTo>
                  <a:lnTo>
                    <a:pt x="0" y="0"/>
                  </a:lnTo>
                  <a:lnTo>
                    <a:pt x="3317240" y="0"/>
                  </a:lnTo>
                  <a:lnTo>
                    <a:pt x="3363117" y="4622"/>
                  </a:lnTo>
                  <a:lnTo>
                    <a:pt x="3405842" y="17879"/>
                  </a:lnTo>
                  <a:lnTo>
                    <a:pt x="3444501" y="38857"/>
                  </a:lnTo>
                  <a:lnTo>
                    <a:pt x="3478180" y="66643"/>
                  </a:lnTo>
                  <a:lnTo>
                    <a:pt x="3505966" y="100322"/>
                  </a:lnTo>
                  <a:lnTo>
                    <a:pt x="3526944" y="138981"/>
                  </a:lnTo>
                  <a:lnTo>
                    <a:pt x="3540201" y="181706"/>
                  </a:lnTo>
                  <a:lnTo>
                    <a:pt x="3544824" y="227584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652642" y="3031693"/>
            <a:ext cx="3395979" cy="131445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dirty="0" sz="1400" spc="-55">
                <a:latin typeface="Arial"/>
                <a:cs typeface="Arial"/>
              </a:rPr>
              <a:t>D’enregistrer </a:t>
            </a:r>
            <a:r>
              <a:rPr dirty="0" sz="1400" spc="-5">
                <a:latin typeface="Carlito"/>
                <a:cs typeface="Carlito"/>
              </a:rPr>
              <a:t>des </a:t>
            </a:r>
            <a:r>
              <a:rPr dirty="0" sz="1400" spc="-10">
                <a:latin typeface="Carlito"/>
                <a:cs typeface="Carlito"/>
              </a:rPr>
              <a:t>opérations </a:t>
            </a:r>
            <a:r>
              <a:rPr dirty="0" sz="1400" spc="-5">
                <a:latin typeface="Carlito"/>
                <a:cs typeface="Carlito"/>
              </a:rPr>
              <a:t>réalisées </a:t>
            </a:r>
            <a:r>
              <a:rPr dirty="0" sz="1400" spc="-10">
                <a:latin typeface="Carlito"/>
                <a:cs typeface="Carlito"/>
              </a:rPr>
              <a:t>et de  fournir </a:t>
            </a:r>
            <a:r>
              <a:rPr dirty="0" sz="1400" spc="-5">
                <a:latin typeface="Carlito"/>
                <a:cs typeface="Carlito"/>
              </a:rPr>
              <a:t>des </a:t>
            </a:r>
            <a:r>
              <a:rPr dirty="0" sz="1400" spc="-10">
                <a:latin typeface="Carlito"/>
                <a:cs typeface="Carlito"/>
              </a:rPr>
              <a:t>informations </a:t>
            </a:r>
            <a:r>
              <a:rPr dirty="0" sz="1400" spc="-5">
                <a:latin typeface="Carlito"/>
                <a:cs typeface="Carlito"/>
              </a:rPr>
              <a:t>quantifiées sur  </a:t>
            </a:r>
            <a:r>
              <a:rPr dirty="0" sz="1400" spc="-25">
                <a:latin typeface="Arial"/>
                <a:cs typeface="Arial"/>
              </a:rPr>
              <a:t>l’activité </a:t>
            </a:r>
            <a:r>
              <a:rPr dirty="0" sz="1400" spc="-5">
                <a:latin typeface="Carlito"/>
                <a:cs typeface="Carlito"/>
              </a:rPr>
              <a:t>de</a:t>
            </a:r>
            <a:r>
              <a:rPr dirty="0" sz="1400" spc="-70">
                <a:latin typeface="Carlito"/>
                <a:cs typeface="Carlito"/>
              </a:rPr>
              <a:t> </a:t>
            </a:r>
            <a:r>
              <a:rPr dirty="0" sz="1400" spc="-40">
                <a:latin typeface="Arial"/>
                <a:cs typeface="Arial"/>
              </a:rPr>
              <a:t>l’entreprise</a:t>
            </a:r>
            <a:endParaRPr sz="1400">
              <a:latin typeface="Arial"/>
              <a:cs typeface="Arial"/>
            </a:endParaRPr>
          </a:p>
          <a:p>
            <a:pPr algn="just" marL="127000" indent="-1143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27000" algn="l"/>
              </a:tabLst>
            </a:pPr>
            <a:r>
              <a:rPr dirty="0" sz="1400" spc="-5">
                <a:latin typeface="Carlito"/>
                <a:cs typeface="Carlito"/>
              </a:rPr>
              <a:t>Le </a:t>
            </a:r>
            <a:r>
              <a:rPr dirty="0" sz="1400">
                <a:latin typeface="Carlito"/>
                <a:cs typeface="Carlito"/>
              </a:rPr>
              <a:t>Bilan</a:t>
            </a:r>
            <a:endParaRPr sz="1400">
              <a:latin typeface="Carlito"/>
              <a:cs typeface="Carlito"/>
            </a:endParaRPr>
          </a:p>
          <a:p>
            <a:pPr algn="just"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dirty="0" sz="1400" spc="-85">
                <a:latin typeface="Arial"/>
                <a:cs typeface="Arial"/>
              </a:rPr>
              <a:t>L’Etat </a:t>
            </a:r>
            <a:r>
              <a:rPr dirty="0" sz="1400" spc="-70">
                <a:latin typeface="Arial"/>
                <a:cs typeface="Arial"/>
              </a:rPr>
              <a:t>de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Résultat</a:t>
            </a:r>
            <a:endParaRPr sz="1400">
              <a:latin typeface="Arial"/>
              <a:cs typeface="Arial"/>
            </a:endParaRPr>
          </a:p>
          <a:p>
            <a:pPr algn="just" marL="127000" indent="-1143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27000" algn="l"/>
              </a:tabLst>
            </a:pPr>
            <a:r>
              <a:rPr dirty="0" sz="1400" spc="-5">
                <a:latin typeface="Carlito"/>
                <a:cs typeface="Carlito"/>
              </a:rPr>
              <a:t>Les </a:t>
            </a:r>
            <a:r>
              <a:rPr dirty="0" sz="1400" spc="-15">
                <a:latin typeface="Carlito"/>
                <a:cs typeface="Carlito"/>
              </a:rPr>
              <a:t>annexes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24755" y="4602479"/>
            <a:ext cx="1087120" cy="1521460"/>
            <a:chOff x="4524755" y="4602479"/>
            <a:chExt cx="1087120" cy="1521460"/>
          </a:xfrm>
        </p:grpSpPr>
        <p:sp>
          <p:nvSpPr>
            <p:cNvPr id="45" name="object 45"/>
            <p:cNvSpPr/>
            <p:nvPr/>
          </p:nvSpPr>
          <p:spPr>
            <a:xfrm>
              <a:off x="4524755" y="4602479"/>
              <a:ext cx="1086612" cy="15209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58283" y="5052059"/>
              <a:ext cx="1021080" cy="65836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571999" y="4632959"/>
              <a:ext cx="992124" cy="14188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71999" y="4632959"/>
              <a:ext cx="992505" cy="1419225"/>
            </a:xfrm>
            <a:custGeom>
              <a:avLst/>
              <a:gdLst/>
              <a:ahLst/>
              <a:cxnLst/>
              <a:rect l="l" t="t" r="r" b="b"/>
              <a:pathLst>
                <a:path w="992504" h="1419225">
                  <a:moveTo>
                    <a:pt x="992124" y="0"/>
                  </a:moveTo>
                  <a:lnTo>
                    <a:pt x="992124" y="922781"/>
                  </a:lnTo>
                  <a:lnTo>
                    <a:pt x="496062" y="1418844"/>
                  </a:lnTo>
                  <a:lnTo>
                    <a:pt x="0" y="922781"/>
                  </a:lnTo>
                  <a:lnTo>
                    <a:pt x="0" y="0"/>
                  </a:lnTo>
                  <a:lnTo>
                    <a:pt x="496062" y="496062"/>
                  </a:lnTo>
                  <a:lnTo>
                    <a:pt x="992124" y="0"/>
                  </a:lnTo>
                  <a:close/>
                </a:path>
              </a:pathLst>
            </a:custGeom>
            <a:ln w="9144">
              <a:solidFill>
                <a:srgbClr val="AD47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697095" y="5104891"/>
            <a:ext cx="744855" cy="4349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78740">
              <a:lnSpc>
                <a:spcPts val="1540"/>
              </a:lnSpc>
              <a:spcBef>
                <a:spcPts val="270"/>
              </a:spcBef>
            </a:pPr>
            <a:r>
              <a:rPr dirty="0" sz="1400" spc="-5">
                <a:latin typeface="Carlito"/>
                <a:cs typeface="Carlito"/>
              </a:rPr>
              <a:t>Analyse  </a:t>
            </a:r>
            <a:r>
              <a:rPr dirty="0" sz="1400" spc="-5">
                <a:latin typeface="Carlito"/>
                <a:cs typeface="Carlito"/>
              </a:rPr>
              <a:t>f</a:t>
            </a:r>
            <a:r>
              <a:rPr dirty="0" sz="1400">
                <a:latin typeface="Carlito"/>
                <a:cs typeface="Carlito"/>
              </a:rPr>
              <a:t>i</a:t>
            </a:r>
            <a:r>
              <a:rPr dirty="0" sz="1400" spc="-10">
                <a:latin typeface="Carlito"/>
                <a:cs typeface="Carlito"/>
              </a:rPr>
              <a:t>n</a:t>
            </a:r>
            <a:r>
              <a:rPr dirty="0" sz="1400">
                <a:latin typeface="Carlito"/>
                <a:cs typeface="Carlito"/>
              </a:rPr>
              <a:t>a</a:t>
            </a:r>
            <a:r>
              <a:rPr dirty="0" sz="1400" spc="-10">
                <a:latin typeface="Carlito"/>
                <a:cs typeface="Carlito"/>
              </a:rPr>
              <a:t>nc</a:t>
            </a:r>
            <a:r>
              <a:rPr dirty="0" sz="1400">
                <a:latin typeface="Carlito"/>
                <a:cs typeface="Carlito"/>
              </a:rPr>
              <a:t>iè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559361" y="4486465"/>
            <a:ext cx="3554729" cy="1215390"/>
            <a:chOff x="5559361" y="4486465"/>
            <a:chExt cx="3554729" cy="1215390"/>
          </a:xfrm>
        </p:grpSpPr>
        <p:sp>
          <p:nvSpPr>
            <p:cNvPr id="51" name="object 51"/>
            <p:cNvSpPr/>
            <p:nvPr/>
          </p:nvSpPr>
          <p:spPr>
            <a:xfrm>
              <a:off x="5564123" y="4491228"/>
              <a:ext cx="3545204" cy="1205865"/>
            </a:xfrm>
            <a:custGeom>
              <a:avLst/>
              <a:gdLst/>
              <a:ahLst/>
              <a:cxnLst/>
              <a:rect l="l" t="t" r="r" b="b"/>
              <a:pathLst>
                <a:path w="3545204" h="1205864">
                  <a:moveTo>
                    <a:pt x="3343909" y="0"/>
                  </a:moveTo>
                  <a:lnTo>
                    <a:pt x="0" y="0"/>
                  </a:lnTo>
                  <a:lnTo>
                    <a:pt x="0" y="1205484"/>
                  </a:lnTo>
                  <a:lnTo>
                    <a:pt x="3343909" y="1205484"/>
                  </a:lnTo>
                  <a:lnTo>
                    <a:pt x="3389989" y="1200177"/>
                  </a:lnTo>
                  <a:lnTo>
                    <a:pt x="3432282" y="1185062"/>
                  </a:lnTo>
                  <a:lnTo>
                    <a:pt x="3469586" y="1161344"/>
                  </a:lnTo>
                  <a:lnTo>
                    <a:pt x="3500696" y="1130230"/>
                  </a:lnTo>
                  <a:lnTo>
                    <a:pt x="3524409" y="1092926"/>
                  </a:lnTo>
                  <a:lnTo>
                    <a:pt x="3539519" y="1050637"/>
                  </a:lnTo>
                  <a:lnTo>
                    <a:pt x="3544824" y="1004570"/>
                  </a:lnTo>
                  <a:lnTo>
                    <a:pt x="3544824" y="200914"/>
                  </a:lnTo>
                  <a:lnTo>
                    <a:pt x="3539519" y="154834"/>
                  </a:lnTo>
                  <a:lnTo>
                    <a:pt x="3524409" y="112541"/>
                  </a:lnTo>
                  <a:lnTo>
                    <a:pt x="3500696" y="75237"/>
                  </a:lnTo>
                  <a:lnTo>
                    <a:pt x="3469586" y="44127"/>
                  </a:lnTo>
                  <a:lnTo>
                    <a:pt x="3432282" y="20414"/>
                  </a:lnTo>
                  <a:lnTo>
                    <a:pt x="3389989" y="5304"/>
                  </a:lnTo>
                  <a:lnTo>
                    <a:pt x="3343909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564123" y="4491228"/>
              <a:ext cx="3545204" cy="1205865"/>
            </a:xfrm>
            <a:custGeom>
              <a:avLst/>
              <a:gdLst/>
              <a:ahLst/>
              <a:cxnLst/>
              <a:rect l="l" t="t" r="r" b="b"/>
              <a:pathLst>
                <a:path w="3545204" h="1205864">
                  <a:moveTo>
                    <a:pt x="3544824" y="200914"/>
                  </a:moveTo>
                  <a:lnTo>
                    <a:pt x="3544824" y="1004570"/>
                  </a:lnTo>
                  <a:lnTo>
                    <a:pt x="3539519" y="1050637"/>
                  </a:lnTo>
                  <a:lnTo>
                    <a:pt x="3524409" y="1092926"/>
                  </a:lnTo>
                  <a:lnTo>
                    <a:pt x="3500696" y="1130230"/>
                  </a:lnTo>
                  <a:lnTo>
                    <a:pt x="3469586" y="1161344"/>
                  </a:lnTo>
                  <a:lnTo>
                    <a:pt x="3432282" y="1185062"/>
                  </a:lnTo>
                  <a:lnTo>
                    <a:pt x="3389989" y="1200177"/>
                  </a:lnTo>
                  <a:lnTo>
                    <a:pt x="3343909" y="1205484"/>
                  </a:lnTo>
                  <a:lnTo>
                    <a:pt x="0" y="1205484"/>
                  </a:lnTo>
                  <a:lnTo>
                    <a:pt x="0" y="0"/>
                  </a:lnTo>
                  <a:lnTo>
                    <a:pt x="3343909" y="0"/>
                  </a:lnTo>
                  <a:lnTo>
                    <a:pt x="3389989" y="5304"/>
                  </a:lnTo>
                  <a:lnTo>
                    <a:pt x="3432282" y="20414"/>
                  </a:lnTo>
                  <a:lnTo>
                    <a:pt x="3469586" y="44127"/>
                  </a:lnTo>
                  <a:lnTo>
                    <a:pt x="3500696" y="75237"/>
                  </a:lnTo>
                  <a:lnTo>
                    <a:pt x="3524409" y="112541"/>
                  </a:lnTo>
                  <a:lnTo>
                    <a:pt x="3539519" y="154834"/>
                  </a:lnTo>
                  <a:lnTo>
                    <a:pt x="3544824" y="200914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666613" y="4583938"/>
            <a:ext cx="1285240" cy="7518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35">
                <a:latin typeface="Carlito"/>
                <a:cs typeface="Carlito"/>
              </a:rPr>
              <a:t>R</a:t>
            </a:r>
            <a:r>
              <a:rPr dirty="0" sz="1600" spc="-20">
                <a:latin typeface="Carlito"/>
                <a:cs typeface="Carlito"/>
              </a:rPr>
              <a:t>e</a:t>
            </a:r>
            <a:r>
              <a:rPr dirty="0" sz="1600" spc="-5">
                <a:latin typeface="Carlito"/>
                <a:cs typeface="Carlito"/>
              </a:rPr>
              <a:t>t</a:t>
            </a:r>
            <a:r>
              <a:rPr dirty="0" sz="1600" spc="-50">
                <a:latin typeface="Carlito"/>
                <a:cs typeface="Carlito"/>
              </a:rPr>
              <a:t>r</a:t>
            </a:r>
            <a:r>
              <a:rPr dirty="0" sz="1600" spc="-5">
                <a:latin typeface="Carlito"/>
                <a:cs typeface="Carlito"/>
              </a:rPr>
              <a:t>a</a:t>
            </a:r>
            <a:r>
              <a:rPr dirty="0" sz="1600">
                <a:latin typeface="Carlito"/>
                <a:cs typeface="Carlito"/>
              </a:rPr>
              <a:t>i</a:t>
            </a:r>
            <a:r>
              <a:rPr dirty="0" sz="1600" spc="-15">
                <a:latin typeface="Carlito"/>
                <a:cs typeface="Carlito"/>
              </a:rPr>
              <a:t>t</a:t>
            </a:r>
            <a:r>
              <a:rPr dirty="0" sz="1600" spc="-5">
                <a:latin typeface="Carlito"/>
                <a:cs typeface="Carlito"/>
              </a:rPr>
              <a:t>e</a:t>
            </a:r>
            <a:r>
              <a:rPr dirty="0" sz="1600" spc="-15">
                <a:latin typeface="Carlito"/>
                <a:cs typeface="Carlito"/>
              </a:rPr>
              <a:t>m</a:t>
            </a:r>
            <a:r>
              <a:rPr dirty="0" sz="1600" spc="-5">
                <a:latin typeface="Carlito"/>
                <a:cs typeface="Carlito"/>
              </a:rPr>
              <a:t>e</a:t>
            </a:r>
            <a:r>
              <a:rPr dirty="0" sz="1600" spc="-20">
                <a:latin typeface="Carlito"/>
                <a:cs typeface="Carlito"/>
              </a:rPr>
              <a:t>n</a:t>
            </a:r>
            <a:r>
              <a:rPr dirty="0" sz="1600" spc="-5">
                <a:latin typeface="Carlito"/>
                <a:cs typeface="Carlito"/>
              </a:rPr>
              <a:t>t  </a:t>
            </a:r>
            <a:r>
              <a:rPr dirty="0" sz="1600" spc="-10">
                <a:latin typeface="Carlito"/>
                <a:cs typeface="Carlito"/>
              </a:rPr>
              <a:t>comptables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caractériser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82206" y="4583938"/>
            <a:ext cx="2072005" cy="751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  <a:tabLst>
                <a:tab pos="666115" algn="l"/>
              </a:tabLst>
            </a:pPr>
            <a:r>
              <a:rPr dirty="0" sz="1600" spc="-10">
                <a:latin typeface="Carlito"/>
                <a:cs typeface="Carlito"/>
              </a:rPr>
              <a:t>de</a:t>
            </a:r>
            <a:r>
              <a:rPr dirty="0" sz="1600" spc="-5">
                <a:latin typeface="Carlito"/>
                <a:cs typeface="Carlito"/>
              </a:rPr>
              <a:t>s</a:t>
            </a:r>
            <a:r>
              <a:rPr dirty="0" sz="1600">
                <a:latin typeface="Carlito"/>
                <a:cs typeface="Carlito"/>
              </a:rPr>
              <a:t>	</a:t>
            </a:r>
            <a:r>
              <a:rPr dirty="0" sz="1600" spc="-5">
                <a:latin typeface="Carlito"/>
                <a:cs typeface="Carlito"/>
              </a:rPr>
              <a:t>i</a:t>
            </a:r>
            <a:r>
              <a:rPr dirty="0" sz="1600" spc="-20">
                <a:latin typeface="Carlito"/>
                <a:cs typeface="Carlito"/>
              </a:rPr>
              <a:t>n</a:t>
            </a:r>
            <a:r>
              <a:rPr dirty="0" sz="1600" spc="-40">
                <a:latin typeface="Carlito"/>
                <a:cs typeface="Carlito"/>
              </a:rPr>
              <a:t>f</a:t>
            </a:r>
            <a:r>
              <a:rPr dirty="0" sz="1600" spc="-10">
                <a:latin typeface="Carlito"/>
                <a:cs typeface="Carlito"/>
              </a:rPr>
              <a:t>o</a:t>
            </a:r>
            <a:r>
              <a:rPr dirty="0" sz="1600" spc="-5">
                <a:latin typeface="Carlito"/>
                <a:cs typeface="Carlito"/>
              </a:rPr>
              <a:t>rm</a:t>
            </a:r>
            <a:r>
              <a:rPr dirty="0" sz="1600" spc="-20">
                <a:latin typeface="Carlito"/>
                <a:cs typeface="Carlito"/>
              </a:rPr>
              <a:t>a</a:t>
            </a:r>
            <a:r>
              <a:rPr dirty="0" sz="1600" spc="-5">
                <a:latin typeface="Carlito"/>
                <a:cs typeface="Carlito"/>
              </a:rPr>
              <a:t>ti</a:t>
            </a:r>
            <a:r>
              <a:rPr dirty="0" sz="1600" spc="-10">
                <a:latin typeface="Carlito"/>
                <a:cs typeface="Carlito"/>
              </a:rPr>
              <a:t>ons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tabLst>
                <a:tab pos="321310" algn="l"/>
                <a:tab pos="1224915" algn="l"/>
              </a:tabLst>
            </a:pPr>
            <a:r>
              <a:rPr dirty="0" sz="1600">
                <a:latin typeface="Carlito"/>
                <a:cs typeface="Carlito"/>
              </a:rPr>
              <a:t>l</a:t>
            </a:r>
            <a:r>
              <a:rPr dirty="0" sz="1600" spc="-5">
                <a:latin typeface="Carlito"/>
                <a:cs typeface="Carlito"/>
              </a:rPr>
              <a:t>a</a:t>
            </a:r>
            <a:r>
              <a:rPr dirty="0" sz="1600">
                <a:latin typeface="Carlito"/>
                <a:cs typeface="Carlito"/>
              </a:rPr>
              <a:t>	</a:t>
            </a:r>
            <a:r>
              <a:rPr dirty="0" sz="1600">
                <a:latin typeface="Carlito"/>
                <a:cs typeface="Carlito"/>
              </a:rPr>
              <a:t>s</a:t>
            </a:r>
            <a:r>
              <a:rPr dirty="0" sz="1600" spc="-5">
                <a:latin typeface="Carlito"/>
                <a:cs typeface="Carlito"/>
              </a:rPr>
              <a:t>it</a:t>
            </a:r>
            <a:r>
              <a:rPr dirty="0" sz="1600" spc="-10">
                <a:latin typeface="Carlito"/>
                <a:cs typeface="Carlito"/>
              </a:rPr>
              <a:t>u</a:t>
            </a:r>
            <a:r>
              <a:rPr dirty="0" sz="1600" spc="-15">
                <a:latin typeface="Carlito"/>
                <a:cs typeface="Carlito"/>
              </a:rPr>
              <a:t>at</a:t>
            </a:r>
            <a:r>
              <a:rPr dirty="0" sz="1600" spc="-5">
                <a:latin typeface="Carlito"/>
                <a:cs typeface="Carlito"/>
              </a:rPr>
              <a:t>i</a:t>
            </a:r>
            <a:r>
              <a:rPr dirty="0" sz="1600" spc="-10">
                <a:latin typeface="Carlito"/>
                <a:cs typeface="Carlito"/>
              </a:rPr>
              <a:t>o</a:t>
            </a:r>
            <a:r>
              <a:rPr dirty="0" sz="1600" spc="-5">
                <a:latin typeface="Carlito"/>
                <a:cs typeface="Carlito"/>
              </a:rPr>
              <a:t>n</a:t>
            </a:r>
            <a:r>
              <a:rPr dirty="0" sz="1600">
                <a:latin typeface="Carlito"/>
                <a:cs typeface="Carlito"/>
              </a:rPr>
              <a:t>	</a:t>
            </a:r>
            <a:r>
              <a:rPr dirty="0" sz="1600" spc="-5">
                <a:latin typeface="Carlito"/>
                <a:cs typeface="Carlito"/>
              </a:rPr>
              <a:t>fi</a:t>
            </a:r>
            <a:r>
              <a:rPr dirty="0" sz="1600" spc="-10">
                <a:latin typeface="Carlito"/>
                <a:cs typeface="Carlito"/>
              </a:rPr>
              <a:t>n</a:t>
            </a:r>
            <a:r>
              <a:rPr dirty="0" sz="1600" spc="-5">
                <a:latin typeface="Carlito"/>
                <a:cs typeface="Carlito"/>
              </a:rPr>
              <a:t>a</a:t>
            </a:r>
            <a:r>
              <a:rPr dirty="0" sz="1600" spc="-10">
                <a:latin typeface="Carlito"/>
                <a:cs typeface="Carlito"/>
              </a:rPr>
              <a:t>nciè</a:t>
            </a:r>
            <a:r>
              <a:rPr dirty="0" sz="1600" spc="-35">
                <a:latin typeface="Carlito"/>
                <a:cs typeface="Carlito"/>
              </a:rPr>
              <a:t>r</a:t>
            </a:r>
            <a:r>
              <a:rPr dirty="0" sz="1600" spc="-5">
                <a:latin typeface="Carlito"/>
                <a:cs typeface="Carlito"/>
              </a:rPr>
              <a:t>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39205" y="5289550"/>
            <a:ext cx="1436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latin typeface="Arial"/>
                <a:cs typeface="Arial"/>
              </a:rPr>
              <a:t>d’une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10">
                <a:latin typeface="Carlito"/>
                <a:cs typeface="Carlito"/>
              </a:rPr>
              <a:t>entreprise.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4904" y="332231"/>
            <a:ext cx="7416165" cy="3883660"/>
            <a:chOff x="374904" y="332231"/>
            <a:chExt cx="7416165" cy="3883660"/>
          </a:xfrm>
        </p:grpSpPr>
        <p:sp>
          <p:nvSpPr>
            <p:cNvPr id="57" name="object 57"/>
            <p:cNvSpPr/>
            <p:nvPr/>
          </p:nvSpPr>
          <p:spPr>
            <a:xfrm>
              <a:off x="4168139" y="3550920"/>
              <a:ext cx="448056" cy="66446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74904" y="332231"/>
              <a:ext cx="7415783" cy="12313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07542" y="399996"/>
            <a:ext cx="6710045" cy="1192530"/>
          </a:xfrm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4400" spc="-55">
                <a:latin typeface="Arial"/>
                <a:cs typeface="Arial"/>
              </a:rPr>
              <a:t>Intérêt </a:t>
            </a:r>
            <a:r>
              <a:rPr dirty="0" sz="4400" spc="-200">
                <a:latin typeface="Arial"/>
                <a:cs typeface="Arial"/>
              </a:rPr>
              <a:t>de </a:t>
            </a:r>
            <a:r>
              <a:rPr dirty="0" sz="4400" spc="-215">
                <a:latin typeface="Arial"/>
                <a:cs typeface="Arial"/>
              </a:rPr>
              <a:t>l’analyse</a:t>
            </a:r>
            <a:r>
              <a:rPr dirty="0" sz="4400" spc="-490">
                <a:latin typeface="Arial"/>
                <a:cs typeface="Arial"/>
              </a:rPr>
              <a:t> </a:t>
            </a:r>
            <a:r>
              <a:rPr dirty="0" sz="4400" spc="-130">
                <a:latin typeface="Arial"/>
                <a:cs typeface="Arial"/>
              </a:rPr>
              <a:t>financière</a:t>
            </a:r>
            <a:endParaRPr sz="4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295"/>
              </a:spcBef>
            </a:pPr>
            <a:r>
              <a:rPr dirty="0" sz="2600" spc="-175" b="1">
                <a:solidFill>
                  <a:srgbClr val="000000"/>
                </a:solidFill>
                <a:latin typeface="Trebuchet MS"/>
                <a:cs typeface="Trebuchet MS"/>
              </a:rPr>
              <a:t>L’information </a:t>
            </a:r>
            <a:r>
              <a:rPr dirty="0" sz="2600" spc="-145" b="1">
                <a:solidFill>
                  <a:srgbClr val="000000"/>
                </a:solidFill>
                <a:latin typeface="Trebuchet MS"/>
                <a:cs typeface="Trebuchet MS"/>
              </a:rPr>
              <a:t>comptable </a:t>
            </a:r>
            <a:r>
              <a:rPr dirty="0" sz="2600" spc="-165" b="1">
                <a:solidFill>
                  <a:srgbClr val="000000"/>
                </a:solidFill>
                <a:latin typeface="Trebuchet MS"/>
                <a:cs typeface="Trebuchet MS"/>
              </a:rPr>
              <a:t>et </a:t>
            </a:r>
            <a:r>
              <a:rPr dirty="0" sz="2600" spc="-170" b="1">
                <a:solidFill>
                  <a:srgbClr val="000000"/>
                </a:solidFill>
                <a:latin typeface="Trebuchet MS"/>
                <a:cs typeface="Trebuchet MS"/>
              </a:rPr>
              <a:t>financière</a:t>
            </a:r>
            <a:r>
              <a:rPr dirty="0" sz="2600" spc="-30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95702" y="2486532"/>
          <a:ext cx="5328920" cy="355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75"/>
                <a:gridCol w="2975610"/>
              </a:tblGrid>
              <a:tr h="1772158">
                <a:tc>
                  <a:txBody>
                    <a:bodyPr/>
                    <a:lstStyle/>
                    <a:p>
                      <a:pPr marL="91440" marR="3956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Immobilisations  </a:t>
                      </a:r>
                      <a:r>
                        <a:rPr dirty="0" sz="1800" spc="-10" b="1">
                          <a:latin typeface="Carlito"/>
                          <a:cs typeface="Carlito"/>
                        </a:rPr>
                        <a:t>(terrains,</a:t>
                      </a:r>
                      <a:r>
                        <a:rPr dirty="0" sz="1800" spc="-8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 b="1">
                          <a:latin typeface="Carlito"/>
                          <a:cs typeface="Carlito"/>
                        </a:rPr>
                        <a:t>matériels,  </a:t>
                      </a:r>
                      <a:r>
                        <a:rPr dirty="0" sz="1800" spc="-100" b="1">
                          <a:latin typeface="Trebuchet MS"/>
                          <a:cs typeface="Trebuchet MS"/>
                        </a:rPr>
                        <a:t>outillage,</a:t>
                      </a:r>
                      <a:r>
                        <a:rPr dirty="0" sz="1800" spc="-2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 b="1">
                          <a:latin typeface="Trebuchet MS"/>
                          <a:cs typeface="Trebuchet MS"/>
                        </a:rPr>
                        <a:t>locaux,…)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225" marR="43243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Capitaux </a:t>
                      </a:r>
                      <a:r>
                        <a:rPr dirty="0" sz="1800" spc="-10" b="1">
                          <a:latin typeface="Carlito"/>
                          <a:cs typeface="Carlito"/>
                        </a:rPr>
                        <a:t>propres  dettes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de</a:t>
                      </a:r>
                      <a:r>
                        <a:rPr dirty="0" sz="1800" spc="-13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latin typeface="Carlito"/>
                          <a:cs typeface="Carlito"/>
                        </a:rPr>
                        <a:t>financement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20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Stocks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 marR="1364615">
                        <a:lnSpc>
                          <a:spcPct val="2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Créances  L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q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u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idi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és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80">
                          <a:latin typeface="Arial"/>
                          <a:cs typeface="Arial"/>
                        </a:rPr>
                        <a:t>Dettes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d’exploitation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89442" y="2766083"/>
            <a:ext cx="1373505" cy="1155700"/>
            <a:chOff x="789442" y="2766083"/>
            <a:chExt cx="1373505" cy="1155700"/>
          </a:xfrm>
        </p:grpSpPr>
        <p:sp>
          <p:nvSpPr>
            <p:cNvPr id="4" name="object 4"/>
            <p:cNvSpPr/>
            <p:nvPr/>
          </p:nvSpPr>
          <p:spPr>
            <a:xfrm>
              <a:off x="789442" y="2766083"/>
              <a:ext cx="1373103" cy="1155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7532" y="2781300"/>
              <a:ext cx="1297305" cy="1079500"/>
            </a:xfrm>
            <a:custGeom>
              <a:avLst/>
              <a:gdLst/>
              <a:ahLst/>
              <a:cxnLst/>
              <a:rect l="l" t="t" r="r" b="b"/>
              <a:pathLst>
                <a:path w="1297305" h="1079500">
                  <a:moveTo>
                    <a:pt x="1117092" y="0"/>
                  </a:moveTo>
                  <a:lnTo>
                    <a:pt x="179831" y="0"/>
                  </a:ln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2"/>
                  </a:lnTo>
                  <a:lnTo>
                    <a:pt x="0" y="899160"/>
                  </a:lnTo>
                  <a:lnTo>
                    <a:pt x="6424" y="946964"/>
                  </a:lnTo>
                  <a:lnTo>
                    <a:pt x="24553" y="989922"/>
                  </a:lnTo>
                  <a:lnTo>
                    <a:pt x="52673" y="1026318"/>
                  </a:lnTo>
                  <a:lnTo>
                    <a:pt x="89069" y="1054438"/>
                  </a:lnTo>
                  <a:lnTo>
                    <a:pt x="132027" y="1072567"/>
                  </a:lnTo>
                  <a:lnTo>
                    <a:pt x="179831" y="1078992"/>
                  </a:lnTo>
                  <a:lnTo>
                    <a:pt x="1117092" y="1078992"/>
                  </a:lnTo>
                  <a:lnTo>
                    <a:pt x="1164896" y="1072567"/>
                  </a:lnTo>
                  <a:lnTo>
                    <a:pt x="1207854" y="1054438"/>
                  </a:lnTo>
                  <a:lnTo>
                    <a:pt x="1244250" y="1026318"/>
                  </a:lnTo>
                  <a:lnTo>
                    <a:pt x="1272370" y="989922"/>
                  </a:lnTo>
                  <a:lnTo>
                    <a:pt x="1290499" y="946964"/>
                  </a:lnTo>
                  <a:lnTo>
                    <a:pt x="1296924" y="899160"/>
                  </a:lnTo>
                  <a:lnTo>
                    <a:pt x="1296924" y="179832"/>
                  </a:lnTo>
                  <a:lnTo>
                    <a:pt x="1290499" y="132027"/>
                  </a:lnTo>
                  <a:lnTo>
                    <a:pt x="1272370" y="89069"/>
                  </a:lnTo>
                  <a:lnTo>
                    <a:pt x="1244250" y="52673"/>
                  </a:lnTo>
                  <a:lnTo>
                    <a:pt x="1207854" y="24553"/>
                  </a:lnTo>
                  <a:lnTo>
                    <a:pt x="1164896" y="6424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7532" y="2781300"/>
              <a:ext cx="1297305" cy="1079500"/>
            </a:xfrm>
            <a:custGeom>
              <a:avLst/>
              <a:gdLst/>
              <a:ahLst/>
              <a:cxnLst/>
              <a:rect l="l" t="t" r="r" b="b"/>
              <a:pathLst>
                <a:path w="1297305" h="1079500">
                  <a:moveTo>
                    <a:pt x="0" y="179832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1117092" y="0"/>
                  </a:lnTo>
                  <a:lnTo>
                    <a:pt x="1164896" y="6424"/>
                  </a:lnTo>
                  <a:lnTo>
                    <a:pt x="1207854" y="24553"/>
                  </a:lnTo>
                  <a:lnTo>
                    <a:pt x="1244250" y="52673"/>
                  </a:lnTo>
                  <a:lnTo>
                    <a:pt x="1272370" y="89069"/>
                  </a:lnTo>
                  <a:lnTo>
                    <a:pt x="1290499" y="132027"/>
                  </a:lnTo>
                  <a:lnTo>
                    <a:pt x="1296924" y="179832"/>
                  </a:lnTo>
                  <a:lnTo>
                    <a:pt x="1296924" y="899160"/>
                  </a:lnTo>
                  <a:lnTo>
                    <a:pt x="1290499" y="946964"/>
                  </a:lnTo>
                  <a:lnTo>
                    <a:pt x="1272370" y="989922"/>
                  </a:lnTo>
                  <a:lnTo>
                    <a:pt x="1244250" y="1026318"/>
                  </a:lnTo>
                  <a:lnTo>
                    <a:pt x="1207854" y="1054438"/>
                  </a:lnTo>
                  <a:lnTo>
                    <a:pt x="1164896" y="1072567"/>
                  </a:lnTo>
                  <a:lnTo>
                    <a:pt x="1117092" y="1078992"/>
                  </a:lnTo>
                  <a:lnTo>
                    <a:pt x="179831" y="1078992"/>
                  </a:lnTo>
                  <a:lnTo>
                    <a:pt x="132027" y="1072567"/>
                  </a:lnTo>
                  <a:lnTo>
                    <a:pt x="89069" y="1054438"/>
                  </a:lnTo>
                  <a:lnTo>
                    <a:pt x="52673" y="1026318"/>
                  </a:lnTo>
                  <a:lnTo>
                    <a:pt x="24553" y="989922"/>
                  </a:lnTo>
                  <a:lnTo>
                    <a:pt x="6424" y="946964"/>
                  </a:lnTo>
                  <a:lnTo>
                    <a:pt x="0" y="899160"/>
                  </a:lnTo>
                  <a:lnTo>
                    <a:pt x="0" y="179832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8016" y="3116960"/>
            <a:ext cx="953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Fonction  </a:t>
            </a:r>
            <a:r>
              <a:rPr dirty="0" sz="1200">
                <a:latin typeface="Carlito"/>
                <a:cs typeface="Carlito"/>
              </a:rPr>
              <a:t>I</a:t>
            </a:r>
            <a:r>
              <a:rPr dirty="0" sz="1200" spc="-25">
                <a:latin typeface="Carlito"/>
                <a:cs typeface="Carlito"/>
              </a:rPr>
              <a:t>n</a:t>
            </a:r>
            <a:r>
              <a:rPr dirty="0" sz="1200" spc="-15">
                <a:latin typeface="Carlito"/>
                <a:cs typeface="Carlito"/>
              </a:rPr>
              <a:t>v</a:t>
            </a:r>
            <a:r>
              <a:rPr dirty="0" sz="1200">
                <a:latin typeface="Carlito"/>
                <a:cs typeface="Carlito"/>
              </a:rPr>
              <a:t>e</a:t>
            </a:r>
            <a:r>
              <a:rPr dirty="0" sz="1200" spc="-15">
                <a:latin typeface="Carlito"/>
                <a:cs typeface="Carlito"/>
              </a:rPr>
              <a:t>s</a:t>
            </a:r>
            <a:r>
              <a:rPr dirty="0" sz="1200">
                <a:latin typeface="Carlito"/>
                <a:cs typeface="Carlito"/>
              </a:rPr>
              <a:t>tisseme</a:t>
            </a:r>
            <a:r>
              <a:rPr dirty="0" sz="1200" spc="-10">
                <a:latin typeface="Carlito"/>
                <a:cs typeface="Carlito"/>
              </a:rPr>
              <a:t>n</a:t>
            </a:r>
            <a:r>
              <a:rPr dirty="0" sz="1200"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9442" y="4494299"/>
            <a:ext cx="1373505" cy="1155700"/>
            <a:chOff x="789442" y="4494299"/>
            <a:chExt cx="1373505" cy="1155700"/>
          </a:xfrm>
        </p:grpSpPr>
        <p:sp>
          <p:nvSpPr>
            <p:cNvPr id="9" name="object 9"/>
            <p:cNvSpPr/>
            <p:nvPr/>
          </p:nvSpPr>
          <p:spPr>
            <a:xfrm>
              <a:off x="789442" y="4494299"/>
              <a:ext cx="1373103" cy="1155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7532" y="4509515"/>
              <a:ext cx="1297305" cy="1079500"/>
            </a:xfrm>
            <a:custGeom>
              <a:avLst/>
              <a:gdLst/>
              <a:ahLst/>
              <a:cxnLst/>
              <a:rect l="l" t="t" r="r" b="b"/>
              <a:pathLst>
                <a:path w="1297305" h="1079500">
                  <a:moveTo>
                    <a:pt x="1117092" y="0"/>
                  </a:moveTo>
                  <a:lnTo>
                    <a:pt x="179831" y="0"/>
                  </a:ln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0" y="899159"/>
                  </a:lnTo>
                  <a:lnTo>
                    <a:pt x="6424" y="946964"/>
                  </a:lnTo>
                  <a:lnTo>
                    <a:pt x="24553" y="989922"/>
                  </a:lnTo>
                  <a:lnTo>
                    <a:pt x="52673" y="1026318"/>
                  </a:lnTo>
                  <a:lnTo>
                    <a:pt x="89069" y="1054438"/>
                  </a:lnTo>
                  <a:lnTo>
                    <a:pt x="132027" y="1072567"/>
                  </a:lnTo>
                  <a:lnTo>
                    <a:pt x="179831" y="1078991"/>
                  </a:lnTo>
                  <a:lnTo>
                    <a:pt x="1117092" y="1078991"/>
                  </a:lnTo>
                  <a:lnTo>
                    <a:pt x="1164896" y="1072567"/>
                  </a:lnTo>
                  <a:lnTo>
                    <a:pt x="1207854" y="1054438"/>
                  </a:lnTo>
                  <a:lnTo>
                    <a:pt x="1244250" y="1026318"/>
                  </a:lnTo>
                  <a:lnTo>
                    <a:pt x="1272370" y="989922"/>
                  </a:lnTo>
                  <a:lnTo>
                    <a:pt x="1290499" y="946964"/>
                  </a:lnTo>
                  <a:lnTo>
                    <a:pt x="1296924" y="899159"/>
                  </a:lnTo>
                  <a:lnTo>
                    <a:pt x="1296924" y="179831"/>
                  </a:lnTo>
                  <a:lnTo>
                    <a:pt x="1290499" y="132027"/>
                  </a:lnTo>
                  <a:lnTo>
                    <a:pt x="1272370" y="89069"/>
                  </a:lnTo>
                  <a:lnTo>
                    <a:pt x="1244250" y="52673"/>
                  </a:lnTo>
                  <a:lnTo>
                    <a:pt x="1207854" y="24553"/>
                  </a:lnTo>
                  <a:lnTo>
                    <a:pt x="1164896" y="6424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7532" y="4509515"/>
              <a:ext cx="1297305" cy="1079500"/>
            </a:xfrm>
            <a:custGeom>
              <a:avLst/>
              <a:gdLst/>
              <a:ahLst/>
              <a:cxnLst/>
              <a:rect l="l" t="t" r="r" b="b"/>
              <a:pathLst>
                <a:path w="1297305" h="1079500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1117092" y="0"/>
                  </a:lnTo>
                  <a:lnTo>
                    <a:pt x="1164896" y="6424"/>
                  </a:lnTo>
                  <a:lnTo>
                    <a:pt x="1207854" y="24553"/>
                  </a:lnTo>
                  <a:lnTo>
                    <a:pt x="1244250" y="52673"/>
                  </a:lnTo>
                  <a:lnTo>
                    <a:pt x="1272370" y="89069"/>
                  </a:lnTo>
                  <a:lnTo>
                    <a:pt x="1290499" y="132027"/>
                  </a:lnTo>
                  <a:lnTo>
                    <a:pt x="1296924" y="179831"/>
                  </a:lnTo>
                  <a:lnTo>
                    <a:pt x="1296924" y="899159"/>
                  </a:lnTo>
                  <a:lnTo>
                    <a:pt x="1290499" y="946964"/>
                  </a:lnTo>
                  <a:lnTo>
                    <a:pt x="1272370" y="989922"/>
                  </a:lnTo>
                  <a:lnTo>
                    <a:pt x="1244250" y="1026318"/>
                  </a:lnTo>
                  <a:lnTo>
                    <a:pt x="1207854" y="1054438"/>
                  </a:lnTo>
                  <a:lnTo>
                    <a:pt x="1164896" y="1072567"/>
                  </a:lnTo>
                  <a:lnTo>
                    <a:pt x="1117092" y="1078991"/>
                  </a:lnTo>
                  <a:lnTo>
                    <a:pt x="179831" y="1078991"/>
                  </a:lnTo>
                  <a:lnTo>
                    <a:pt x="132027" y="1072567"/>
                  </a:lnTo>
                  <a:lnTo>
                    <a:pt x="89069" y="1054438"/>
                  </a:lnTo>
                  <a:lnTo>
                    <a:pt x="52673" y="1026318"/>
                  </a:lnTo>
                  <a:lnTo>
                    <a:pt x="24553" y="989922"/>
                  </a:lnTo>
                  <a:lnTo>
                    <a:pt x="6424" y="946964"/>
                  </a:lnTo>
                  <a:lnTo>
                    <a:pt x="0" y="899159"/>
                  </a:lnTo>
                  <a:lnTo>
                    <a:pt x="0" y="179831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90980" y="4845557"/>
            <a:ext cx="7670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Fonction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Carlito"/>
                <a:cs typeface="Carlito"/>
              </a:rPr>
              <a:t>exploitation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48371" y="4411979"/>
            <a:ext cx="1391920" cy="1175385"/>
            <a:chOff x="7548371" y="4411979"/>
            <a:chExt cx="1391920" cy="1175385"/>
          </a:xfrm>
        </p:grpSpPr>
        <p:sp>
          <p:nvSpPr>
            <p:cNvPr id="14" name="object 14"/>
            <p:cNvSpPr/>
            <p:nvPr/>
          </p:nvSpPr>
          <p:spPr>
            <a:xfrm>
              <a:off x="7548371" y="4411979"/>
              <a:ext cx="1391412" cy="1175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95615" y="4436363"/>
              <a:ext cx="1297305" cy="1080770"/>
            </a:xfrm>
            <a:custGeom>
              <a:avLst/>
              <a:gdLst/>
              <a:ahLst/>
              <a:cxnLst/>
              <a:rect l="l" t="t" r="r" b="b"/>
              <a:pathLst>
                <a:path w="1297304" h="1080770">
                  <a:moveTo>
                    <a:pt x="1116837" y="0"/>
                  </a:moveTo>
                  <a:lnTo>
                    <a:pt x="180085" y="0"/>
                  </a:lnTo>
                  <a:lnTo>
                    <a:pt x="132218" y="6434"/>
                  </a:lnTo>
                  <a:lnTo>
                    <a:pt x="89201" y="24590"/>
                  </a:lnTo>
                  <a:lnTo>
                    <a:pt x="52752" y="52752"/>
                  </a:lnTo>
                  <a:lnTo>
                    <a:pt x="24590" y="89201"/>
                  </a:lnTo>
                  <a:lnTo>
                    <a:pt x="6434" y="132218"/>
                  </a:lnTo>
                  <a:lnTo>
                    <a:pt x="0" y="180086"/>
                  </a:lnTo>
                  <a:lnTo>
                    <a:pt x="0" y="900430"/>
                  </a:lnTo>
                  <a:lnTo>
                    <a:pt x="6434" y="948297"/>
                  </a:lnTo>
                  <a:lnTo>
                    <a:pt x="24590" y="991314"/>
                  </a:lnTo>
                  <a:lnTo>
                    <a:pt x="52752" y="1027763"/>
                  </a:lnTo>
                  <a:lnTo>
                    <a:pt x="89201" y="1055925"/>
                  </a:lnTo>
                  <a:lnTo>
                    <a:pt x="132218" y="1074081"/>
                  </a:lnTo>
                  <a:lnTo>
                    <a:pt x="180085" y="1080516"/>
                  </a:lnTo>
                  <a:lnTo>
                    <a:pt x="1116837" y="1080516"/>
                  </a:lnTo>
                  <a:lnTo>
                    <a:pt x="1164705" y="1074081"/>
                  </a:lnTo>
                  <a:lnTo>
                    <a:pt x="1207722" y="1055925"/>
                  </a:lnTo>
                  <a:lnTo>
                    <a:pt x="1244171" y="1027763"/>
                  </a:lnTo>
                  <a:lnTo>
                    <a:pt x="1272333" y="991314"/>
                  </a:lnTo>
                  <a:lnTo>
                    <a:pt x="1290489" y="948297"/>
                  </a:lnTo>
                  <a:lnTo>
                    <a:pt x="1296924" y="900430"/>
                  </a:lnTo>
                  <a:lnTo>
                    <a:pt x="1296924" y="180086"/>
                  </a:lnTo>
                  <a:lnTo>
                    <a:pt x="1290489" y="132218"/>
                  </a:lnTo>
                  <a:lnTo>
                    <a:pt x="1272333" y="89201"/>
                  </a:lnTo>
                  <a:lnTo>
                    <a:pt x="1244171" y="52752"/>
                  </a:lnTo>
                  <a:lnTo>
                    <a:pt x="1207722" y="24590"/>
                  </a:lnTo>
                  <a:lnTo>
                    <a:pt x="1164705" y="6434"/>
                  </a:lnTo>
                  <a:lnTo>
                    <a:pt x="1116837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95615" y="4436363"/>
              <a:ext cx="1297305" cy="1080770"/>
            </a:xfrm>
            <a:custGeom>
              <a:avLst/>
              <a:gdLst/>
              <a:ahLst/>
              <a:cxnLst/>
              <a:rect l="l" t="t" r="r" b="b"/>
              <a:pathLst>
                <a:path w="1297304" h="1080770">
                  <a:moveTo>
                    <a:pt x="0" y="180086"/>
                  </a:moveTo>
                  <a:lnTo>
                    <a:pt x="6434" y="132218"/>
                  </a:lnTo>
                  <a:lnTo>
                    <a:pt x="24590" y="89201"/>
                  </a:lnTo>
                  <a:lnTo>
                    <a:pt x="52752" y="52752"/>
                  </a:lnTo>
                  <a:lnTo>
                    <a:pt x="89201" y="24590"/>
                  </a:lnTo>
                  <a:lnTo>
                    <a:pt x="132218" y="6434"/>
                  </a:lnTo>
                  <a:lnTo>
                    <a:pt x="180085" y="0"/>
                  </a:lnTo>
                  <a:lnTo>
                    <a:pt x="1116837" y="0"/>
                  </a:lnTo>
                  <a:lnTo>
                    <a:pt x="1164705" y="6434"/>
                  </a:lnTo>
                  <a:lnTo>
                    <a:pt x="1207722" y="24590"/>
                  </a:lnTo>
                  <a:lnTo>
                    <a:pt x="1244171" y="52752"/>
                  </a:lnTo>
                  <a:lnTo>
                    <a:pt x="1272333" y="89201"/>
                  </a:lnTo>
                  <a:lnTo>
                    <a:pt x="1290489" y="132218"/>
                  </a:lnTo>
                  <a:lnTo>
                    <a:pt x="1296924" y="180086"/>
                  </a:lnTo>
                  <a:lnTo>
                    <a:pt x="1296924" y="900430"/>
                  </a:lnTo>
                  <a:lnTo>
                    <a:pt x="1290489" y="948297"/>
                  </a:lnTo>
                  <a:lnTo>
                    <a:pt x="1272333" y="991314"/>
                  </a:lnTo>
                  <a:lnTo>
                    <a:pt x="1244171" y="1027763"/>
                  </a:lnTo>
                  <a:lnTo>
                    <a:pt x="1207722" y="1055925"/>
                  </a:lnTo>
                  <a:lnTo>
                    <a:pt x="1164705" y="1074081"/>
                  </a:lnTo>
                  <a:lnTo>
                    <a:pt x="1116837" y="1080516"/>
                  </a:lnTo>
                  <a:lnTo>
                    <a:pt x="180085" y="1080516"/>
                  </a:lnTo>
                  <a:lnTo>
                    <a:pt x="132218" y="1074081"/>
                  </a:lnTo>
                  <a:lnTo>
                    <a:pt x="89201" y="1055925"/>
                  </a:lnTo>
                  <a:lnTo>
                    <a:pt x="52752" y="1027763"/>
                  </a:lnTo>
                  <a:lnTo>
                    <a:pt x="24590" y="991314"/>
                  </a:lnTo>
                  <a:lnTo>
                    <a:pt x="6434" y="948297"/>
                  </a:lnTo>
                  <a:lnTo>
                    <a:pt x="0" y="900430"/>
                  </a:lnTo>
                  <a:lnTo>
                    <a:pt x="0" y="180086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860918" y="4773548"/>
            <a:ext cx="767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Fonction  </a:t>
            </a:r>
            <a:r>
              <a:rPr dirty="0" sz="1200" spc="-10">
                <a:latin typeface="Carlito"/>
                <a:cs typeface="Carlito"/>
              </a:rPr>
              <a:t>e</a:t>
            </a:r>
            <a:r>
              <a:rPr dirty="0" sz="1200" spc="-5">
                <a:latin typeface="Carlito"/>
                <a:cs typeface="Carlito"/>
              </a:rPr>
              <a:t>x</a:t>
            </a:r>
            <a:r>
              <a:rPr dirty="0" sz="1200">
                <a:latin typeface="Carlito"/>
                <a:cs typeface="Carlito"/>
              </a:rPr>
              <a:t>ploit</a:t>
            </a:r>
            <a:r>
              <a:rPr dirty="0" sz="1200" spc="-15">
                <a:latin typeface="Carlito"/>
                <a:cs typeface="Carlito"/>
              </a:rPr>
              <a:t>a</a:t>
            </a:r>
            <a:r>
              <a:rPr dirty="0" sz="1200">
                <a:latin typeface="Carlito"/>
                <a:cs typeface="Carlito"/>
              </a:rPr>
              <a:t>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57526" y="2766083"/>
            <a:ext cx="1373505" cy="1155700"/>
            <a:chOff x="7557526" y="2766083"/>
            <a:chExt cx="1373505" cy="1155700"/>
          </a:xfrm>
        </p:grpSpPr>
        <p:sp>
          <p:nvSpPr>
            <p:cNvPr id="19" name="object 19"/>
            <p:cNvSpPr/>
            <p:nvPr/>
          </p:nvSpPr>
          <p:spPr>
            <a:xfrm>
              <a:off x="7557526" y="2766083"/>
              <a:ext cx="1373103" cy="1155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95616" y="2781300"/>
              <a:ext cx="1297305" cy="1079500"/>
            </a:xfrm>
            <a:custGeom>
              <a:avLst/>
              <a:gdLst/>
              <a:ahLst/>
              <a:cxnLst/>
              <a:rect l="l" t="t" r="r" b="b"/>
              <a:pathLst>
                <a:path w="1297304" h="1079500">
                  <a:moveTo>
                    <a:pt x="1117091" y="0"/>
                  </a:moveTo>
                  <a:lnTo>
                    <a:pt x="179831" y="0"/>
                  </a:ln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2"/>
                  </a:lnTo>
                  <a:lnTo>
                    <a:pt x="0" y="899160"/>
                  </a:lnTo>
                  <a:lnTo>
                    <a:pt x="6424" y="946964"/>
                  </a:lnTo>
                  <a:lnTo>
                    <a:pt x="24553" y="989922"/>
                  </a:lnTo>
                  <a:lnTo>
                    <a:pt x="52673" y="1026318"/>
                  </a:lnTo>
                  <a:lnTo>
                    <a:pt x="89069" y="1054438"/>
                  </a:lnTo>
                  <a:lnTo>
                    <a:pt x="132027" y="1072567"/>
                  </a:lnTo>
                  <a:lnTo>
                    <a:pt x="179831" y="1078992"/>
                  </a:lnTo>
                  <a:lnTo>
                    <a:pt x="1117091" y="1078992"/>
                  </a:lnTo>
                  <a:lnTo>
                    <a:pt x="1164896" y="1072567"/>
                  </a:lnTo>
                  <a:lnTo>
                    <a:pt x="1207854" y="1054438"/>
                  </a:lnTo>
                  <a:lnTo>
                    <a:pt x="1244250" y="1026318"/>
                  </a:lnTo>
                  <a:lnTo>
                    <a:pt x="1272370" y="989922"/>
                  </a:lnTo>
                  <a:lnTo>
                    <a:pt x="1290499" y="946964"/>
                  </a:lnTo>
                  <a:lnTo>
                    <a:pt x="1296924" y="899160"/>
                  </a:lnTo>
                  <a:lnTo>
                    <a:pt x="1296924" y="179832"/>
                  </a:lnTo>
                  <a:lnTo>
                    <a:pt x="1290499" y="132027"/>
                  </a:lnTo>
                  <a:lnTo>
                    <a:pt x="1272370" y="89069"/>
                  </a:lnTo>
                  <a:lnTo>
                    <a:pt x="1244250" y="52673"/>
                  </a:lnTo>
                  <a:lnTo>
                    <a:pt x="1207854" y="24553"/>
                  </a:lnTo>
                  <a:lnTo>
                    <a:pt x="1164896" y="6424"/>
                  </a:lnTo>
                  <a:lnTo>
                    <a:pt x="1117091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95616" y="2781300"/>
              <a:ext cx="1297305" cy="1079500"/>
            </a:xfrm>
            <a:custGeom>
              <a:avLst/>
              <a:gdLst/>
              <a:ahLst/>
              <a:cxnLst/>
              <a:rect l="l" t="t" r="r" b="b"/>
              <a:pathLst>
                <a:path w="1297304" h="1079500">
                  <a:moveTo>
                    <a:pt x="0" y="179832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1117091" y="0"/>
                  </a:lnTo>
                  <a:lnTo>
                    <a:pt x="1164896" y="6424"/>
                  </a:lnTo>
                  <a:lnTo>
                    <a:pt x="1207854" y="24553"/>
                  </a:lnTo>
                  <a:lnTo>
                    <a:pt x="1244250" y="52673"/>
                  </a:lnTo>
                  <a:lnTo>
                    <a:pt x="1272370" y="89069"/>
                  </a:lnTo>
                  <a:lnTo>
                    <a:pt x="1290499" y="132027"/>
                  </a:lnTo>
                  <a:lnTo>
                    <a:pt x="1296924" y="179832"/>
                  </a:lnTo>
                  <a:lnTo>
                    <a:pt x="1296924" y="899160"/>
                  </a:lnTo>
                  <a:lnTo>
                    <a:pt x="1290499" y="946964"/>
                  </a:lnTo>
                  <a:lnTo>
                    <a:pt x="1272370" y="989922"/>
                  </a:lnTo>
                  <a:lnTo>
                    <a:pt x="1244250" y="1026318"/>
                  </a:lnTo>
                  <a:lnTo>
                    <a:pt x="1207854" y="1054438"/>
                  </a:lnTo>
                  <a:lnTo>
                    <a:pt x="1164896" y="1072567"/>
                  </a:lnTo>
                  <a:lnTo>
                    <a:pt x="1117091" y="1078992"/>
                  </a:lnTo>
                  <a:lnTo>
                    <a:pt x="179831" y="1078992"/>
                  </a:lnTo>
                  <a:lnTo>
                    <a:pt x="132027" y="1072567"/>
                  </a:lnTo>
                  <a:lnTo>
                    <a:pt x="89069" y="1054438"/>
                  </a:lnTo>
                  <a:lnTo>
                    <a:pt x="52673" y="1026318"/>
                  </a:lnTo>
                  <a:lnTo>
                    <a:pt x="24553" y="989922"/>
                  </a:lnTo>
                  <a:lnTo>
                    <a:pt x="6424" y="946964"/>
                  </a:lnTo>
                  <a:lnTo>
                    <a:pt x="0" y="899160"/>
                  </a:lnTo>
                  <a:lnTo>
                    <a:pt x="0" y="179832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839582" y="3116960"/>
            <a:ext cx="810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Fonction  </a:t>
            </a:r>
            <a:r>
              <a:rPr dirty="0" sz="1200">
                <a:latin typeface="Carlito"/>
                <a:cs typeface="Carlito"/>
              </a:rPr>
              <a:t>fi</a:t>
            </a:r>
            <a:r>
              <a:rPr dirty="0" sz="1200" spc="5">
                <a:latin typeface="Carlito"/>
                <a:cs typeface="Carlito"/>
              </a:rPr>
              <a:t>n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5">
                <a:latin typeface="Carlito"/>
                <a:cs typeface="Carlito"/>
              </a:rPr>
              <a:t>n</a:t>
            </a:r>
            <a:r>
              <a:rPr dirty="0" sz="1200" spc="-5">
                <a:latin typeface="Carlito"/>
                <a:cs typeface="Carlito"/>
              </a:rPr>
              <a:t>c</a:t>
            </a:r>
            <a:r>
              <a:rPr dirty="0" sz="1200">
                <a:latin typeface="Carlito"/>
                <a:cs typeface="Carlito"/>
              </a:rPr>
              <a:t>em</a:t>
            </a:r>
            <a:r>
              <a:rPr dirty="0" sz="1200" spc="5">
                <a:latin typeface="Carlito"/>
                <a:cs typeface="Carlito"/>
              </a:rPr>
              <a:t>e</a:t>
            </a:r>
            <a:r>
              <a:rPr dirty="0" sz="1200" spc="-10">
                <a:latin typeface="Carlito"/>
                <a:cs typeface="Carlito"/>
              </a:rPr>
              <a:t>n</a:t>
            </a:r>
            <a:r>
              <a:rPr dirty="0" sz="1200"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61021" y="1688592"/>
            <a:ext cx="2662448" cy="717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96601" y="1688592"/>
            <a:ext cx="2662448" cy="717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2406" y="1169670"/>
            <a:ext cx="5943600" cy="977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75" b="1">
                <a:latin typeface="Trebuchet MS"/>
                <a:cs typeface="Trebuchet MS"/>
              </a:rPr>
              <a:t>L’information </a:t>
            </a:r>
            <a:r>
              <a:rPr dirty="0" sz="2600" spc="-145" b="1">
                <a:latin typeface="Trebuchet MS"/>
                <a:cs typeface="Trebuchet MS"/>
              </a:rPr>
              <a:t>comptable </a:t>
            </a:r>
            <a:r>
              <a:rPr dirty="0" sz="2600" spc="-165" b="1">
                <a:latin typeface="Trebuchet MS"/>
                <a:cs typeface="Trebuchet MS"/>
              </a:rPr>
              <a:t>et </a:t>
            </a:r>
            <a:r>
              <a:rPr dirty="0" sz="2600" spc="-170" b="1">
                <a:latin typeface="Trebuchet MS"/>
                <a:cs typeface="Trebuchet MS"/>
              </a:rPr>
              <a:t>financière</a:t>
            </a:r>
            <a:r>
              <a:rPr dirty="0" sz="2600" spc="-295" b="1">
                <a:latin typeface="Trebuchet MS"/>
                <a:cs typeface="Trebuchet MS"/>
              </a:rPr>
              <a:t> </a:t>
            </a:r>
            <a:r>
              <a:rPr dirty="0" sz="2600" b="1"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rlito"/>
              <a:cs typeface="Carlito"/>
            </a:endParaRPr>
          </a:p>
          <a:p>
            <a:pPr marL="2398395">
              <a:lnSpc>
                <a:spcPct val="100000"/>
              </a:lnSpc>
              <a:tabLst>
                <a:tab pos="5001260" algn="l"/>
              </a:tabLst>
            </a:pPr>
            <a:r>
              <a:rPr dirty="0" sz="1600" spc="-5" b="1">
                <a:solidFill>
                  <a:srgbClr val="FFFFFF"/>
                </a:solidFill>
                <a:latin typeface="Carlito"/>
                <a:cs typeface="Carlito"/>
              </a:rPr>
              <a:t>Emplois	</a:t>
            </a:r>
            <a:r>
              <a:rPr dirty="0" sz="1600" spc="-15" b="1">
                <a:solidFill>
                  <a:srgbClr val="FFFFFF"/>
                </a:solidFill>
                <a:latin typeface="Carlito"/>
                <a:cs typeface="Carlito"/>
              </a:rPr>
              <a:t>Ressources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4904" y="332231"/>
            <a:ext cx="7415783" cy="1231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7542" y="461899"/>
            <a:ext cx="67100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>
                <a:latin typeface="Arial"/>
                <a:cs typeface="Arial"/>
              </a:rPr>
              <a:t>Intérêt </a:t>
            </a:r>
            <a:r>
              <a:rPr dirty="0" sz="4400" spc="-200">
                <a:latin typeface="Arial"/>
                <a:cs typeface="Arial"/>
              </a:rPr>
              <a:t>de </a:t>
            </a:r>
            <a:r>
              <a:rPr dirty="0" sz="4400" spc="-215">
                <a:latin typeface="Arial"/>
                <a:cs typeface="Arial"/>
              </a:rPr>
              <a:t>l’analyse</a:t>
            </a:r>
            <a:r>
              <a:rPr dirty="0" sz="4400" spc="-490">
                <a:latin typeface="Arial"/>
                <a:cs typeface="Arial"/>
              </a:rPr>
              <a:t> </a:t>
            </a:r>
            <a:r>
              <a:rPr dirty="0" sz="4400" spc="-130">
                <a:latin typeface="Arial"/>
                <a:cs typeface="Arial"/>
              </a:rPr>
              <a:t>financière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55130"/>
            <a:chOff x="0" y="0"/>
            <a:chExt cx="9144000" cy="6755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394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01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01384" y="356615"/>
              <a:ext cx="2476500" cy="781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8670" y="2192223"/>
            <a:ext cx="4107815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20">
                <a:solidFill>
                  <a:srgbClr val="000000"/>
                </a:solidFill>
              </a:rPr>
              <a:t>Merci </a:t>
            </a:r>
            <a:r>
              <a:rPr dirty="0" sz="5400" spc="-5">
                <a:solidFill>
                  <a:srgbClr val="000000"/>
                </a:solidFill>
              </a:rPr>
              <a:t>de</a:t>
            </a:r>
            <a:r>
              <a:rPr dirty="0" sz="5400" spc="-40">
                <a:solidFill>
                  <a:srgbClr val="000000"/>
                </a:solidFill>
              </a:rPr>
              <a:t> </a:t>
            </a:r>
            <a:r>
              <a:rPr dirty="0" sz="5400" spc="-30">
                <a:solidFill>
                  <a:srgbClr val="000000"/>
                </a:solidFill>
              </a:rPr>
              <a:t>votre  </a:t>
            </a:r>
            <a:r>
              <a:rPr dirty="0" sz="5400" spc="-25">
                <a:solidFill>
                  <a:srgbClr val="000000"/>
                </a:solidFill>
              </a:rPr>
              <a:t>attention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348" y="28955"/>
            <a:ext cx="3020567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5901" y="0"/>
            <a:ext cx="8381365" cy="5930900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595"/>
              </a:spcBef>
            </a:pPr>
            <a:r>
              <a:rPr dirty="0" sz="2800" spc="-10">
                <a:solidFill>
                  <a:srgbClr val="FF0000"/>
                </a:solidFill>
                <a:latin typeface="Carlito"/>
                <a:cs typeface="Carlito"/>
              </a:rPr>
              <a:t>Objectif </a:t>
            </a:r>
            <a:r>
              <a:rPr dirty="0" sz="2800" spc="-5">
                <a:solidFill>
                  <a:srgbClr val="FF0000"/>
                </a:solidFill>
                <a:latin typeface="Carlito"/>
                <a:cs typeface="Carlito"/>
              </a:rPr>
              <a:t>du</a:t>
            </a:r>
            <a:r>
              <a:rPr dirty="0" sz="2800" spc="1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Carlito"/>
                <a:cs typeface="Carlito"/>
              </a:rPr>
              <a:t>cours: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0">
                <a:latin typeface="Carlito"/>
                <a:cs typeface="Carlito"/>
              </a:rPr>
              <a:t>la </a:t>
            </a:r>
            <a:r>
              <a:rPr dirty="0" sz="2800" spc="-5">
                <a:latin typeface="Carlito"/>
                <a:cs typeface="Carlito"/>
              </a:rPr>
              <a:t>fin de </a:t>
            </a:r>
            <a:r>
              <a:rPr dirty="0" sz="2800">
                <a:latin typeface="Carlito"/>
                <a:cs typeface="Carlito"/>
              </a:rPr>
              <a:t>ce </a:t>
            </a:r>
            <a:r>
              <a:rPr dirty="0" sz="2800" spc="-5">
                <a:latin typeface="Carlito"/>
                <a:cs typeface="Carlito"/>
              </a:rPr>
              <a:t>module, </a:t>
            </a:r>
            <a:r>
              <a:rPr dirty="0" sz="2800" spc="-50">
                <a:latin typeface="Arial"/>
                <a:cs typeface="Arial"/>
              </a:rPr>
              <a:t>l’étudiant </a:t>
            </a:r>
            <a:r>
              <a:rPr dirty="0" sz="2800" spc="-20">
                <a:latin typeface="Carlito"/>
                <a:cs typeface="Carlito"/>
              </a:rPr>
              <a:t>sera </a:t>
            </a:r>
            <a:r>
              <a:rPr dirty="0" sz="2800" spc="-5">
                <a:latin typeface="Carlito"/>
                <a:cs typeface="Carlito"/>
              </a:rPr>
              <a:t>capable</a:t>
            </a:r>
            <a:r>
              <a:rPr dirty="0" sz="2800" spc="1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de:</a:t>
            </a:r>
            <a:endParaRPr sz="2800">
              <a:latin typeface="Carlito"/>
              <a:cs typeface="Carlito"/>
            </a:endParaRPr>
          </a:p>
          <a:p>
            <a:pPr algn="just" marL="354965" marR="6985" indent="-342900">
              <a:lnSpc>
                <a:spcPct val="150000"/>
              </a:lnSpc>
              <a:spcBef>
                <a:spcPts val="15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10">
                <a:latin typeface="Carlito"/>
                <a:cs typeface="Carlito"/>
              </a:rPr>
              <a:t>Identifier </a:t>
            </a:r>
            <a:r>
              <a:rPr dirty="0" sz="2800" spc="-10">
                <a:latin typeface="Arial"/>
                <a:cs typeface="Arial"/>
              </a:rPr>
              <a:t>l’intérêt </a:t>
            </a:r>
            <a:r>
              <a:rPr dirty="0" sz="2800">
                <a:latin typeface="Carlito"/>
                <a:cs typeface="Carlito"/>
              </a:rPr>
              <a:t>de </a:t>
            </a:r>
            <a:r>
              <a:rPr dirty="0" sz="2800" spc="-145">
                <a:latin typeface="Arial"/>
                <a:cs typeface="Arial"/>
              </a:rPr>
              <a:t>l’analyse </a:t>
            </a:r>
            <a:r>
              <a:rPr dirty="0" sz="2800" spc="-10">
                <a:latin typeface="Carlito"/>
                <a:cs typeface="Carlito"/>
              </a:rPr>
              <a:t>financière </a:t>
            </a:r>
            <a:r>
              <a:rPr dirty="0" sz="2800" spc="-5">
                <a:latin typeface="Carlito"/>
                <a:cs typeface="Carlito"/>
              </a:rPr>
              <a:t>au </a:t>
            </a:r>
            <a:r>
              <a:rPr dirty="0" sz="2800" spc="-10">
                <a:latin typeface="Carlito"/>
                <a:cs typeface="Carlito"/>
              </a:rPr>
              <a:t>sein de  </a:t>
            </a:r>
            <a:r>
              <a:rPr dirty="0" sz="2800" spc="-75">
                <a:latin typeface="Arial"/>
                <a:cs typeface="Arial"/>
              </a:rPr>
              <a:t>l’entreprise</a:t>
            </a:r>
            <a:r>
              <a:rPr dirty="0" sz="2800" spc="-75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algn="just" marL="354965" marR="6350" indent="-34290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10">
                <a:latin typeface="Carlito"/>
                <a:cs typeface="Carlito"/>
              </a:rPr>
              <a:t>Distinguer et vulgariser </a:t>
            </a:r>
            <a:r>
              <a:rPr dirty="0" sz="2800" spc="-5">
                <a:latin typeface="Carlito"/>
                <a:cs typeface="Carlito"/>
              </a:rPr>
              <a:t>les notions de base de </a:t>
            </a:r>
            <a:r>
              <a:rPr dirty="0" sz="2800" spc="-145">
                <a:latin typeface="Arial"/>
                <a:cs typeface="Arial"/>
              </a:rPr>
              <a:t>l’analyse  </a:t>
            </a:r>
            <a:r>
              <a:rPr dirty="0" sz="2800" spc="-10">
                <a:latin typeface="Carlito"/>
                <a:cs typeface="Carlito"/>
              </a:rPr>
              <a:t>financière </a:t>
            </a:r>
            <a:r>
              <a:rPr dirty="0" sz="2800" spc="-20">
                <a:latin typeface="Carlito"/>
                <a:cs typeface="Carlito"/>
              </a:rPr>
              <a:t>(état </a:t>
            </a:r>
            <a:r>
              <a:rPr dirty="0" sz="2800" spc="-30">
                <a:latin typeface="Carlito"/>
                <a:cs typeface="Carlito"/>
              </a:rPr>
              <a:t>financier, </a:t>
            </a:r>
            <a:r>
              <a:rPr dirty="0" sz="2800" spc="-5">
                <a:latin typeface="Carlito"/>
                <a:cs typeface="Carlito"/>
              </a:rPr>
              <a:t>emplois, </a:t>
            </a:r>
            <a:r>
              <a:rPr dirty="0" sz="2800" spc="-10">
                <a:latin typeface="Carlito"/>
                <a:cs typeface="Carlito"/>
              </a:rPr>
              <a:t>ressources, situation  financière, </a:t>
            </a:r>
            <a:r>
              <a:rPr dirty="0" sz="2800" spc="-15">
                <a:latin typeface="Carlito"/>
                <a:cs typeface="Carlito"/>
              </a:rPr>
              <a:t>etc.)</a:t>
            </a:r>
            <a:r>
              <a:rPr dirty="0" sz="2800" spc="2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 algn="just" marL="354965" marR="5080" indent="-34290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20">
                <a:latin typeface="Carlito"/>
                <a:cs typeface="Carlito"/>
              </a:rPr>
              <a:t>Différencier </a:t>
            </a:r>
            <a:r>
              <a:rPr dirty="0" sz="2800" spc="-5">
                <a:latin typeface="Carlito"/>
                <a:cs typeface="Carlito"/>
              </a:rPr>
              <a:t>les </a:t>
            </a:r>
            <a:r>
              <a:rPr dirty="0" sz="2800" spc="-15">
                <a:latin typeface="Carlito"/>
                <a:cs typeface="Carlito"/>
              </a:rPr>
              <a:t>informations </a:t>
            </a:r>
            <a:r>
              <a:rPr dirty="0" sz="2800" spc="-10">
                <a:latin typeface="Carlito"/>
                <a:cs typeface="Carlito"/>
              </a:rPr>
              <a:t>financières et </a:t>
            </a:r>
            <a:r>
              <a:rPr dirty="0" sz="2800" spc="-20">
                <a:latin typeface="Carlito"/>
                <a:cs typeface="Carlito"/>
              </a:rPr>
              <a:t>savoir </a:t>
            </a:r>
            <a:r>
              <a:rPr dirty="0" sz="2800" spc="-5">
                <a:latin typeface="Carlito"/>
                <a:cs typeface="Carlito"/>
              </a:rPr>
              <a:t>les  </a:t>
            </a:r>
            <a:r>
              <a:rPr dirty="0" sz="2800" spc="-15">
                <a:latin typeface="Carlito"/>
                <a:cs typeface="Carlito"/>
              </a:rPr>
              <a:t>enregistrer </a:t>
            </a:r>
            <a:r>
              <a:rPr dirty="0" sz="2800" spc="-5">
                <a:latin typeface="Carlito"/>
                <a:cs typeface="Carlito"/>
              </a:rPr>
              <a:t>sur </a:t>
            </a:r>
            <a:r>
              <a:rPr dirty="0" sz="2800" spc="-10">
                <a:latin typeface="Carlito"/>
                <a:cs typeface="Carlito"/>
              </a:rPr>
              <a:t>le</a:t>
            </a:r>
            <a:r>
              <a:rPr dirty="0" sz="2800" spc="4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Bilan;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1113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348" y="28955"/>
            <a:ext cx="3020567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7542" y="0"/>
            <a:ext cx="8359775" cy="544131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595"/>
              </a:spcBef>
            </a:pPr>
            <a:r>
              <a:rPr dirty="0" sz="2800" spc="-10">
                <a:solidFill>
                  <a:srgbClr val="FF0000"/>
                </a:solidFill>
                <a:latin typeface="Carlito"/>
                <a:cs typeface="Carlito"/>
              </a:rPr>
              <a:t>Objectif </a:t>
            </a:r>
            <a:r>
              <a:rPr dirty="0" sz="2800" spc="-5">
                <a:solidFill>
                  <a:srgbClr val="FF0000"/>
                </a:solidFill>
                <a:latin typeface="Carlito"/>
                <a:cs typeface="Carlito"/>
              </a:rPr>
              <a:t>du</a:t>
            </a:r>
            <a:r>
              <a:rPr dirty="0" sz="2800" spc="1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Carlito"/>
                <a:cs typeface="Carlito"/>
              </a:rPr>
              <a:t>cours:</a:t>
            </a:r>
            <a:endParaRPr sz="2800">
              <a:latin typeface="Carlito"/>
              <a:cs typeface="Carlito"/>
            </a:endParaRPr>
          </a:p>
          <a:p>
            <a:pPr algn="just" marL="734695" marR="5080" indent="-287020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735330" algn="l"/>
              </a:tabLst>
            </a:pPr>
            <a:r>
              <a:rPr dirty="0" sz="2800" spc="-10">
                <a:latin typeface="Carlito"/>
                <a:cs typeface="Carlito"/>
              </a:rPr>
              <a:t>Apprécier </a:t>
            </a:r>
            <a:r>
              <a:rPr dirty="0" sz="2800" spc="-60">
                <a:latin typeface="Arial"/>
                <a:cs typeface="Arial"/>
              </a:rPr>
              <a:t>l’équilibre </a:t>
            </a:r>
            <a:r>
              <a:rPr dirty="0" sz="2800" spc="-5">
                <a:latin typeface="Carlito"/>
                <a:cs typeface="Carlito"/>
              </a:rPr>
              <a:t>financier </a:t>
            </a:r>
            <a:r>
              <a:rPr dirty="0" sz="2800" spc="-90">
                <a:latin typeface="Arial"/>
                <a:cs typeface="Arial"/>
              </a:rPr>
              <a:t>d’une </a:t>
            </a:r>
            <a:r>
              <a:rPr dirty="0" sz="2800" spc="-15">
                <a:latin typeface="Carlito"/>
                <a:cs typeface="Carlito"/>
              </a:rPr>
              <a:t>entreprise </a:t>
            </a:r>
            <a:r>
              <a:rPr dirty="0" sz="2800" spc="-5">
                <a:latin typeface="Carlito"/>
                <a:cs typeface="Carlito"/>
              </a:rPr>
              <a:t>à  </a:t>
            </a:r>
            <a:r>
              <a:rPr dirty="0" sz="2800" spc="-30">
                <a:latin typeface="Carlito"/>
                <a:cs typeface="Carlito"/>
              </a:rPr>
              <a:t>travers </a:t>
            </a:r>
            <a:r>
              <a:rPr dirty="0" sz="2800" spc="-85">
                <a:latin typeface="Arial"/>
                <a:cs typeface="Arial"/>
              </a:rPr>
              <a:t>l’évaluation </a:t>
            </a:r>
            <a:r>
              <a:rPr dirty="0" sz="2800" spc="-5">
                <a:latin typeface="Carlito"/>
                <a:cs typeface="Carlito"/>
              </a:rPr>
              <a:t>de </a:t>
            </a:r>
            <a:r>
              <a:rPr dirty="0" sz="2800" spc="-10">
                <a:latin typeface="Carlito"/>
                <a:cs typeface="Carlito"/>
              </a:rPr>
              <a:t>certains </a:t>
            </a:r>
            <a:r>
              <a:rPr dirty="0" sz="2800" spc="-20">
                <a:latin typeface="Carlito"/>
                <a:cs typeface="Carlito"/>
              </a:rPr>
              <a:t>agrégats </a:t>
            </a:r>
            <a:r>
              <a:rPr dirty="0" sz="2800" spc="-5">
                <a:latin typeface="Carlito"/>
                <a:cs typeface="Carlito"/>
              </a:rPr>
              <a:t>à </a:t>
            </a:r>
            <a:r>
              <a:rPr dirty="0" sz="2800" spc="-10">
                <a:latin typeface="Carlito"/>
                <a:cs typeface="Carlito"/>
              </a:rPr>
              <a:t>partir </a:t>
            </a:r>
            <a:r>
              <a:rPr dirty="0" sz="2800">
                <a:latin typeface="Carlito"/>
                <a:cs typeface="Carlito"/>
              </a:rPr>
              <a:t>du  </a:t>
            </a:r>
            <a:r>
              <a:rPr dirty="0" sz="2800" spc="-20">
                <a:latin typeface="Carlito"/>
                <a:cs typeface="Carlito"/>
              </a:rPr>
              <a:t>retraitement </a:t>
            </a:r>
            <a:r>
              <a:rPr dirty="0" sz="2800" spc="-5">
                <a:latin typeface="Carlito"/>
                <a:cs typeface="Carlito"/>
              </a:rPr>
              <a:t>de son bilan (calcul </a:t>
            </a:r>
            <a:r>
              <a:rPr dirty="0" sz="2800">
                <a:latin typeface="Carlito"/>
                <a:cs typeface="Carlito"/>
              </a:rPr>
              <a:t>du FR, du </a:t>
            </a:r>
            <a:r>
              <a:rPr dirty="0" sz="2800" spc="-5">
                <a:latin typeface="Carlito"/>
                <a:cs typeface="Carlito"/>
              </a:rPr>
              <a:t>BFR, de </a:t>
            </a:r>
            <a:r>
              <a:rPr dirty="0" sz="2800">
                <a:latin typeface="Carlito"/>
                <a:cs typeface="Carlito"/>
              </a:rPr>
              <a:t>la  </a:t>
            </a:r>
            <a:r>
              <a:rPr dirty="0" sz="2800" spc="-5">
                <a:latin typeface="Carlito"/>
                <a:cs typeface="Carlito"/>
              </a:rPr>
              <a:t>TR </a:t>
            </a:r>
            <a:r>
              <a:rPr dirty="0" sz="2800" spc="-10">
                <a:latin typeface="Carlito"/>
                <a:cs typeface="Carlito"/>
              </a:rPr>
              <a:t>et du </a:t>
            </a:r>
            <a:r>
              <a:rPr dirty="0" sz="2800" spc="-20">
                <a:latin typeface="Carlito"/>
                <a:cs typeface="Carlito"/>
              </a:rPr>
              <a:t>ratio</a:t>
            </a:r>
            <a:r>
              <a:rPr dirty="0" sz="2800" spc="30">
                <a:latin typeface="Carlito"/>
                <a:cs typeface="Carlito"/>
              </a:rPr>
              <a:t> </a:t>
            </a:r>
            <a:r>
              <a:rPr dirty="0" sz="2800" spc="-70">
                <a:latin typeface="Arial"/>
                <a:cs typeface="Arial"/>
              </a:rPr>
              <a:t>d’endettement)</a:t>
            </a:r>
            <a:r>
              <a:rPr dirty="0" sz="2800" spc="-70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algn="just" marL="734695" marR="5080" indent="-287020">
              <a:lnSpc>
                <a:spcPct val="100000"/>
              </a:lnSpc>
              <a:buFont typeface="Arial"/>
              <a:buChar char="•"/>
              <a:tabLst>
                <a:tab pos="735330" algn="l"/>
              </a:tabLst>
            </a:pPr>
            <a:r>
              <a:rPr dirty="0" sz="2800" spc="-20">
                <a:latin typeface="Carlito"/>
                <a:cs typeface="Carlito"/>
              </a:rPr>
              <a:t>Savoir </a:t>
            </a:r>
            <a:r>
              <a:rPr dirty="0" sz="2800" spc="-10">
                <a:latin typeface="Carlito"/>
                <a:cs typeface="Carlito"/>
              </a:rPr>
              <a:t>déterminer le seuil </a:t>
            </a:r>
            <a:r>
              <a:rPr dirty="0" sz="2800" spc="-5">
                <a:latin typeface="Carlito"/>
                <a:cs typeface="Carlito"/>
              </a:rPr>
              <a:t>de </a:t>
            </a:r>
            <a:r>
              <a:rPr dirty="0" sz="2800" spc="-15">
                <a:latin typeface="Carlito"/>
                <a:cs typeface="Carlito"/>
              </a:rPr>
              <a:t>rentabilité </a:t>
            </a:r>
            <a:r>
              <a:rPr dirty="0" sz="2800" spc="-10">
                <a:latin typeface="Carlito"/>
                <a:cs typeface="Carlito"/>
              </a:rPr>
              <a:t>et le point  </a:t>
            </a:r>
            <a:r>
              <a:rPr dirty="0" sz="2800" spc="-5">
                <a:latin typeface="Carlito"/>
                <a:cs typeface="Carlito"/>
              </a:rPr>
              <a:t>mort </a:t>
            </a:r>
            <a:r>
              <a:rPr dirty="0" sz="2800" spc="-90">
                <a:latin typeface="Arial"/>
                <a:cs typeface="Arial"/>
              </a:rPr>
              <a:t>d’une </a:t>
            </a:r>
            <a:r>
              <a:rPr dirty="0" sz="2800" spc="-10">
                <a:latin typeface="Carlito"/>
                <a:cs typeface="Carlito"/>
              </a:rPr>
              <a:t>activité </a:t>
            </a:r>
            <a:r>
              <a:rPr dirty="0" sz="2800" spc="-5">
                <a:latin typeface="Carlito"/>
                <a:cs typeface="Carlito"/>
              </a:rPr>
              <a:t>ou </a:t>
            </a:r>
            <a:r>
              <a:rPr dirty="0" sz="2800" spc="-70">
                <a:latin typeface="Arial"/>
                <a:cs typeface="Arial"/>
              </a:rPr>
              <a:t>d’un </a:t>
            </a:r>
            <a:r>
              <a:rPr dirty="0" sz="2800" spc="-15">
                <a:latin typeface="Carlito"/>
                <a:cs typeface="Carlito"/>
              </a:rPr>
              <a:t>projet</a:t>
            </a:r>
            <a:r>
              <a:rPr dirty="0" sz="2800" spc="-3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;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algn="just" marL="734695" marR="69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35330" algn="l"/>
              </a:tabLst>
            </a:pPr>
            <a:r>
              <a:rPr dirty="0" sz="2800" spc="-10">
                <a:latin typeface="Carlito"/>
                <a:cs typeface="Carlito"/>
              </a:rPr>
              <a:t>Apprécier </a:t>
            </a:r>
            <a:r>
              <a:rPr dirty="0" sz="2800" spc="-5">
                <a:latin typeface="Carlito"/>
                <a:cs typeface="Carlito"/>
              </a:rPr>
              <a:t>les </a:t>
            </a:r>
            <a:r>
              <a:rPr dirty="0" sz="2800" spc="-25">
                <a:latin typeface="Carlito"/>
                <a:cs typeface="Carlito"/>
              </a:rPr>
              <a:t>différents </a:t>
            </a:r>
            <a:r>
              <a:rPr dirty="0" sz="2800" spc="-10">
                <a:latin typeface="Carlito"/>
                <a:cs typeface="Carlito"/>
              </a:rPr>
              <a:t>critères </a:t>
            </a:r>
            <a:r>
              <a:rPr dirty="0" sz="2800" spc="-95">
                <a:latin typeface="Arial"/>
                <a:cs typeface="Arial"/>
              </a:rPr>
              <a:t>d’évaluation </a:t>
            </a:r>
            <a:r>
              <a:rPr dirty="0" sz="2800" spc="-10">
                <a:latin typeface="Carlito"/>
                <a:cs typeface="Carlito"/>
              </a:rPr>
              <a:t>des  </a:t>
            </a:r>
            <a:r>
              <a:rPr dirty="0" sz="2800" spc="-15">
                <a:latin typeface="Carlito"/>
                <a:cs typeface="Carlito"/>
              </a:rPr>
              <a:t>projets </a:t>
            </a:r>
            <a:r>
              <a:rPr dirty="0" sz="2800" spc="-10">
                <a:latin typeface="Carlito"/>
                <a:cs typeface="Carlito"/>
              </a:rPr>
              <a:t>afin </a:t>
            </a:r>
            <a:r>
              <a:rPr dirty="0" sz="2800" spc="-5">
                <a:latin typeface="Carlito"/>
                <a:cs typeface="Carlito"/>
              </a:rPr>
              <a:t>de </a:t>
            </a:r>
            <a:r>
              <a:rPr dirty="0" sz="2800" spc="-10">
                <a:latin typeface="Carlito"/>
                <a:cs typeface="Carlito"/>
              </a:rPr>
              <a:t>Choisir </a:t>
            </a:r>
            <a:r>
              <a:rPr dirty="0" sz="2800" spc="-5">
                <a:latin typeface="Carlito"/>
                <a:cs typeface="Carlito"/>
              </a:rPr>
              <a:t>un </a:t>
            </a:r>
            <a:r>
              <a:rPr dirty="0" sz="2800" spc="-15">
                <a:latin typeface="Carlito"/>
                <a:cs typeface="Carlito"/>
              </a:rPr>
              <a:t>projet</a:t>
            </a:r>
            <a:r>
              <a:rPr dirty="0" sz="2800" spc="110">
                <a:latin typeface="Carlito"/>
                <a:cs typeface="Carlito"/>
              </a:rPr>
              <a:t> </a:t>
            </a:r>
            <a:r>
              <a:rPr dirty="0" sz="2800" spc="-100">
                <a:latin typeface="Arial"/>
                <a:cs typeface="Arial"/>
              </a:rPr>
              <a:t>d’investissement</a:t>
            </a:r>
            <a:r>
              <a:rPr dirty="0" sz="2800" spc="-10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1113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799" y="127088"/>
            <a:ext cx="1694982" cy="236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7744" y="0"/>
            <a:ext cx="7903845" cy="58064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5" b="1">
                <a:solidFill>
                  <a:srgbClr val="FF0000"/>
                </a:solidFill>
                <a:latin typeface="Carlito"/>
                <a:cs typeface="Carlito"/>
              </a:rPr>
              <a:t>Plan du</a:t>
            </a:r>
            <a:r>
              <a:rPr dirty="0" sz="240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rlito"/>
                <a:cs typeface="Carlito"/>
              </a:rPr>
              <a:t>cours</a:t>
            </a:r>
            <a:endParaRPr sz="2400">
              <a:latin typeface="Carlito"/>
              <a:cs typeface="Carlito"/>
            </a:endParaRPr>
          </a:p>
          <a:p>
            <a:pPr marL="697865" marR="508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  <a:tab pos="6155055" algn="l"/>
              </a:tabLst>
            </a:pPr>
            <a:r>
              <a:rPr dirty="0" sz="2400" spc="-10" b="1">
                <a:solidFill>
                  <a:srgbClr val="FF0000"/>
                </a:solidFill>
                <a:latin typeface="Carlito"/>
                <a:cs typeface="Carlito"/>
              </a:rPr>
              <a:t>Introduction Générale: Objectifs</a:t>
            </a:r>
            <a:r>
              <a:rPr dirty="0" sz="2400" spc="7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rlito"/>
                <a:cs typeface="Carlito"/>
              </a:rPr>
              <a:t>et</a:t>
            </a:r>
            <a:r>
              <a:rPr dirty="0" sz="2400" spc="2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400" spc="-15" b="1">
                <a:solidFill>
                  <a:srgbClr val="FF0000"/>
                </a:solidFill>
                <a:latin typeface="Carlito"/>
                <a:cs typeface="Carlito"/>
              </a:rPr>
              <a:t>intérêt	</a:t>
            </a:r>
            <a:r>
              <a:rPr dirty="0" sz="2400" spc="-5" b="1">
                <a:solidFill>
                  <a:srgbClr val="FF0000"/>
                </a:solidFill>
                <a:latin typeface="Carlito"/>
                <a:cs typeface="Carlito"/>
              </a:rPr>
              <a:t>de </a:t>
            </a:r>
            <a:r>
              <a:rPr dirty="0" sz="2400" b="1">
                <a:solidFill>
                  <a:srgbClr val="FF0000"/>
                </a:solidFill>
                <a:latin typeface="Carlito"/>
                <a:cs typeface="Carlito"/>
              </a:rPr>
              <a:t>la</a:t>
            </a:r>
            <a:r>
              <a:rPr dirty="0" sz="2400" spc="-10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rlito"/>
                <a:cs typeface="Carlito"/>
              </a:rPr>
              <a:t>fonction  financière</a:t>
            </a:r>
            <a:endParaRPr sz="2400">
              <a:latin typeface="Carlito"/>
              <a:cs typeface="Carlito"/>
            </a:endParaRPr>
          </a:p>
          <a:p>
            <a:pPr marL="469265" marR="106997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Carlito"/>
                <a:cs typeface="Carlito"/>
              </a:rPr>
              <a:t>- </a:t>
            </a:r>
            <a:r>
              <a:rPr dirty="0" sz="2400" spc="-10" b="1">
                <a:latin typeface="Carlito"/>
                <a:cs typeface="Carlito"/>
              </a:rPr>
              <a:t>Partie </a:t>
            </a:r>
            <a:r>
              <a:rPr dirty="0" sz="2400" b="1">
                <a:latin typeface="Carlito"/>
                <a:cs typeface="Carlito"/>
              </a:rPr>
              <a:t>1: </a:t>
            </a:r>
            <a:r>
              <a:rPr dirty="0" sz="2400" spc="-10" b="1">
                <a:latin typeface="Carlito"/>
                <a:cs typeface="Carlito"/>
              </a:rPr>
              <a:t>Informations </a:t>
            </a:r>
            <a:r>
              <a:rPr dirty="0" sz="2400" spc="-5" b="1">
                <a:latin typeface="Carlito"/>
                <a:cs typeface="Carlito"/>
              </a:rPr>
              <a:t>financières </a:t>
            </a:r>
            <a:r>
              <a:rPr dirty="0" sz="2400" b="1">
                <a:latin typeface="Carlito"/>
                <a:cs typeface="Carlito"/>
              </a:rPr>
              <a:t>de </a:t>
            </a:r>
            <a:r>
              <a:rPr dirty="0" sz="2400" spc="-10" b="1">
                <a:latin typeface="Carlito"/>
                <a:cs typeface="Carlito"/>
              </a:rPr>
              <a:t>l'entreprise:  </a:t>
            </a:r>
            <a:r>
              <a:rPr dirty="0" sz="2400" spc="-15" b="1">
                <a:latin typeface="Carlito"/>
                <a:cs typeface="Carlito"/>
              </a:rPr>
              <a:t>Présentation, </a:t>
            </a:r>
            <a:r>
              <a:rPr dirty="0" sz="2400" spc="-5" b="1">
                <a:latin typeface="Carlito"/>
                <a:cs typeface="Carlito"/>
              </a:rPr>
              <a:t>Analyse et</a:t>
            </a:r>
            <a:r>
              <a:rPr dirty="0" sz="2400" spc="30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interprétation</a:t>
            </a:r>
            <a:endParaRPr sz="2400">
              <a:latin typeface="Carlito"/>
              <a:cs typeface="Carlito"/>
            </a:endParaRPr>
          </a:p>
          <a:p>
            <a:pPr marL="697865" marR="1165225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 b="1">
                <a:latin typeface="Carlito"/>
                <a:cs typeface="Carlito"/>
              </a:rPr>
              <a:t>Chapitre </a:t>
            </a:r>
            <a:r>
              <a:rPr dirty="0" sz="2400" b="1">
                <a:latin typeface="Carlito"/>
                <a:cs typeface="Carlito"/>
              </a:rPr>
              <a:t>1- Les </a:t>
            </a:r>
            <a:r>
              <a:rPr dirty="0" sz="2400" spc="-15" b="1">
                <a:latin typeface="Carlito"/>
                <a:cs typeface="Carlito"/>
              </a:rPr>
              <a:t>états </a:t>
            </a:r>
            <a:r>
              <a:rPr dirty="0" sz="2400" spc="-5" b="1">
                <a:latin typeface="Carlito"/>
                <a:cs typeface="Carlito"/>
              </a:rPr>
              <a:t>financiers </a:t>
            </a:r>
            <a:r>
              <a:rPr dirty="0" sz="2400" b="1">
                <a:latin typeface="Carlito"/>
                <a:cs typeface="Carlito"/>
              </a:rPr>
              <a:t>: </a:t>
            </a:r>
            <a:r>
              <a:rPr dirty="0" sz="2400" spc="-15" b="1">
                <a:latin typeface="Carlito"/>
                <a:cs typeface="Carlito"/>
              </a:rPr>
              <a:t>présentation </a:t>
            </a:r>
            <a:r>
              <a:rPr dirty="0" sz="2400" spc="-5" b="1">
                <a:latin typeface="Carlito"/>
                <a:cs typeface="Carlito"/>
              </a:rPr>
              <a:t>et  principes</a:t>
            </a:r>
            <a:endParaRPr sz="2400">
              <a:latin typeface="Carlito"/>
              <a:cs typeface="Carlito"/>
            </a:endParaRPr>
          </a:p>
          <a:p>
            <a:pPr marL="697865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  <a:tab pos="1913255" algn="l"/>
                <a:tab pos="6193155" algn="l"/>
              </a:tabLst>
            </a:pPr>
            <a:r>
              <a:rPr dirty="0" sz="2400" spc="-10" b="1">
                <a:latin typeface="Carlito"/>
                <a:cs typeface="Carlito"/>
              </a:rPr>
              <a:t>Chapitre	</a:t>
            </a:r>
            <a:r>
              <a:rPr dirty="0" sz="2400" b="1">
                <a:latin typeface="Carlito"/>
                <a:cs typeface="Carlito"/>
              </a:rPr>
              <a:t>2- </a:t>
            </a:r>
            <a:r>
              <a:rPr dirty="0" sz="2400" spc="-5" b="1">
                <a:latin typeface="Carlito"/>
                <a:cs typeface="Carlito"/>
              </a:rPr>
              <a:t>Analyse fonctionnelle</a:t>
            </a:r>
            <a:r>
              <a:rPr dirty="0" sz="2400" spc="10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du bilan	</a:t>
            </a:r>
            <a:r>
              <a:rPr dirty="0" sz="2400" spc="-10" b="1">
                <a:latin typeface="Carlito"/>
                <a:cs typeface="Carlito"/>
              </a:rPr>
              <a:t>et</a:t>
            </a:r>
            <a:r>
              <a:rPr dirty="0" sz="2400" spc="-1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notion</a:t>
            </a:r>
            <a:endParaRPr sz="2400">
              <a:latin typeface="Carlito"/>
              <a:cs typeface="Carlito"/>
            </a:endParaRPr>
          </a:p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dirty="0" sz="2400" spc="-170" b="1">
                <a:latin typeface="Trebuchet MS"/>
                <a:cs typeface="Trebuchet MS"/>
              </a:rPr>
              <a:t>d’équilibre </a:t>
            </a:r>
            <a:r>
              <a:rPr dirty="0" sz="2400" spc="-150" b="1">
                <a:latin typeface="Trebuchet MS"/>
                <a:cs typeface="Trebuchet MS"/>
              </a:rPr>
              <a:t>financier </a:t>
            </a:r>
            <a:r>
              <a:rPr dirty="0" sz="2400" spc="-180" b="1">
                <a:latin typeface="Trebuchet MS"/>
                <a:cs typeface="Trebuchet MS"/>
              </a:rPr>
              <a:t>(BFR, </a:t>
            </a:r>
            <a:r>
              <a:rPr dirty="0" sz="2400" spc="-225" b="1">
                <a:latin typeface="Trebuchet MS"/>
                <a:cs typeface="Trebuchet MS"/>
              </a:rPr>
              <a:t>FR, </a:t>
            </a:r>
            <a:r>
              <a:rPr dirty="0" sz="2400" spc="-180" b="1">
                <a:latin typeface="Trebuchet MS"/>
                <a:cs typeface="Trebuchet MS"/>
              </a:rPr>
              <a:t>TR)</a:t>
            </a:r>
            <a:r>
              <a:rPr dirty="0" sz="2400" spc="-200" b="1">
                <a:latin typeface="Trebuchet MS"/>
                <a:cs typeface="Trebuchet MS"/>
              </a:rPr>
              <a:t> </a:t>
            </a:r>
            <a:r>
              <a:rPr dirty="0" sz="2400" spc="-155" b="1">
                <a:latin typeface="Trebuchet MS"/>
                <a:cs typeface="Trebuchet MS"/>
              </a:rPr>
              <a:t>(3h)</a:t>
            </a:r>
            <a:endParaRPr sz="2400">
              <a:latin typeface="Trebuchet MS"/>
              <a:cs typeface="Trebuchet MS"/>
            </a:endParaRPr>
          </a:p>
          <a:p>
            <a:pPr marL="697865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  <a:tab pos="1913255" algn="l"/>
              </a:tabLst>
            </a:pPr>
            <a:r>
              <a:rPr dirty="0" sz="2400" spc="-10" b="1">
                <a:latin typeface="Carlito"/>
                <a:cs typeface="Carlito"/>
              </a:rPr>
              <a:t>Chapitre	</a:t>
            </a:r>
            <a:r>
              <a:rPr dirty="0" sz="2400" b="1">
                <a:latin typeface="Carlito"/>
                <a:cs typeface="Carlito"/>
              </a:rPr>
              <a:t>3- </a:t>
            </a:r>
            <a:r>
              <a:rPr dirty="0" sz="2400" spc="-5" b="1">
                <a:latin typeface="Carlito"/>
                <a:cs typeface="Carlito"/>
              </a:rPr>
              <a:t>Analyse </a:t>
            </a:r>
            <a:r>
              <a:rPr dirty="0" sz="2400" b="1">
                <a:latin typeface="Carlito"/>
                <a:cs typeface="Carlito"/>
              </a:rPr>
              <a:t>du </a:t>
            </a:r>
            <a:r>
              <a:rPr dirty="0" sz="2400" spc="-15" b="1">
                <a:latin typeface="Carlito"/>
                <a:cs typeface="Carlito"/>
              </a:rPr>
              <a:t>résultat différentiel </a:t>
            </a:r>
            <a:r>
              <a:rPr dirty="0" sz="2400" b="1">
                <a:latin typeface="Carlito"/>
                <a:cs typeface="Carlito"/>
              </a:rPr>
              <a:t>(SR </a:t>
            </a:r>
            <a:r>
              <a:rPr dirty="0" sz="2400" spc="-5" b="1">
                <a:latin typeface="Carlito"/>
                <a:cs typeface="Carlito"/>
              </a:rPr>
              <a:t>et</a:t>
            </a:r>
            <a:r>
              <a:rPr dirty="0" sz="2400" spc="10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PM)</a:t>
            </a:r>
            <a:endParaRPr sz="24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Carlito"/>
                <a:cs typeface="Carlito"/>
              </a:rPr>
              <a:t>- </a:t>
            </a:r>
            <a:r>
              <a:rPr dirty="0" sz="2400" spc="-15" b="1">
                <a:latin typeface="Carlito"/>
                <a:cs typeface="Carlito"/>
              </a:rPr>
              <a:t>Partie </a:t>
            </a:r>
            <a:r>
              <a:rPr dirty="0" sz="2400" spc="-204" b="1">
                <a:latin typeface="Trebuchet MS"/>
                <a:cs typeface="Trebuchet MS"/>
              </a:rPr>
              <a:t>2: </a:t>
            </a:r>
            <a:r>
              <a:rPr dirty="0" sz="2400" spc="-120" b="1">
                <a:latin typeface="Trebuchet MS"/>
                <a:cs typeface="Trebuchet MS"/>
              </a:rPr>
              <a:t>Décisions </a:t>
            </a:r>
            <a:r>
              <a:rPr dirty="0" sz="2400" spc="-155" b="1">
                <a:latin typeface="Trebuchet MS"/>
                <a:cs typeface="Trebuchet MS"/>
              </a:rPr>
              <a:t>financières: </a:t>
            </a:r>
            <a:r>
              <a:rPr dirty="0" sz="2400" spc="-125" b="1">
                <a:latin typeface="Trebuchet MS"/>
                <a:cs typeface="Trebuchet MS"/>
              </a:rPr>
              <a:t>Décision</a:t>
            </a:r>
            <a:r>
              <a:rPr dirty="0" sz="2400" spc="-254" b="1">
                <a:latin typeface="Trebuchet MS"/>
                <a:cs typeface="Trebuchet MS"/>
              </a:rPr>
              <a:t> </a:t>
            </a:r>
            <a:r>
              <a:rPr dirty="0" sz="2400" spc="-140" b="1">
                <a:latin typeface="Trebuchet MS"/>
                <a:cs typeface="Trebuchet MS"/>
              </a:rPr>
              <a:t>d’investissement</a:t>
            </a:r>
            <a:endParaRPr sz="2400">
              <a:latin typeface="Trebuchet MS"/>
              <a:cs typeface="Trebuchet MS"/>
            </a:endParaRPr>
          </a:p>
          <a:p>
            <a:pPr marL="697865" marR="3175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  <a:tab pos="1913255" algn="l"/>
              </a:tabLst>
            </a:pPr>
            <a:r>
              <a:rPr dirty="0" sz="2400" spc="-10" b="1">
                <a:latin typeface="Carlito"/>
                <a:cs typeface="Carlito"/>
              </a:rPr>
              <a:t>Chapitre	</a:t>
            </a:r>
            <a:r>
              <a:rPr dirty="0" sz="2400" b="1">
                <a:latin typeface="Carlito"/>
                <a:cs typeface="Carlito"/>
              </a:rPr>
              <a:t>4- </a:t>
            </a:r>
            <a:r>
              <a:rPr dirty="0" sz="2400" spc="-5" b="1">
                <a:latin typeface="Carlito"/>
                <a:cs typeface="Carlito"/>
              </a:rPr>
              <a:t>Décisions </a:t>
            </a:r>
            <a:r>
              <a:rPr dirty="0" sz="2400" spc="-145" b="1">
                <a:latin typeface="Trebuchet MS"/>
                <a:cs typeface="Trebuchet MS"/>
              </a:rPr>
              <a:t>d’investissement: </a:t>
            </a:r>
            <a:r>
              <a:rPr dirty="0" sz="2400" spc="-150" b="1">
                <a:latin typeface="Trebuchet MS"/>
                <a:cs typeface="Trebuchet MS"/>
              </a:rPr>
              <a:t>Paramètres </a:t>
            </a:r>
            <a:r>
              <a:rPr dirty="0" sz="2400" spc="-170" b="1">
                <a:latin typeface="Trebuchet MS"/>
                <a:cs typeface="Trebuchet MS"/>
              </a:rPr>
              <a:t>d’un  </a:t>
            </a:r>
            <a:r>
              <a:rPr dirty="0" sz="2400" spc="-160" b="1">
                <a:latin typeface="Trebuchet MS"/>
                <a:cs typeface="Trebuchet MS"/>
              </a:rPr>
              <a:t>projet</a:t>
            </a:r>
            <a:r>
              <a:rPr dirty="0" sz="2400" spc="-210" b="1">
                <a:latin typeface="Trebuchet MS"/>
                <a:cs typeface="Trebuchet MS"/>
              </a:rPr>
              <a:t> </a:t>
            </a:r>
            <a:r>
              <a:rPr dirty="0" sz="2400" spc="-140" b="1">
                <a:latin typeface="Trebuchet MS"/>
                <a:cs typeface="Trebuchet MS"/>
              </a:rPr>
              <a:t>d’investissement</a:t>
            </a:r>
            <a:endParaRPr sz="2400">
              <a:latin typeface="Trebuchet MS"/>
              <a:cs typeface="Trebuchet MS"/>
            </a:endParaRPr>
          </a:p>
          <a:p>
            <a:pPr marL="697865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 b="1">
                <a:latin typeface="Carlito"/>
                <a:cs typeface="Carlito"/>
              </a:rPr>
              <a:t>Chapitre </a:t>
            </a:r>
            <a:r>
              <a:rPr dirty="0" sz="2400" b="1">
                <a:latin typeface="Carlito"/>
                <a:cs typeface="Carlito"/>
              </a:rPr>
              <a:t>5- </a:t>
            </a:r>
            <a:r>
              <a:rPr dirty="0" sz="2400" spc="-114" b="1">
                <a:latin typeface="Trebuchet MS"/>
                <a:cs typeface="Trebuchet MS"/>
              </a:rPr>
              <a:t>Décisions </a:t>
            </a:r>
            <a:r>
              <a:rPr dirty="0" sz="2400" spc="-145" b="1">
                <a:latin typeface="Trebuchet MS"/>
                <a:cs typeface="Trebuchet MS"/>
              </a:rPr>
              <a:t>d’investissement: </a:t>
            </a:r>
            <a:r>
              <a:rPr dirty="0" sz="2400" spc="-165" b="1">
                <a:latin typeface="Trebuchet MS"/>
                <a:cs typeface="Trebuchet MS"/>
              </a:rPr>
              <a:t>Critères </a:t>
            </a:r>
            <a:r>
              <a:rPr dirty="0" sz="2400" b="1">
                <a:latin typeface="Carlito"/>
                <a:cs typeface="Carlito"/>
              </a:rPr>
              <a:t>de</a:t>
            </a:r>
            <a:r>
              <a:rPr dirty="0" sz="2400" spc="-9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choix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1113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55130"/>
            <a:chOff x="0" y="0"/>
            <a:chExt cx="9144000" cy="6755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478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85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01384" y="356615"/>
              <a:ext cx="2476500" cy="781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294503" y="1582369"/>
            <a:ext cx="1611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rlito"/>
                <a:cs typeface="Carlito"/>
              </a:rPr>
              <a:t>Chapitre</a:t>
            </a:r>
            <a:r>
              <a:rPr dirty="0" sz="2800" spc="-3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0: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4503" y="2000504"/>
            <a:ext cx="2638425" cy="2463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630680" algn="l"/>
              </a:tabLst>
            </a:pPr>
            <a:r>
              <a:rPr dirty="0" spc="-10">
                <a:solidFill>
                  <a:srgbClr val="D20000"/>
                </a:solidFill>
              </a:rPr>
              <a:t>Objectifs </a:t>
            </a:r>
            <a:r>
              <a:rPr dirty="0" spc="-15">
                <a:solidFill>
                  <a:srgbClr val="D20000"/>
                </a:solidFill>
              </a:rPr>
              <a:t>et  </a:t>
            </a:r>
            <a:r>
              <a:rPr dirty="0" spc="-25">
                <a:solidFill>
                  <a:srgbClr val="D20000"/>
                </a:solidFill>
              </a:rPr>
              <a:t>intérêt	</a:t>
            </a:r>
            <a:r>
              <a:rPr dirty="0" spc="-5">
                <a:solidFill>
                  <a:srgbClr val="D20000"/>
                </a:solidFill>
              </a:rPr>
              <a:t>de</a:t>
            </a:r>
            <a:r>
              <a:rPr dirty="0" spc="-95">
                <a:solidFill>
                  <a:srgbClr val="D20000"/>
                </a:solidFill>
              </a:rPr>
              <a:t> </a:t>
            </a:r>
            <a:r>
              <a:rPr dirty="0" spc="-5">
                <a:solidFill>
                  <a:srgbClr val="D20000"/>
                </a:solidFill>
              </a:rPr>
              <a:t>la  </a:t>
            </a:r>
            <a:r>
              <a:rPr dirty="0" spc="-15">
                <a:solidFill>
                  <a:srgbClr val="D20000"/>
                </a:solidFill>
              </a:rPr>
              <a:t>fonction  </a:t>
            </a:r>
            <a:r>
              <a:rPr dirty="0" spc="-10">
                <a:solidFill>
                  <a:srgbClr val="D20000"/>
                </a:solidFill>
              </a:rPr>
              <a:t>financière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1425112"/>
            <a:ext cx="7713345" cy="371538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225" b="1">
                <a:latin typeface="Trebuchet MS"/>
                <a:cs typeface="Trebuchet MS"/>
              </a:rPr>
              <a:t>Qu’est </a:t>
            </a:r>
            <a:r>
              <a:rPr dirty="0" sz="3200" spc="-265" b="1">
                <a:latin typeface="Trebuchet MS"/>
                <a:cs typeface="Trebuchet MS"/>
              </a:rPr>
              <a:t>ce </a:t>
            </a:r>
            <a:r>
              <a:rPr dirty="0" sz="3200" spc="-220" b="1">
                <a:latin typeface="Trebuchet MS"/>
                <a:cs typeface="Trebuchet MS"/>
              </a:rPr>
              <a:t>qu’une </a:t>
            </a:r>
            <a:r>
              <a:rPr dirty="0" sz="3200" spc="-200" b="1">
                <a:latin typeface="Trebuchet MS"/>
                <a:cs typeface="Trebuchet MS"/>
              </a:rPr>
              <a:t>entreprise</a:t>
            </a:r>
            <a:r>
              <a:rPr dirty="0" sz="3200" spc="-320" b="1">
                <a:latin typeface="Trebuchet MS"/>
                <a:cs typeface="Trebuchet MS"/>
              </a:rPr>
              <a:t> </a:t>
            </a:r>
            <a:r>
              <a:rPr dirty="0" sz="3200" b="1">
                <a:latin typeface="Carlito"/>
                <a:cs typeface="Carlito"/>
              </a:rPr>
              <a:t>?</a:t>
            </a:r>
            <a:endParaRPr sz="3200">
              <a:latin typeface="Carlito"/>
              <a:cs typeface="Carlito"/>
            </a:endParaRPr>
          </a:p>
          <a:p>
            <a:pPr algn="just" marL="355600" indent="-3435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u="heavy" sz="32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Définition appropriée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à </a:t>
            </a:r>
            <a:r>
              <a:rPr dirty="0" u="heavy" sz="3200" spc="-1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notre</a:t>
            </a:r>
            <a:r>
              <a:rPr dirty="0" u="heavy" sz="3200" spc="6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32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cadre</a:t>
            </a:r>
            <a:r>
              <a:rPr dirty="0" sz="3200" spc="-10">
                <a:latin typeface="Carlito"/>
                <a:cs typeface="Carlito"/>
              </a:rPr>
              <a:t>:</a:t>
            </a:r>
            <a:endParaRPr sz="3200">
              <a:latin typeface="Carlito"/>
              <a:cs typeface="Carlito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Carlito"/>
                <a:cs typeface="Carlito"/>
              </a:rPr>
              <a:t>« </a:t>
            </a:r>
            <a:r>
              <a:rPr dirty="0" sz="3200" spc="-145">
                <a:latin typeface="Arial"/>
                <a:cs typeface="Arial"/>
              </a:rPr>
              <a:t>L’entreprise </a:t>
            </a:r>
            <a:r>
              <a:rPr dirty="0" sz="3200" spc="-15">
                <a:latin typeface="Carlito"/>
                <a:cs typeface="Carlito"/>
              </a:rPr>
              <a:t>est </a:t>
            </a:r>
            <a:r>
              <a:rPr dirty="0" sz="3200">
                <a:latin typeface="Carlito"/>
                <a:cs typeface="Carlito"/>
              </a:rPr>
              <a:t>une </a:t>
            </a:r>
            <a:r>
              <a:rPr dirty="0" sz="3200" spc="-15">
                <a:latin typeface="Carlito"/>
                <a:cs typeface="Carlito"/>
              </a:rPr>
              <a:t>organisation </a:t>
            </a:r>
            <a:r>
              <a:rPr dirty="0" sz="3200" spc="-5">
                <a:latin typeface="Carlito"/>
                <a:cs typeface="Carlito"/>
              </a:rPr>
              <a:t>qui met </a:t>
            </a:r>
            <a:r>
              <a:rPr dirty="0" sz="3200">
                <a:latin typeface="Carlito"/>
                <a:cs typeface="Carlito"/>
              </a:rPr>
              <a:t>en  </a:t>
            </a:r>
            <a:r>
              <a:rPr dirty="0" sz="3200" spc="-145">
                <a:latin typeface="Arial"/>
                <a:cs typeface="Arial"/>
              </a:rPr>
              <a:t>œuvre </a:t>
            </a:r>
            <a:r>
              <a:rPr dirty="0" sz="3200" spc="-20">
                <a:latin typeface="Carlito"/>
                <a:cs typeface="Carlito"/>
              </a:rPr>
              <a:t>différents facteurs </a:t>
            </a:r>
            <a:r>
              <a:rPr dirty="0" sz="3200" spc="-5">
                <a:latin typeface="Carlito"/>
                <a:cs typeface="Carlito"/>
              </a:rPr>
              <a:t>de </a:t>
            </a:r>
            <a:r>
              <a:rPr dirty="0" sz="3200" spc="-10">
                <a:latin typeface="Carlito"/>
                <a:cs typeface="Carlito"/>
              </a:rPr>
              <a:t>production  (moyens </a:t>
            </a:r>
            <a:r>
              <a:rPr dirty="0" sz="3200">
                <a:latin typeface="Carlito"/>
                <a:cs typeface="Carlito"/>
              </a:rPr>
              <a:t>humains, </a:t>
            </a:r>
            <a:r>
              <a:rPr dirty="0" sz="3200" spc="-10">
                <a:latin typeface="Carlito"/>
                <a:cs typeface="Carlito"/>
              </a:rPr>
              <a:t>matériels et financiers)  </a:t>
            </a:r>
            <a:r>
              <a:rPr dirty="0" sz="3200" spc="-100">
                <a:latin typeface="Arial"/>
                <a:cs typeface="Arial"/>
              </a:rPr>
              <a:t>qu’elle </a:t>
            </a:r>
            <a:r>
              <a:rPr dirty="0" sz="3200" spc="-5">
                <a:latin typeface="Carlito"/>
                <a:cs typeface="Carlito"/>
              </a:rPr>
              <a:t>combine </a:t>
            </a:r>
            <a:r>
              <a:rPr dirty="0" sz="3200">
                <a:latin typeface="Carlito"/>
                <a:cs typeface="Carlito"/>
              </a:rPr>
              <a:t>de </a:t>
            </a:r>
            <a:r>
              <a:rPr dirty="0" sz="3200" spc="-25">
                <a:latin typeface="Carlito"/>
                <a:cs typeface="Carlito"/>
              </a:rPr>
              <a:t>façon </a:t>
            </a:r>
            <a:r>
              <a:rPr dirty="0" sz="3200" spc="-5">
                <a:latin typeface="Carlito"/>
                <a:cs typeface="Carlito"/>
              </a:rPr>
              <a:t>optimale pour  </a:t>
            </a:r>
            <a:r>
              <a:rPr dirty="0" sz="3200" spc="-10">
                <a:latin typeface="Carlito"/>
                <a:cs typeface="Carlito"/>
              </a:rPr>
              <a:t>réaliser </a:t>
            </a:r>
            <a:r>
              <a:rPr dirty="0" sz="3200" spc="-5">
                <a:latin typeface="Carlito"/>
                <a:cs typeface="Carlito"/>
              </a:rPr>
              <a:t>son </a:t>
            </a:r>
            <a:r>
              <a:rPr dirty="0" sz="3200" spc="-30">
                <a:latin typeface="Carlito"/>
                <a:cs typeface="Carlito"/>
              </a:rPr>
              <a:t>objectif.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»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6908" y="74676"/>
            <a:ext cx="7526020" cy="1728470"/>
            <a:chOff x="406908" y="74676"/>
            <a:chExt cx="7526020" cy="1728470"/>
          </a:xfrm>
        </p:grpSpPr>
        <p:sp>
          <p:nvSpPr>
            <p:cNvPr id="4" name="object 4"/>
            <p:cNvSpPr/>
            <p:nvPr/>
          </p:nvSpPr>
          <p:spPr>
            <a:xfrm>
              <a:off x="406908" y="74676"/>
              <a:ext cx="7525511" cy="1118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6908" y="684276"/>
              <a:ext cx="4582668" cy="11186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Introduction </a:t>
            </a:r>
            <a:r>
              <a:rPr dirty="0" spc="-20"/>
              <a:t>générale: </a:t>
            </a:r>
            <a:r>
              <a:rPr dirty="0" spc="-25"/>
              <a:t>Intérêt </a:t>
            </a:r>
            <a:r>
              <a:rPr dirty="0" spc="-10"/>
              <a:t>de  </a:t>
            </a:r>
            <a:r>
              <a:rPr dirty="0" spc="-200">
                <a:latin typeface="Arial"/>
                <a:cs typeface="Arial"/>
              </a:rPr>
              <a:t>l’analyse</a:t>
            </a:r>
            <a:r>
              <a:rPr dirty="0" spc="-235">
                <a:latin typeface="Arial"/>
                <a:cs typeface="Arial"/>
              </a:rPr>
              <a:t> </a:t>
            </a:r>
            <a:r>
              <a:rPr dirty="0" spc="-125">
                <a:latin typeface="Arial"/>
                <a:cs typeface="Arial"/>
              </a:rPr>
              <a:t>financière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332231"/>
            <a:ext cx="7415783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20952" y="1680972"/>
            <a:ext cx="3648710" cy="3463290"/>
            <a:chOff x="1520952" y="1680972"/>
            <a:chExt cx="3648710" cy="3463290"/>
          </a:xfrm>
        </p:grpSpPr>
        <p:sp>
          <p:nvSpPr>
            <p:cNvPr id="4" name="object 4"/>
            <p:cNvSpPr/>
            <p:nvPr/>
          </p:nvSpPr>
          <p:spPr>
            <a:xfrm>
              <a:off x="3488309" y="2799207"/>
              <a:ext cx="504825" cy="2339975"/>
            </a:xfrm>
            <a:custGeom>
              <a:avLst/>
              <a:gdLst/>
              <a:ahLst/>
              <a:cxnLst/>
              <a:rect l="l" t="t" r="r" b="b"/>
              <a:pathLst>
                <a:path w="504825" h="2339975">
                  <a:moveTo>
                    <a:pt x="0" y="1874265"/>
                  </a:moveTo>
                  <a:lnTo>
                    <a:pt x="504316" y="2339720"/>
                  </a:lnTo>
                </a:path>
                <a:path w="504825" h="2339975">
                  <a:moveTo>
                    <a:pt x="0" y="465454"/>
                  </a:moveTo>
                  <a:lnTo>
                    <a:pt x="504316" y="0"/>
                  </a:lnTo>
                </a:path>
              </a:pathLst>
            </a:custGeom>
            <a:ln w="9525">
              <a:solidFill>
                <a:srgbClr val="993D3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0952" y="2645663"/>
              <a:ext cx="2266188" cy="2264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3624" y="2665475"/>
              <a:ext cx="2180843" cy="2179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76472" y="1680972"/>
              <a:ext cx="1392936" cy="13944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8391" y="2174748"/>
              <a:ext cx="1149096" cy="437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19144" y="1700784"/>
              <a:ext cx="1307591" cy="13091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29836" y="2225167"/>
            <a:ext cx="88709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Carlito"/>
                <a:cs typeface="Carlito"/>
              </a:rPr>
              <a:t>commerciale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6623" y="1974849"/>
            <a:ext cx="1934210" cy="71564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84785" marR="5080" indent="-172720">
              <a:lnSpc>
                <a:spcPct val="91600"/>
              </a:lnSpc>
              <a:spcBef>
                <a:spcPts val="25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achète des </a:t>
            </a:r>
            <a:r>
              <a:rPr dirty="0" sz="1600" spc="-5">
                <a:latin typeface="Carlito"/>
                <a:cs typeface="Carlito"/>
              </a:rPr>
              <a:t>biens </a:t>
            </a:r>
            <a:r>
              <a:rPr dirty="0" sz="1600" spc="-10">
                <a:latin typeface="Carlito"/>
                <a:cs typeface="Carlito"/>
              </a:rPr>
              <a:t>et  </a:t>
            </a:r>
            <a:r>
              <a:rPr dirty="0" sz="1600" spc="-5">
                <a:latin typeface="Carlito"/>
                <a:cs typeface="Carlito"/>
              </a:rPr>
              <a:t>les </a:t>
            </a:r>
            <a:r>
              <a:rPr dirty="0" sz="1600" spc="-10">
                <a:latin typeface="Carlito"/>
                <a:cs typeface="Carlito"/>
              </a:rPr>
              <a:t>vend </a:t>
            </a:r>
            <a:r>
              <a:rPr dirty="0" sz="1600" spc="-5">
                <a:latin typeface="Carlito"/>
                <a:cs typeface="Carlito"/>
              </a:rPr>
              <a:t>sans aucune  </a:t>
            </a:r>
            <a:r>
              <a:rPr dirty="0" sz="1600" spc="-15">
                <a:latin typeface="Carlito"/>
                <a:cs typeface="Carlito"/>
              </a:rPr>
              <a:t>transformation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09288" y="3294888"/>
            <a:ext cx="1393190" cy="1394460"/>
            <a:chOff x="4209288" y="3294888"/>
            <a:chExt cx="1393190" cy="1394460"/>
          </a:xfrm>
        </p:grpSpPr>
        <p:sp>
          <p:nvSpPr>
            <p:cNvPr id="13" name="object 13"/>
            <p:cNvSpPr/>
            <p:nvPr/>
          </p:nvSpPr>
          <p:spPr>
            <a:xfrm>
              <a:off x="4209288" y="3294888"/>
              <a:ext cx="1392936" cy="13944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8160" y="3483864"/>
              <a:ext cx="1165860" cy="10485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51960" y="3314700"/>
              <a:ext cx="1307591" cy="13091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475735" y="3536060"/>
            <a:ext cx="1840864" cy="824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020444">
              <a:lnSpc>
                <a:spcPts val="1610"/>
              </a:lnSpc>
              <a:spcBef>
                <a:spcPts val="105"/>
              </a:spcBef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ts val="1535"/>
              </a:lnSpc>
              <a:tabLst>
                <a:tab pos="800100" algn="l"/>
                <a:tab pos="1019175" algn="l"/>
              </a:tabLst>
            </a:pPr>
            <a:r>
              <a:rPr dirty="0" u="sng" sz="1400">
                <a:uFill>
                  <a:solidFill>
                    <a:srgbClr val="993D3B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>
                <a:uFill>
                  <a:solidFill>
                    <a:srgbClr val="993D3B"/>
                  </a:solidFill>
                </a:uFill>
                <a:latin typeface="Carlito"/>
                <a:cs typeface="Carlito"/>
              </a:rPr>
              <a:t>	</a:t>
            </a:r>
            <a:r>
              <a:rPr dirty="0" sz="1400">
                <a:latin typeface="Carlito"/>
                <a:cs typeface="Carlito"/>
              </a:rPr>
              <a:t>	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</a:t>
            </a:r>
            <a:r>
              <a:rPr dirty="0" u="sng" sz="1400" spc="-2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od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uc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tion</a:t>
            </a:r>
            <a:endParaRPr sz="1400">
              <a:latin typeface="Carlito"/>
              <a:cs typeface="Carlito"/>
            </a:endParaRPr>
          </a:p>
          <a:p>
            <a:pPr algn="ctr" marL="1020444">
              <a:lnSpc>
                <a:spcPts val="1535"/>
              </a:lnSpc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ou</a:t>
            </a:r>
            <a:endParaRPr sz="1400">
              <a:latin typeface="Carlito"/>
              <a:cs typeface="Carlito"/>
            </a:endParaRPr>
          </a:p>
          <a:p>
            <a:pPr algn="ctr" marL="979169">
              <a:lnSpc>
                <a:spcPts val="1610"/>
              </a:lnSpc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industrielle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8804" y="3142233"/>
            <a:ext cx="1964689" cy="160718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84785" marR="5080" indent="-172720">
              <a:lnSpc>
                <a:spcPct val="91500"/>
              </a:lnSpc>
              <a:spcBef>
                <a:spcPts val="259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achète des </a:t>
            </a:r>
            <a:r>
              <a:rPr dirty="0" sz="1600" spc="-5">
                <a:latin typeface="Carlito"/>
                <a:cs typeface="Carlito"/>
              </a:rPr>
              <a:t>biens </a:t>
            </a:r>
            <a:r>
              <a:rPr dirty="0" sz="1600" spc="-10">
                <a:latin typeface="Carlito"/>
                <a:cs typeface="Carlito"/>
              </a:rPr>
              <a:t>qui  </a:t>
            </a:r>
            <a:r>
              <a:rPr dirty="0" sz="1600" spc="-15">
                <a:latin typeface="Carlito"/>
                <a:cs typeface="Carlito"/>
              </a:rPr>
              <a:t>seront transformés  </a:t>
            </a:r>
            <a:r>
              <a:rPr dirty="0" sz="1600" spc="-10">
                <a:latin typeface="Carlito"/>
                <a:cs typeface="Carlito"/>
              </a:rPr>
              <a:t>(dans des ateliers ou  des usines) </a:t>
            </a:r>
            <a:r>
              <a:rPr dirty="0" sz="1600" spc="-5">
                <a:latin typeface="Carlito"/>
                <a:cs typeface="Carlito"/>
              </a:rPr>
              <a:t>en vue </a:t>
            </a:r>
            <a:r>
              <a:rPr dirty="0" sz="1600" spc="-10">
                <a:latin typeface="Carlito"/>
                <a:cs typeface="Carlito"/>
              </a:rPr>
              <a:t>de  fabriquer de  nouveaux </a:t>
            </a:r>
            <a:r>
              <a:rPr dirty="0" sz="1600" spc="-5">
                <a:latin typeface="Carlito"/>
                <a:cs typeface="Carlito"/>
              </a:rPr>
              <a:t>bien  </a:t>
            </a:r>
            <a:r>
              <a:rPr dirty="0" sz="1600" spc="-10">
                <a:latin typeface="Carlito"/>
                <a:cs typeface="Carlito"/>
              </a:rPr>
              <a:t>destinés </a:t>
            </a:r>
            <a:r>
              <a:rPr dirty="0" sz="1600" spc="-5">
                <a:latin typeface="Carlito"/>
                <a:cs typeface="Carlito"/>
              </a:rPr>
              <a:t>à </a:t>
            </a:r>
            <a:r>
              <a:rPr dirty="0" sz="1600">
                <a:latin typeface="Carlito"/>
                <a:cs typeface="Carlito"/>
              </a:rPr>
              <a:t>la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vente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76471" y="4908803"/>
            <a:ext cx="1393190" cy="1393190"/>
            <a:chOff x="3776471" y="4908803"/>
            <a:chExt cx="1393190" cy="1393190"/>
          </a:xfrm>
        </p:grpSpPr>
        <p:sp>
          <p:nvSpPr>
            <p:cNvPr id="19" name="object 19"/>
            <p:cNvSpPr/>
            <p:nvPr/>
          </p:nvSpPr>
          <p:spPr>
            <a:xfrm>
              <a:off x="3776471" y="4908803"/>
              <a:ext cx="1392936" cy="13929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38015" y="5390387"/>
              <a:ext cx="1031748" cy="4632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9143" y="4928615"/>
              <a:ext cx="1307591" cy="13075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076191" y="5443220"/>
            <a:ext cx="756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</a:t>
            </a:r>
            <a:r>
              <a:rPr dirty="0" u="sng" sz="1400" spc="-5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service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5246623" y="5314569"/>
            <a:ext cx="1955164" cy="4914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rend des </a:t>
            </a:r>
            <a:r>
              <a:rPr dirty="0" sz="1600" spc="-5">
                <a:latin typeface="Carlito"/>
                <a:cs typeface="Carlito"/>
              </a:rPr>
              <a:t>services aux  </a:t>
            </a:r>
            <a:r>
              <a:rPr dirty="0" sz="1600" spc="-10">
                <a:latin typeface="Carlito"/>
                <a:cs typeface="Carlito"/>
              </a:rPr>
              <a:t>tiers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07542" y="360905"/>
            <a:ext cx="6710045" cy="1254125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4400" spc="-55">
                <a:latin typeface="Arial"/>
                <a:cs typeface="Arial"/>
              </a:rPr>
              <a:t>Intérêt </a:t>
            </a:r>
            <a:r>
              <a:rPr dirty="0" sz="4400" spc="-200">
                <a:latin typeface="Arial"/>
                <a:cs typeface="Arial"/>
              </a:rPr>
              <a:t>de </a:t>
            </a:r>
            <a:r>
              <a:rPr dirty="0" sz="4400" spc="-215">
                <a:latin typeface="Arial"/>
                <a:cs typeface="Arial"/>
              </a:rPr>
              <a:t>l’analyse</a:t>
            </a:r>
            <a:r>
              <a:rPr dirty="0" sz="4400" spc="-490">
                <a:latin typeface="Arial"/>
                <a:cs typeface="Arial"/>
              </a:rPr>
              <a:t> </a:t>
            </a:r>
            <a:r>
              <a:rPr dirty="0" sz="4400" spc="-130">
                <a:latin typeface="Arial"/>
                <a:cs typeface="Arial"/>
              </a:rPr>
              <a:t>financière</a:t>
            </a:r>
            <a:endParaRPr sz="44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475"/>
              </a:spcBef>
            </a:pPr>
            <a:r>
              <a:rPr dirty="0" sz="2600" spc="-10" b="1">
                <a:solidFill>
                  <a:srgbClr val="000000"/>
                </a:solidFill>
                <a:latin typeface="Carlito"/>
                <a:cs typeface="Carlito"/>
              </a:rPr>
              <a:t>Typologie </a:t>
            </a:r>
            <a:r>
              <a:rPr dirty="0" sz="2600" spc="-5" b="1">
                <a:solidFill>
                  <a:srgbClr val="000000"/>
                </a:solidFill>
                <a:latin typeface="Carlito"/>
                <a:cs typeface="Carlito"/>
              </a:rPr>
              <a:t>des </a:t>
            </a:r>
            <a:r>
              <a:rPr dirty="0" sz="2600" spc="-10" b="1">
                <a:solidFill>
                  <a:srgbClr val="000000"/>
                </a:solidFill>
                <a:latin typeface="Carlito"/>
                <a:cs typeface="Carlito"/>
              </a:rPr>
              <a:t>entreprises</a:t>
            </a:r>
            <a:r>
              <a:rPr dirty="0" sz="2600" spc="45" b="1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rlito"/>
                <a:cs typeface="Carlito"/>
              </a:rPr>
              <a:t>?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332231"/>
            <a:ext cx="7415783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184883" y="3488415"/>
            <a:ext cx="1350645" cy="1350645"/>
            <a:chOff x="4184883" y="3488415"/>
            <a:chExt cx="1350645" cy="1350645"/>
          </a:xfrm>
        </p:grpSpPr>
        <p:sp>
          <p:nvSpPr>
            <p:cNvPr id="4" name="object 4"/>
            <p:cNvSpPr/>
            <p:nvPr/>
          </p:nvSpPr>
          <p:spPr>
            <a:xfrm>
              <a:off x="4184883" y="3488415"/>
              <a:ext cx="1350304" cy="1350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82440" y="3898392"/>
              <a:ext cx="1155191" cy="573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18432" y="3499104"/>
              <a:ext cx="1283207" cy="1283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52365" y="3964635"/>
            <a:ext cx="8159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objectifs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17720" y="3113532"/>
            <a:ext cx="485140" cy="329565"/>
            <a:chOff x="4617720" y="3113532"/>
            <a:chExt cx="485140" cy="329565"/>
          </a:xfrm>
        </p:grpSpPr>
        <p:sp>
          <p:nvSpPr>
            <p:cNvPr id="9" name="object 9"/>
            <p:cNvSpPr/>
            <p:nvPr/>
          </p:nvSpPr>
          <p:spPr>
            <a:xfrm>
              <a:off x="4617720" y="3113532"/>
              <a:ext cx="484632" cy="3291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2104" y="3115056"/>
              <a:ext cx="435863" cy="2712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184883" y="1693143"/>
            <a:ext cx="1350645" cy="1350645"/>
            <a:chOff x="4184883" y="1693143"/>
            <a:chExt cx="1350645" cy="1350645"/>
          </a:xfrm>
        </p:grpSpPr>
        <p:sp>
          <p:nvSpPr>
            <p:cNvPr id="12" name="object 12"/>
            <p:cNvSpPr/>
            <p:nvPr/>
          </p:nvSpPr>
          <p:spPr>
            <a:xfrm>
              <a:off x="4184883" y="1693143"/>
              <a:ext cx="1350304" cy="1350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29684" y="1956816"/>
              <a:ext cx="1097280" cy="8549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18432" y="1703832"/>
              <a:ext cx="1283207" cy="12832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468495" y="2009648"/>
            <a:ext cx="783590" cy="629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065" marR="5080" indent="-635">
              <a:lnSpc>
                <a:spcPts val="1540"/>
              </a:lnSpc>
              <a:spcBef>
                <a:spcPts val="270"/>
              </a:spcBef>
            </a:pPr>
            <a:r>
              <a:rPr dirty="0" sz="1400">
                <a:latin typeface="Carlito"/>
                <a:cs typeface="Carlito"/>
              </a:rPr>
              <a:t>la      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>
                <a:latin typeface="Carlito"/>
                <a:cs typeface="Carlito"/>
              </a:rPr>
              <a:t>éalis</a:t>
            </a:r>
            <a:r>
              <a:rPr dirty="0" sz="1400" spc="-15">
                <a:latin typeface="Carlito"/>
                <a:cs typeface="Carlito"/>
              </a:rPr>
              <a:t>a</a:t>
            </a:r>
            <a:r>
              <a:rPr dirty="0" sz="1400">
                <a:latin typeface="Carlito"/>
                <a:cs typeface="Carlito"/>
              </a:rPr>
              <a:t>tion  </a:t>
            </a:r>
            <a:r>
              <a:rPr dirty="0" sz="1400" spc="-5">
                <a:latin typeface="Carlito"/>
                <a:cs typeface="Carlito"/>
              </a:rPr>
              <a:t>de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profits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94020" y="2933679"/>
            <a:ext cx="1748155" cy="1350645"/>
            <a:chOff x="5494020" y="2933679"/>
            <a:chExt cx="1748155" cy="1350645"/>
          </a:xfrm>
        </p:grpSpPr>
        <p:sp>
          <p:nvSpPr>
            <p:cNvPr id="17" name="object 17"/>
            <p:cNvSpPr/>
            <p:nvPr/>
          </p:nvSpPr>
          <p:spPr>
            <a:xfrm>
              <a:off x="5494020" y="3637787"/>
              <a:ext cx="384048" cy="5013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36946" y="3657980"/>
              <a:ext cx="298450" cy="4150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91763" y="2933679"/>
              <a:ext cx="1350304" cy="1350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39612" y="3099815"/>
              <a:ext cx="1092708" cy="10500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25312" y="2944367"/>
              <a:ext cx="1283208" cy="12832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179311" y="3152648"/>
            <a:ext cx="777240" cy="8248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065" marR="5080">
              <a:lnSpc>
                <a:spcPts val="1540"/>
              </a:lnSpc>
              <a:spcBef>
                <a:spcPts val="270"/>
              </a:spcBef>
            </a:pPr>
            <a:r>
              <a:rPr dirty="0" sz="1400">
                <a:latin typeface="Carlito"/>
                <a:cs typeface="Carlito"/>
              </a:rPr>
              <a:t>la      </a:t>
            </a:r>
            <a:r>
              <a:rPr dirty="0" sz="1400" spc="-10">
                <a:latin typeface="Carlito"/>
                <a:cs typeface="Carlito"/>
              </a:rPr>
              <a:t>c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 spc="-5">
                <a:latin typeface="Carlito"/>
                <a:cs typeface="Carlito"/>
              </a:rPr>
              <a:t>o</a:t>
            </a:r>
            <a:r>
              <a:rPr dirty="0" sz="1400">
                <a:latin typeface="Carlito"/>
                <a:cs typeface="Carlito"/>
              </a:rPr>
              <a:t>i</a:t>
            </a:r>
            <a:r>
              <a:rPr dirty="0" sz="1400" spc="-5">
                <a:latin typeface="Carlito"/>
                <a:cs typeface="Carlito"/>
              </a:rPr>
              <a:t>s</a:t>
            </a:r>
            <a:r>
              <a:rPr dirty="0" sz="1400">
                <a:latin typeface="Carlito"/>
                <a:cs typeface="Carlito"/>
              </a:rPr>
              <a:t>sa</a:t>
            </a:r>
            <a:r>
              <a:rPr dirty="0" sz="1400" spc="-10">
                <a:latin typeface="Carlito"/>
                <a:cs typeface="Carlito"/>
              </a:rPr>
              <a:t>nc</a:t>
            </a:r>
            <a:r>
              <a:rPr dirty="0" sz="1400">
                <a:latin typeface="Carlito"/>
                <a:cs typeface="Carlito"/>
              </a:rPr>
              <a:t>e  </a:t>
            </a:r>
            <a:r>
              <a:rPr dirty="0" sz="1400">
                <a:latin typeface="Carlito"/>
                <a:cs typeface="Carlito"/>
              </a:rPr>
              <a:t>à </a:t>
            </a:r>
            <a:r>
              <a:rPr dirty="0" sz="1400" spc="-5">
                <a:latin typeface="Carlito"/>
                <a:cs typeface="Carlito"/>
              </a:rPr>
              <a:t>long  terme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54167" y="4654296"/>
            <a:ext cx="1446530" cy="1645920"/>
            <a:chOff x="5154167" y="4654296"/>
            <a:chExt cx="1446530" cy="1645920"/>
          </a:xfrm>
        </p:grpSpPr>
        <p:sp>
          <p:nvSpPr>
            <p:cNvPr id="24" name="object 24"/>
            <p:cNvSpPr/>
            <p:nvPr/>
          </p:nvSpPr>
          <p:spPr>
            <a:xfrm>
              <a:off x="5154167" y="4654296"/>
              <a:ext cx="448056" cy="4008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97474" y="4673854"/>
              <a:ext cx="362203" cy="3149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30367" y="4931664"/>
              <a:ext cx="1370076" cy="13685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66003" y="5204460"/>
              <a:ext cx="1135379" cy="8549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73039" y="4951476"/>
              <a:ext cx="1284732" cy="12832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505703" y="5257927"/>
            <a:ext cx="820419" cy="6299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245"/>
              </a:spcBef>
            </a:pPr>
            <a:r>
              <a:rPr dirty="0" sz="1400" spc="-10">
                <a:latin typeface="Carlito"/>
                <a:cs typeface="Carlito"/>
              </a:rPr>
              <a:t>être</a:t>
            </a:r>
            <a:r>
              <a:rPr dirty="0" sz="1400" spc="-9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leader 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sur </a:t>
            </a:r>
            <a:r>
              <a:rPr dirty="0" sz="1400">
                <a:latin typeface="Carlito"/>
                <a:cs typeface="Carlito"/>
              </a:rPr>
              <a:t>le  </a:t>
            </a:r>
            <a:r>
              <a:rPr dirty="0" sz="1400" spc="-10">
                <a:latin typeface="Carlito"/>
                <a:cs typeface="Carlito"/>
              </a:rPr>
              <a:t>marché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19627" y="4654296"/>
            <a:ext cx="1446530" cy="1645920"/>
            <a:chOff x="3119627" y="4654296"/>
            <a:chExt cx="1446530" cy="1645920"/>
          </a:xfrm>
        </p:grpSpPr>
        <p:sp>
          <p:nvSpPr>
            <p:cNvPr id="31" name="object 31"/>
            <p:cNvSpPr/>
            <p:nvPr/>
          </p:nvSpPr>
          <p:spPr>
            <a:xfrm>
              <a:off x="4117847" y="4654296"/>
              <a:ext cx="448055" cy="400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60392" y="4673854"/>
              <a:ext cx="362204" cy="3149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19627" y="4931664"/>
              <a:ext cx="1370076" cy="13685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73551" y="5009388"/>
              <a:ext cx="1097279" cy="12466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62299" y="4951476"/>
              <a:ext cx="1284732" cy="12832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412997" y="5062169"/>
            <a:ext cx="783590" cy="10223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065" marR="5080">
              <a:lnSpc>
                <a:spcPct val="91600"/>
              </a:lnSpc>
              <a:spcBef>
                <a:spcPts val="245"/>
              </a:spcBef>
            </a:pPr>
            <a:r>
              <a:rPr dirty="0" sz="1400" spc="-5">
                <a:latin typeface="Carlito"/>
                <a:cs typeface="Carlito"/>
              </a:rPr>
              <a:t>La     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>
                <a:latin typeface="Carlito"/>
                <a:cs typeface="Carlito"/>
              </a:rPr>
              <a:t>éalis</a:t>
            </a:r>
            <a:r>
              <a:rPr dirty="0" sz="1400" spc="-15">
                <a:latin typeface="Carlito"/>
                <a:cs typeface="Carlito"/>
              </a:rPr>
              <a:t>a</a:t>
            </a:r>
            <a:r>
              <a:rPr dirty="0" sz="1400">
                <a:latin typeface="Carlito"/>
                <a:cs typeface="Carlito"/>
              </a:rPr>
              <a:t>tion  </a:t>
            </a:r>
            <a:r>
              <a:rPr dirty="0" sz="1400" spc="-50">
                <a:latin typeface="Arial"/>
                <a:cs typeface="Arial"/>
              </a:rPr>
              <a:t>d’une  </a:t>
            </a:r>
            <a:r>
              <a:rPr dirty="0" sz="1400" spc="-70">
                <a:latin typeface="Arial"/>
                <a:cs typeface="Arial"/>
              </a:rPr>
              <a:t>œuvre  </a:t>
            </a:r>
            <a:r>
              <a:rPr dirty="0" sz="1400">
                <a:latin typeface="Carlito"/>
                <a:cs typeface="Carlito"/>
              </a:rPr>
              <a:t>sociale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78003" y="2933679"/>
            <a:ext cx="1748155" cy="1350645"/>
            <a:chOff x="2478003" y="2933679"/>
            <a:chExt cx="1748155" cy="1350645"/>
          </a:xfrm>
        </p:grpSpPr>
        <p:sp>
          <p:nvSpPr>
            <p:cNvPr id="38" name="object 38"/>
            <p:cNvSpPr/>
            <p:nvPr/>
          </p:nvSpPr>
          <p:spPr>
            <a:xfrm>
              <a:off x="3842003" y="3637787"/>
              <a:ext cx="384048" cy="50139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84675" y="3657980"/>
              <a:ext cx="298323" cy="4150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478003" y="2933679"/>
              <a:ext cx="1350304" cy="1350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624327" y="3197351"/>
              <a:ext cx="1097279" cy="8549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511551" y="2944367"/>
              <a:ext cx="1283208" cy="12832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762250" y="3249879"/>
            <a:ext cx="781050" cy="63055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250"/>
              </a:spcBef>
            </a:pPr>
            <a:r>
              <a:rPr dirty="0" sz="1400" spc="-5">
                <a:latin typeface="Carlito"/>
                <a:cs typeface="Carlito"/>
              </a:rPr>
              <a:t>assurer</a:t>
            </a:r>
            <a:r>
              <a:rPr dirty="0" sz="1400" spc="-8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un 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service  </a:t>
            </a:r>
            <a:r>
              <a:rPr dirty="0" sz="1400" spc="-5">
                <a:latin typeface="Carlito"/>
                <a:cs typeface="Carlito"/>
              </a:rPr>
              <a:t>public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07542" y="461899"/>
            <a:ext cx="6710045" cy="1138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>
                <a:latin typeface="Arial"/>
                <a:cs typeface="Arial"/>
              </a:rPr>
              <a:t>Intérêt </a:t>
            </a:r>
            <a:r>
              <a:rPr dirty="0" sz="4400" spc="-200">
                <a:latin typeface="Arial"/>
                <a:cs typeface="Arial"/>
              </a:rPr>
              <a:t>de </a:t>
            </a:r>
            <a:r>
              <a:rPr dirty="0" sz="4400" spc="-215">
                <a:latin typeface="Arial"/>
                <a:cs typeface="Arial"/>
              </a:rPr>
              <a:t>l’analyse</a:t>
            </a:r>
            <a:r>
              <a:rPr dirty="0" sz="4400" spc="-490">
                <a:latin typeface="Arial"/>
                <a:cs typeface="Arial"/>
              </a:rPr>
              <a:t> </a:t>
            </a:r>
            <a:r>
              <a:rPr dirty="0" sz="4400" spc="-130">
                <a:latin typeface="Arial"/>
                <a:cs typeface="Arial"/>
              </a:rPr>
              <a:t>financière</a:t>
            </a:r>
            <a:endParaRPr sz="4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120"/>
              </a:spcBef>
            </a:pPr>
            <a:r>
              <a:rPr dirty="0" sz="2800" spc="-220" b="1">
                <a:solidFill>
                  <a:srgbClr val="000000"/>
                </a:solidFill>
                <a:latin typeface="Trebuchet MS"/>
                <a:cs typeface="Trebuchet MS"/>
              </a:rPr>
              <a:t>Les </a:t>
            </a:r>
            <a:r>
              <a:rPr dirty="0" sz="2800" spc="-170" b="1">
                <a:solidFill>
                  <a:srgbClr val="000000"/>
                </a:solidFill>
                <a:latin typeface="Trebuchet MS"/>
                <a:cs typeface="Trebuchet MS"/>
              </a:rPr>
              <a:t>objectifs </a:t>
            </a:r>
            <a:r>
              <a:rPr dirty="0" sz="2800" spc="-200" b="1">
                <a:solidFill>
                  <a:srgbClr val="000000"/>
                </a:solidFill>
                <a:latin typeface="Trebuchet MS"/>
                <a:cs typeface="Trebuchet MS"/>
              </a:rPr>
              <a:t>d’une </a:t>
            </a:r>
            <a:r>
              <a:rPr dirty="0" sz="2800" spc="-180" b="1">
                <a:solidFill>
                  <a:srgbClr val="000000"/>
                </a:solidFill>
                <a:latin typeface="Trebuchet MS"/>
                <a:cs typeface="Trebuchet MS"/>
              </a:rPr>
              <a:t>entreprise</a:t>
            </a:r>
            <a:r>
              <a:rPr dirty="0" sz="2800" spc="-2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332231"/>
            <a:ext cx="7415783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333254" y="3503686"/>
            <a:ext cx="1309370" cy="1309370"/>
            <a:chOff x="2333254" y="3503686"/>
            <a:chExt cx="1309370" cy="1309370"/>
          </a:xfrm>
        </p:grpSpPr>
        <p:sp>
          <p:nvSpPr>
            <p:cNvPr id="4" name="object 4"/>
            <p:cNvSpPr/>
            <p:nvPr/>
          </p:nvSpPr>
          <p:spPr>
            <a:xfrm>
              <a:off x="2333254" y="3503686"/>
              <a:ext cx="1309094" cy="1309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09443" y="3892296"/>
              <a:ext cx="1155192" cy="574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66771" y="3514344"/>
              <a:ext cx="1242060" cy="12420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79370" y="3959732"/>
            <a:ext cx="815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objectifs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3254" y="1764792"/>
            <a:ext cx="1309370" cy="1308100"/>
            <a:chOff x="2333254" y="1764792"/>
            <a:chExt cx="1309370" cy="1308100"/>
          </a:xfrm>
        </p:grpSpPr>
        <p:sp>
          <p:nvSpPr>
            <p:cNvPr id="9" name="object 9"/>
            <p:cNvSpPr/>
            <p:nvPr/>
          </p:nvSpPr>
          <p:spPr>
            <a:xfrm>
              <a:off x="2333254" y="1764792"/>
              <a:ext cx="1309094" cy="13075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58211" y="2007108"/>
              <a:ext cx="1097280" cy="8549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6771" y="1775460"/>
              <a:ext cx="1242060" cy="1240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2761243" y="2965714"/>
            <a:ext cx="2534920" cy="1309370"/>
            <a:chOff x="2761243" y="2965714"/>
            <a:chExt cx="2534920" cy="1309370"/>
          </a:xfrm>
        </p:grpSpPr>
        <p:sp>
          <p:nvSpPr>
            <p:cNvPr id="13" name="object 13"/>
            <p:cNvSpPr/>
            <p:nvPr/>
          </p:nvSpPr>
          <p:spPr>
            <a:xfrm>
              <a:off x="2761243" y="3139520"/>
              <a:ext cx="462180" cy="321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76728" y="3140964"/>
              <a:ext cx="422148" cy="2636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01211" y="3648455"/>
              <a:ext cx="374903" cy="486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43249" y="3667887"/>
              <a:ext cx="290067" cy="40157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88308" y="2965714"/>
              <a:ext cx="1307591" cy="13090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16324" y="3112008"/>
              <a:ext cx="1092708" cy="10485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21836" y="2976372"/>
              <a:ext cx="1240536" cy="12420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97023" y="2059939"/>
            <a:ext cx="783590" cy="629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5080" indent="-635">
              <a:lnSpc>
                <a:spcPts val="1540"/>
              </a:lnSpc>
              <a:spcBef>
                <a:spcPts val="270"/>
              </a:spcBef>
            </a:pPr>
            <a:r>
              <a:rPr dirty="0" sz="1400">
                <a:latin typeface="Carlito"/>
                <a:cs typeface="Carlito"/>
              </a:rPr>
              <a:t>la      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>
                <a:latin typeface="Carlito"/>
                <a:cs typeface="Carlito"/>
              </a:rPr>
              <a:t>éalis</a:t>
            </a:r>
            <a:r>
              <a:rPr dirty="0" sz="1400" spc="-15">
                <a:latin typeface="Carlito"/>
                <a:cs typeface="Carlito"/>
              </a:rPr>
              <a:t>a</a:t>
            </a:r>
            <a:r>
              <a:rPr dirty="0" sz="1400">
                <a:latin typeface="Carlito"/>
                <a:cs typeface="Carlito"/>
              </a:rPr>
              <a:t>tion  </a:t>
            </a:r>
            <a:r>
              <a:rPr dirty="0" sz="1400" spc="-5">
                <a:latin typeface="Carlito"/>
                <a:cs typeface="Carlito"/>
              </a:rPr>
              <a:t>de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profits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4753" y="3164586"/>
            <a:ext cx="777240" cy="82486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245"/>
              </a:spcBef>
            </a:pPr>
            <a:r>
              <a:rPr dirty="0" sz="1400">
                <a:latin typeface="Carlito"/>
                <a:cs typeface="Carlito"/>
              </a:rPr>
              <a:t>la      </a:t>
            </a:r>
            <a:r>
              <a:rPr dirty="0" sz="1400" spc="-10">
                <a:latin typeface="Carlito"/>
                <a:cs typeface="Carlito"/>
              </a:rPr>
              <a:t>c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 spc="-5">
                <a:latin typeface="Carlito"/>
                <a:cs typeface="Carlito"/>
              </a:rPr>
              <a:t>o</a:t>
            </a:r>
            <a:r>
              <a:rPr dirty="0" sz="1400">
                <a:latin typeface="Carlito"/>
                <a:cs typeface="Carlito"/>
              </a:rPr>
              <a:t>i</a:t>
            </a:r>
            <a:r>
              <a:rPr dirty="0" sz="1400" spc="-5">
                <a:latin typeface="Carlito"/>
                <a:cs typeface="Carlito"/>
              </a:rPr>
              <a:t>s</a:t>
            </a:r>
            <a:r>
              <a:rPr dirty="0" sz="1400">
                <a:latin typeface="Carlito"/>
                <a:cs typeface="Carlito"/>
              </a:rPr>
              <a:t>sa</a:t>
            </a:r>
            <a:r>
              <a:rPr dirty="0" sz="1400" spc="-10">
                <a:latin typeface="Carlito"/>
                <a:cs typeface="Carlito"/>
              </a:rPr>
              <a:t>nc</a:t>
            </a:r>
            <a:r>
              <a:rPr dirty="0" sz="1400">
                <a:latin typeface="Carlito"/>
                <a:cs typeface="Carlito"/>
              </a:rPr>
              <a:t>e  </a:t>
            </a:r>
            <a:r>
              <a:rPr dirty="0" sz="1400">
                <a:latin typeface="Carlito"/>
                <a:cs typeface="Carlito"/>
              </a:rPr>
              <a:t>à long  </a:t>
            </a:r>
            <a:r>
              <a:rPr dirty="0" sz="1400" spc="-5">
                <a:latin typeface="Carlito"/>
                <a:cs typeface="Carlito"/>
              </a:rPr>
              <a:t>terme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72028" y="4631435"/>
            <a:ext cx="1402080" cy="1597660"/>
            <a:chOff x="3272028" y="4631435"/>
            <a:chExt cx="1402080" cy="1597660"/>
          </a:xfrm>
        </p:grpSpPr>
        <p:sp>
          <p:nvSpPr>
            <p:cNvPr id="23" name="object 23"/>
            <p:cNvSpPr/>
            <p:nvPr/>
          </p:nvSpPr>
          <p:spPr>
            <a:xfrm>
              <a:off x="3272028" y="4631435"/>
              <a:ext cx="435863" cy="3916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14700" y="4651628"/>
              <a:ext cx="350774" cy="3051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46704" y="4901183"/>
              <a:ext cx="1327403" cy="13274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462528" y="5154167"/>
              <a:ext cx="1135379" cy="8549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389376" y="4920995"/>
              <a:ext cx="1242060" cy="12420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601339" y="5207634"/>
            <a:ext cx="820419" cy="629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5080">
              <a:lnSpc>
                <a:spcPts val="1540"/>
              </a:lnSpc>
              <a:spcBef>
                <a:spcPts val="270"/>
              </a:spcBef>
            </a:pPr>
            <a:r>
              <a:rPr dirty="0" sz="1400" spc="-10">
                <a:latin typeface="Carlito"/>
                <a:cs typeface="Carlito"/>
              </a:rPr>
              <a:t>être</a:t>
            </a:r>
            <a:r>
              <a:rPr dirty="0" sz="1400" spc="-9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leader 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sur </a:t>
            </a:r>
            <a:r>
              <a:rPr dirty="0" sz="1400">
                <a:latin typeface="Carlito"/>
                <a:cs typeface="Carlito"/>
              </a:rPr>
              <a:t>le  </a:t>
            </a:r>
            <a:r>
              <a:rPr dirty="0" sz="1400" spc="-10">
                <a:latin typeface="Carlito"/>
                <a:cs typeface="Carlito"/>
              </a:rPr>
              <a:t>marché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01496" y="4631435"/>
            <a:ext cx="1402080" cy="1597660"/>
            <a:chOff x="1301496" y="4631435"/>
            <a:chExt cx="1402080" cy="1597660"/>
          </a:xfrm>
        </p:grpSpPr>
        <p:sp>
          <p:nvSpPr>
            <p:cNvPr id="30" name="object 30"/>
            <p:cNvSpPr/>
            <p:nvPr/>
          </p:nvSpPr>
          <p:spPr>
            <a:xfrm>
              <a:off x="2267712" y="4631435"/>
              <a:ext cx="435863" cy="3916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10257" y="4651628"/>
              <a:ext cx="350774" cy="3051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301496" y="4901183"/>
              <a:ext cx="1327404" cy="13274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35608" y="4959095"/>
              <a:ext cx="1097280" cy="12451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344168" y="4920995"/>
              <a:ext cx="1242059" cy="124206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574419" y="5012182"/>
            <a:ext cx="783590" cy="102171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700" marR="5080" indent="-1905">
              <a:lnSpc>
                <a:spcPct val="91600"/>
              </a:lnSpc>
              <a:spcBef>
                <a:spcPts val="245"/>
              </a:spcBef>
            </a:pPr>
            <a:r>
              <a:rPr dirty="0" sz="1400">
                <a:latin typeface="Carlito"/>
                <a:cs typeface="Carlito"/>
              </a:rPr>
              <a:t>, la   </a:t>
            </a:r>
            <a:r>
              <a:rPr dirty="0" sz="1400" spc="-25">
                <a:latin typeface="Carlito"/>
                <a:cs typeface="Carlito"/>
              </a:rPr>
              <a:t>r</a:t>
            </a:r>
            <a:r>
              <a:rPr dirty="0" sz="1400">
                <a:latin typeface="Carlito"/>
                <a:cs typeface="Carlito"/>
              </a:rPr>
              <a:t>éalis</a:t>
            </a:r>
            <a:r>
              <a:rPr dirty="0" sz="1400" spc="-15">
                <a:latin typeface="Carlito"/>
                <a:cs typeface="Carlito"/>
              </a:rPr>
              <a:t>a</a:t>
            </a:r>
            <a:r>
              <a:rPr dirty="0" sz="1400">
                <a:latin typeface="Carlito"/>
                <a:cs typeface="Carlito"/>
              </a:rPr>
              <a:t>tion  </a:t>
            </a:r>
            <a:r>
              <a:rPr dirty="0" sz="1400" spc="-50">
                <a:latin typeface="Arial"/>
                <a:cs typeface="Arial"/>
              </a:rPr>
              <a:t>d’une  </a:t>
            </a:r>
            <a:r>
              <a:rPr dirty="0" sz="1400" spc="-70">
                <a:latin typeface="Arial"/>
                <a:cs typeface="Arial"/>
              </a:rPr>
              <a:t>œuvre  </a:t>
            </a:r>
            <a:r>
              <a:rPr dirty="0" sz="1400">
                <a:latin typeface="Carlito"/>
                <a:cs typeface="Carlito"/>
              </a:rPr>
              <a:t>sociale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9704" y="2965714"/>
            <a:ext cx="1694814" cy="1309370"/>
            <a:chOff x="679704" y="2965714"/>
            <a:chExt cx="1694814" cy="1309370"/>
          </a:xfrm>
        </p:grpSpPr>
        <p:sp>
          <p:nvSpPr>
            <p:cNvPr id="37" name="object 37"/>
            <p:cNvSpPr/>
            <p:nvPr/>
          </p:nvSpPr>
          <p:spPr>
            <a:xfrm>
              <a:off x="1999487" y="3648455"/>
              <a:ext cx="374904" cy="48615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42287" y="3667887"/>
              <a:ext cx="290068" cy="40157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9704" y="2965714"/>
              <a:ext cx="1307592" cy="13090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6196" y="3209544"/>
              <a:ext cx="1097280" cy="85344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13232" y="2976372"/>
              <a:ext cx="1240536" cy="1242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44067" y="3262376"/>
            <a:ext cx="780415" cy="629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5080">
              <a:lnSpc>
                <a:spcPts val="1540"/>
              </a:lnSpc>
              <a:spcBef>
                <a:spcPts val="270"/>
              </a:spcBef>
            </a:pPr>
            <a:r>
              <a:rPr dirty="0" sz="1400" spc="-5">
                <a:latin typeface="Carlito"/>
                <a:cs typeface="Carlito"/>
              </a:rPr>
              <a:t>assurer</a:t>
            </a:r>
            <a:r>
              <a:rPr dirty="0" sz="1400" spc="-9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un  </a:t>
            </a:r>
            <a:r>
              <a:rPr dirty="0" sz="1400">
                <a:latin typeface="Carlito"/>
                <a:cs typeface="Carlito"/>
              </a:rPr>
              <a:t>service  </a:t>
            </a:r>
            <a:r>
              <a:rPr dirty="0" sz="1400" spc="-5">
                <a:latin typeface="Carlito"/>
                <a:cs typeface="Carlito"/>
              </a:rPr>
              <a:t>public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545827" y="3343655"/>
            <a:ext cx="3380740" cy="619125"/>
            <a:chOff x="5545827" y="3343655"/>
            <a:chExt cx="3380740" cy="619125"/>
          </a:xfrm>
        </p:grpSpPr>
        <p:sp>
          <p:nvSpPr>
            <p:cNvPr id="44" name="object 44"/>
            <p:cNvSpPr/>
            <p:nvPr/>
          </p:nvSpPr>
          <p:spPr>
            <a:xfrm>
              <a:off x="5545827" y="3381755"/>
              <a:ext cx="3380248" cy="46634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68567" y="3343655"/>
              <a:ext cx="2336291" cy="61874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5579364" y="3392423"/>
            <a:ext cx="3313429" cy="39941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31750" rIns="0" bIns="0" rtlCol="0" vert="horz">
            <a:spAutoFit/>
          </a:bodyPr>
          <a:lstStyle/>
          <a:p>
            <a:pPr marL="684530">
              <a:lnSpc>
                <a:spcPct val="100000"/>
              </a:lnSpc>
              <a:spcBef>
                <a:spcPts val="250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Analyse</a:t>
            </a:r>
            <a:r>
              <a:rPr dirty="0" sz="2000" spc="4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financière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07542" y="404248"/>
            <a:ext cx="6710045" cy="1217295"/>
          </a:xfrm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4400" spc="-55">
                <a:latin typeface="Arial"/>
                <a:cs typeface="Arial"/>
              </a:rPr>
              <a:t>Intérêt </a:t>
            </a:r>
            <a:r>
              <a:rPr dirty="0" sz="4400" spc="-200">
                <a:latin typeface="Arial"/>
                <a:cs typeface="Arial"/>
              </a:rPr>
              <a:t>de </a:t>
            </a:r>
            <a:r>
              <a:rPr dirty="0" sz="4400" spc="-215">
                <a:latin typeface="Arial"/>
                <a:cs typeface="Arial"/>
              </a:rPr>
              <a:t>l’analyse</a:t>
            </a:r>
            <a:r>
              <a:rPr dirty="0" sz="4400" spc="-490">
                <a:latin typeface="Arial"/>
                <a:cs typeface="Arial"/>
              </a:rPr>
              <a:t> </a:t>
            </a:r>
            <a:r>
              <a:rPr dirty="0" sz="4400" spc="-130">
                <a:latin typeface="Arial"/>
                <a:cs typeface="Arial"/>
              </a:rPr>
              <a:t>financière</a:t>
            </a:r>
            <a:endParaRPr sz="4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285"/>
              </a:spcBef>
            </a:pPr>
            <a:r>
              <a:rPr dirty="0" sz="2800" spc="-220" b="1">
                <a:solidFill>
                  <a:srgbClr val="000000"/>
                </a:solidFill>
                <a:latin typeface="Trebuchet MS"/>
                <a:cs typeface="Trebuchet MS"/>
              </a:rPr>
              <a:t>Les </a:t>
            </a:r>
            <a:r>
              <a:rPr dirty="0" sz="2800" spc="-175" b="1">
                <a:solidFill>
                  <a:srgbClr val="000000"/>
                </a:solidFill>
                <a:latin typeface="Trebuchet MS"/>
                <a:cs typeface="Trebuchet MS"/>
              </a:rPr>
              <a:t>objectifs </a:t>
            </a:r>
            <a:r>
              <a:rPr dirty="0" sz="2800" spc="-200" b="1">
                <a:solidFill>
                  <a:srgbClr val="000000"/>
                </a:solidFill>
                <a:latin typeface="Trebuchet MS"/>
                <a:cs typeface="Trebuchet MS"/>
              </a:rPr>
              <a:t>d’une </a:t>
            </a:r>
            <a:r>
              <a:rPr dirty="0" sz="2800" spc="-180" b="1">
                <a:solidFill>
                  <a:srgbClr val="000000"/>
                </a:solidFill>
                <a:latin typeface="Trebuchet MS"/>
                <a:cs typeface="Trebuchet MS"/>
              </a:rPr>
              <a:t>entreprise</a:t>
            </a:r>
            <a:r>
              <a:rPr dirty="0" sz="2800" spc="-20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sami</dc:creator>
  <dc:title>Diapositive 1</dc:title>
  <dcterms:created xsi:type="dcterms:W3CDTF">2020-04-01T08:13:02Z</dcterms:created>
  <dcterms:modified xsi:type="dcterms:W3CDTF">2020-04-01T08:13:02Z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2020-03-28T00:00:00Z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2020-04-01T00:00:00Z</vt:filetime>
  </property>
</Properties>
</file>