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Mon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 Ligh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  <p:embeddedFont>
      <p:font typeface="Sedgwick Ave Display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bold.fntdata"/><Relationship Id="rId22" Type="http://schemas.openxmlformats.org/officeDocument/2006/relationships/font" Target="fonts/RobotoMonoMedium-boldItalic.fntdata"/><Relationship Id="rId21" Type="http://schemas.openxmlformats.org/officeDocument/2006/relationships/font" Target="fonts/RobotoMon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SedgwickAveDisplay-regular.fntdata"/><Relationship Id="rId19" Type="http://schemas.openxmlformats.org/officeDocument/2006/relationships/font" Target="fonts/RobotoMono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f996a2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f996a2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dab667b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dab667b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dab667b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dab667b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dab667b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dab667b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dab667b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dab667b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0df753b7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0df753b7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f77a1b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f77a1b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dab667b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dab667b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dab667b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dab667b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df753b7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df753b7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df753b7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df753b7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df753b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df753b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2ace8dd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2ace8dd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hasCustomPrompt="1"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hasCustomPrompt="1"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hasCustomPrompt="1"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4" name="Google Shape;24;p4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hasCustomPrompt="1"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hasCustomPrompt="1"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hasCustomPrompt="1"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9209">
            <a:off x="-147068" y="-272201"/>
            <a:ext cx="2414940" cy="131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13">
            <a:off x="4223695" y="2944269"/>
            <a:ext cx="3607582" cy="195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>
            <p:ph type="ctrTitle"/>
          </p:nvPr>
        </p:nvSpPr>
        <p:spPr>
          <a:xfrm>
            <a:off x="713225" y="1215800"/>
            <a:ext cx="4488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Trabalhando com planilhas</a:t>
            </a:r>
            <a:r>
              <a:rPr lang="en" sz="4300"/>
              <a:t> </a:t>
            </a:r>
            <a:r>
              <a:rPr lang="en" sz="3150"/>
              <a:t>Formulas básicas</a:t>
            </a:r>
            <a:endParaRPr sz="3150"/>
          </a:p>
        </p:txBody>
      </p:sp>
      <p:pic>
        <p:nvPicPr>
          <p:cNvPr id="276" name="Google Shape;276;p3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5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</p:spPr>
      </p:pic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/>
        </p:nvSpPr>
        <p:spPr>
          <a:xfrm rot="-518552">
            <a:off x="2226574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1</a:t>
            </a:r>
            <a:endParaRPr sz="3200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99" y="208826"/>
            <a:ext cx="2300476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selecionar uma célula no excel e fazer operações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4432175" y="1598521"/>
            <a:ext cx="13500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>
            <p:ph idx="2" type="subTitle"/>
          </p:nvPr>
        </p:nvSpPr>
        <p:spPr>
          <a:xfrm>
            <a:off x="720000" y="1598552"/>
            <a:ext cx="29523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selecionar uma célula, você deve inserir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letranumero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fixar uma linha, deve-se colocar um $ antes do número, e para coluna, um $ antes da letra.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5847875" y="1514075"/>
            <a:ext cx="141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o enter é apertado -&gt;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75" y="2162074"/>
            <a:ext cx="1350000" cy="20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875" y="2213400"/>
            <a:ext cx="1350000" cy="2005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7330475" y="1514075"/>
            <a:ext cx="163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 para baixo</a:t>
            </a:r>
            <a:endParaRPr/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74" y="2213399"/>
            <a:ext cx="1350000" cy="200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disso, é possível fazer algebra com tabelas</a:t>
            </a:r>
            <a:endParaRPr/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50" y="2603825"/>
            <a:ext cx="2574702" cy="20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576475" y="1727850"/>
            <a:ext cx="296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4337200" y="1727850"/>
            <a:ext cx="1527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200" y="2523800"/>
            <a:ext cx="1150525" cy="20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4944825" y="1142950"/>
            <a:ext cx="2939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720000" y="1142950"/>
            <a:ext cx="41547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</a:t>
            </a:r>
            <a:r>
              <a:rPr lang="en" sz="1200"/>
              <a:t>: =SOMA(Seleciona as células) ou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=Celula+Celula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SUBTRAÇÃO</a:t>
            </a:r>
            <a:r>
              <a:rPr lang="en" sz="1200"/>
              <a:t>: =Célula-Célula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MULTIPLICAÇÃO</a:t>
            </a:r>
            <a:r>
              <a:rPr lang="en" sz="1200"/>
              <a:t>: =MULTI(Seleciona as células) ou =Celular*Célula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DIVISÃO</a:t>
            </a:r>
            <a:r>
              <a:rPr lang="en" sz="1200"/>
              <a:t>: =Célula:Célula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EXPONENCIAÇÃO</a:t>
            </a:r>
            <a:r>
              <a:rPr lang="en" sz="1200"/>
              <a:t>: =Célula^Célula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PORCENTAGEM</a:t>
            </a:r>
            <a:r>
              <a:rPr lang="en" sz="1200"/>
              <a:t>: =Célula*Célula%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CONTA SE</a:t>
            </a:r>
            <a:r>
              <a:rPr lang="en" sz="1200"/>
              <a:t>: =CONT.SE(Intervalo;Criterio)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 SE</a:t>
            </a:r>
            <a:r>
              <a:rPr lang="en" sz="1200"/>
              <a:t>: =SOMASE(A tabela inteira; O critério para ser somado; Intervalo da soma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872400" y="433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Outras fórmulas especiais</a:t>
            </a:r>
            <a:endParaRPr/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00" y="1774450"/>
            <a:ext cx="3397600" cy="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 txBox="1"/>
          <p:nvPr/>
        </p:nvSpPr>
        <p:spPr>
          <a:xfrm>
            <a:off x="5010525" y="2335475"/>
            <a:ext cx="339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Calcula-se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soma da coluna para todos valores acima da média da coluna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00" y="2911650"/>
            <a:ext cx="2103350" cy="2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/>
        </p:nvSpPr>
        <p:spPr>
          <a:xfrm>
            <a:off x="7282850" y="4140650"/>
            <a:ext cx="195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Quantos valores abaixo de 210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392" name="Google Shape;392;p50"/>
          <p:cNvSpPr txBox="1"/>
          <p:nvPr/>
        </p:nvSpPr>
        <p:spPr>
          <a:xfrm>
            <a:off x="720000" y="2144850"/>
            <a:ext cx="5029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1 - </a:t>
            </a: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Abra o arquivo PORTA - AULA1.xlsx Contendo os exercícios da aula 1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2 - Abra o roteiro de exercícios “Roteiro da aula 1.pdf”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720000" y="989575"/>
            <a:ext cx="50295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base apresenta as músicas mais populares de 2023.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 Faça a soma total dos dados que aparecem com o nome playlist por plataforma, qual conclusão pode ser tirada?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3- Calcule a média de streams.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que são planilhas?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718825" y="1620775"/>
            <a:ext cx="4750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Uma planilha é uma ferramenta simples que ajuda a criar, organizar e analisar dados.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718825" y="1412325"/>
            <a:ext cx="512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Existem as células que são cada quadradinho presente na tela que é composto por linhas que são os números e colunas que são as letras.</a:t>
            </a:r>
            <a:endParaRPr sz="2000"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25" y="1498575"/>
            <a:ext cx="24288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6209350" y="3517900"/>
            <a:ext cx="242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Exemplo: Célula B2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 - Cabeçalho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37600" y="1215250"/>
            <a:ext cx="806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 começar existe o cabeçalho com os itens para auxílio de organização, estética e análise, que são ferramentas de formatação. Cada parte tem itens respectivos para ajudar em uma determinada parte.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53870" t="6472"/>
          <a:stretch/>
        </p:blipFill>
        <p:spPr>
          <a:xfrm>
            <a:off x="1021750" y="3080625"/>
            <a:ext cx="7356050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>
            <p:ph type="title"/>
          </p:nvPr>
        </p:nvSpPr>
        <p:spPr>
          <a:xfrm>
            <a:off x="2772950" y="2318388"/>
            <a:ext cx="4050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</a:t>
            </a:r>
            <a:r>
              <a:rPr lang="en"/>
              <a:t> Inicial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5105"/>
          <a:stretch/>
        </p:blipFill>
        <p:spPr>
          <a:xfrm>
            <a:off x="152400" y="1685425"/>
            <a:ext cx="8839201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Inserir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1661" t="6463"/>
          <a:stretch/>
        </p:blipFill>
        <p:spPr>
          <a:xfrm>
            <a:off x="76200" y="1615100"/>
            <a:ext cx="8991599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da Página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6674"/>
            <a:ext cx="8991601" cy="12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87271">
            <a:off x="-504655" y="116529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básicas</a:t>
            </a:r>
            <a:endParaRPr/>
          </a:p>
        </p:txBody>
      </p:sp>
      <p:sp>
        <p:nvSpPr>
          <p:cNvPr id="339" name="Google Shape;339;p45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0" name="Google Shape;340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2062" l="-382" r="-382" t="13253"/>
          <a:stretch/>
        </p:blipFill>
        <p:spPr>
          <a:xfrm>
            <a:off x="713225" y="1023638"/>
            <a:ext cx="4017000" cy="1382702"/>
          </a:xfrm>
          <a:prstGeom prst="rect">
            <a:avLst/>
          </a:prstGeom>
        </p:spPr>
      </p:pic>
      <p:pic>
        <p:nvPicPr>
          <p:cNvPr id="341" name="Google Shape;341;p4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74184" l="0" r="0" t="0"/>
          <a:stretch/>
        </p:blipFill>
        <p:spPr>
          <a:xfrm>
            <a:off x="713225" y="2966463"/>
            <a:ext cx="4017001" cy="1382700"/>
          </a:xfrm>
          <a:prstGeom prst="rect">
            <a:avLst/>
          </a:prstGeom>
        </p:spPr>
      </p:pic>
      <p:pic>
        <p:nvPicPr>
          <p:cNvPr id="342" name="Google Shape;34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50" y="98800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adicionar uma formula no Excel</a:t>
            </a:r>
            <a:endParaRPr/>
          </a:p>
        </p:txBody>
      </p:sp>
      <p:sp>
        <p:nvSpPr>
          <p:cNvPr id="348" name="Google Shape;348;p46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o enter é apertado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2" type="subTitle"/>
          </p:nvPr>
        </p:nvSpPr>
        <p:spPr>
          <a:xfrm>
            <a:off x="720000" y="1823700"/>
            <a:ext cx="3351000" cy="22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Primeiramente, colocamos um sinal de = e um cálculo ou função do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4*2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ALEATORIOENTRE(0;5)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-9,8*5^2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outros.</a:t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75" y="2238375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75" y="3634800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