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Mono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Mono Light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Sedgwick Ave Display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Light-bold.fntdata"/><Relationship Id="rId25" Type="http://schemas.openxmlformats.org/officeDocument/2006/relationships/font" Target="fonts/RobotoMonoLight-regular.fntdata"/><Relationship Id="rId28" Type="http://schemas.openxmlformats.org/officeDocument/2006/relationships/font" Target="fonts/RobotoMonoLight-boldItalic.fntdata"/><Relationship Id="rId27" Type="http://schemas.openxmlformats.org/officeDocument/2006/relationships/font" Target="fonts/RobotoMon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edgwickAveDisplay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MonoMedium-regular.fntdata"/><Relationship Id="rId16" Type="http://schemas.openxmlformats.org/officeDocument/2006/relationships/slide" Target="slides/slide12.xml"/><Relationship Id="rId19" Type="http://schemas.openxmlformats.org/officeDocument/2006/relationships/font" Target="fonts/RobotoMonoMedium-italic.fntdata"/><Relationship Id="rId18" Type="http://schemas.openxmlformats.org/officeDocument/2006/relationships/font" Target="fonts/RobotoMon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61ff002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e61ff002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6251e9f0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6251e9f0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6251e9f0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6251e9f0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22dbcd3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722dbcd3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61ff002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e61ff002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22dbcd3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722dbcd3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61ff002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e61ff002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61ff002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61ff002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22dbcd3f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722dbcd3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61ff0029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61ff0029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215800"/>
            <a:ext cx="41163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654000"/>
            <a:ext cx="2263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303255" y="624775"/>
            <a:ext cx="3127500" cy="389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673550" y="539500"/>
            <a:ext cx="57969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1673550" y="1649725"/>
            <a:ext cx="5796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863400" y="2318200"/>
            <a:ext cx="7417200" cy="213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8838" y="357815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704500" y="2945872"/>
            <a:ext cx="27195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subTitle"/>
          </p:nvPr>
        </p:nvSpPr>
        <p:spPr>
          <a:xfrm>
            <a:off x="1558200" y="2945873"/>
            <a:ext cx="27195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1558200" y="2142284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5704500" y="2142286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1558200" y="3882951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5704500" y="3878601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7" type="title"/>
          </p:nvPr>
        </p:nvSpPr>
        <p:spPr>
          <a:xfrm>
            <a:off x="720000" y="1452175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720000" y="3184822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9" type="title"/>
          </p:nvPr>
        </p:nvSpPr>
        <p:spPr>
          <a:xfrm>
            <a:off x="4866301" y="1452175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3" type="title"/>
          </p:nvPr>
        </p:nvSpPr>
        <p:spPr>
          <a:xfrm>
            <a:off x="4866301" y="3184822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1558200" y="1209175"/>
            <a:ext cx="2719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5704500" y="1209175"/>
            <a:ext cx="2719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8103152" y="484897"/>
            <a:ext cx="1365949" cy="5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53974" y="3376702"/>
            <a:ext cx="2372750" cy="12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032025" y="2543316"/>
            <a:ext cx="63987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713250" y="2896716"/>
            <a:ext cx="12042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032025" y="4157100"/>
            <a:ext cx="6398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3" type="pic"/>
          </p:nvPr>
        </p:nvSpPr>
        <p:spPr>
          <a:xfrm>
            <a:off x="2532850" y="539795"/>
            <a:ext cx="5898000" cy="170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6150" y="4307979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>
            <p:ph idx="4" type="pic"/>
          </p:nvPr>
        </p:nvSpPr>
        <p:spPr>
          <a:xfrm>
            <a:off x="713232" y="539496"/>
            <a:ext cx="1627500" cy="17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648591">
            <a:off x="4097320" y="1145719"/>
            <a:ext cx="5605614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13242" y="3420700"/>
            <a:ext cx="372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713225" y="1061000"/>
            <a:ext cx="37227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6778084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4989450" y="2701675"/>
            <a:ext cx="3441300" cy="152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sp>
        <p:nvSpPr>
          <p:cNvPr id="93" name="Google Shape;93;p15"/>
          <p:cNvSpPr/>
          <p:nvPr>
            <p:ph idx="4" type="pic"/>
          </p:nvPr>
        </p:nvSpPr>
        <p:spPr>
          <a:xfrm>
            <a:off x="4989425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879625" y="37069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587271">
            <a:off x="3215920" y="1179645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856350" y="967938"/>
            <a:ext cx="29649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856350" y="2986363"/>
            <a:ext cx="29649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/>
          <p:nvPr>
            <p:ph idx="2" type="pic"/>
          </p:nvPr>
        </p:nvSpPr>
        <p:spPr>
          <a:xfrm>
            <a:off x="4335875" y="533875"/>
            <a:ext cx="3958800" cy="407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085375" y="-9866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984750" y="2214738"/>
            <a:ext cx="24639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399988">
            <a:off x="4948844" y="356620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491025" y="1666425"/>
            <a:ext cx="340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4491199" y="2396775"/>
            <a:ext cx="34008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152714">
            <a:off x="-1548575" y="-523295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427762" y="64772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241438" y="1654055"/>
            <a:ext cx="3401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1241438" y="2386622"/>
            <a:ext cx="3401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14375" y="32297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950852">
            <a:off x="7131774" y="1523142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20000" y="44805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720000" y="1014984"/>
            <a:ext cx="77085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861700" y="22593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90900" y="4133675"/>
            <a:ext cx="2721125" cy="14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6917875" y="-15629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976406">
            <a:off x="7068288" y="2936381"/>
            <a:ext cx="3526333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59400" y="428338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4671425" y="3374126"/>
            <a:ext cx="2640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subTitle"/>
          </p:nvPr>
        </p:nvSpPr>
        <p:spPr>
          <a:xfrm>
            <a:off x="720000" y="3375109"/>
            <a:ext cx="26427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3" type="subTitle"/>
          </p:nvPr>
        </p:nvSpPr>
        <p:spPr>
          <a:xfrm>
            <a:off x="720000" y="2359152"/>
            <a:ext cx="26427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4" type="subTitle"/>
          </p:nvPr>
        </p:nvSpPr>
        <p:spPr>
          <a:xfrm>
            <a:off x="4671425" y="2359156"/>
            <a:ext cx="264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830188" y="3530509"/>
            <a:ext cx="52164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subTitle"/>
          </p:nvPr>
        </p:nvSpPr>
        <p:spPr>
          <a:xfrm>
            <a:off x="2830200" y="1887025"/>
            <a:ext cx="52164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2830201" y="1480525"/>
            <a:ext cx="5216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830202" y="3131451"/>
            <a:ext cx="5216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358213">
            <a:off x="6999675" y="3268780"/>
            <a:ext cx="3526332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-662725" y="1947850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>
            <p:ph idx="5" type="pic"/>
          </p:nvPr>
        </p:nvSpPr>
        <p:spPr>
          <a:xfrm>
            <a:off x="1097400" y="1276375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sp>
        <p:nvSpPr>
          <p:cNvPr id="136" name="Google Shape;136;p22"/>
          <p:cNvSpPr/>
          <p:nvPr>
            <p:ph idx="6" type="pic"/>
          </p:nvPr>
        </p:nvSpPr>
        <p:spPr>
          <a:xfrm>
            <a:off x="1097400" y="2914100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4572000" y="1017725"/>
            <a:ext cx="3852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2" type="subTitle"/>
          </p:nvPr>
        </p:nvSpPr>
        <p:spPr>
          <a:xfrm>
            <a:off x="720000" y="1017725"/>
            <a:ext cx="3852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055000" y="263160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7181650" y="247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720000" y="3373401"/>
            <a:ext cx="22851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2" type="subTitle"/>
          </p:nvPr>
        </p:nvSpPr>
        <p:spPr>
          <a:xfrm>
            <a:off x="3429448" y="3373401"/>
            <a:ext cx="22851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3" type="subTitle"/>
          </p:nvPr>
        </p:nvSpPr>
        <p:spPr>
          <a:xfrm>
            <a:off x="6138900" y="3373400"/>
            <a:ext cx="22851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4" type="subTitle"/>
          </p:nvPr>
        </p:nvSpPr>
        <p:spPr>
          <a:xfrm>
            <a:off x="720000" y="2360250"/>
            <a:ext cx="2285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5" type="subTitle"/>
          </p:nvPr>
        </p:nvSpPr>
        <p:spPr>
          <a:xfrm>
            <a:off x="3429452" y="2360250"/>
            <a:ext cx="2285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6" type="subTitle"/>
          </p:nvPr>
        </p:nvSpPr>
        <p:spPr>
          <a:xfrm>
            <a:off x="6138900" y="2360250"/>
            <a:ext cx="2285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487125" y="2103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351712" y="445550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937625" y="3723950"/>
            <a:ext cx="2175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3484347" y="3723950"/>
            <a:ext cx="2175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3" type="subTitle"/>
          </p:nvPr>
        </p:nvSpPr>
        <p:spPr>
          <a:xfrm>
            <a:off x="6031075" y="3723950"/>
            <a:ext cx="2175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4" type="subTitle"/>
          </p:nvPr>
        </p:nvSpPr>
        <p:spPr>
          <a:xfrm>
            <a:off x="937625" y="306394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5" type="subTitle"/>
          </p:nvPr>
        </p:nvSpPr>
        <p:spPr>
          <a:xfrm>
            <a:off x="3484350" y="306394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6" type="subTitle"/>
          </p:nvPr>
        </p:nvSpPr>
        <p:spPr>
          <a:xfrm>
            <a:off x="6031075" y="306394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522000" y="-72912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854325" y="22124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1497925" y="1830125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2" type="subTitle"/>
          </p:nvPr>
        </p:nvSpPr>
        <p:spPr>
          <a:xfrm>
            <a:off x="5514302" y="1828796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3" type="subTitle"/>
          </p:nvPr>
        </p:nvSpPr>
        <p:spPr>
          <a:xfrm>
            <a:off x="1497925" y="3600200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4" type="subTitle"/>
          </p:nvPr>
        </p:nvSpPr>
        <p:spPr>
          <a:xfrm>
            <a:off x="5514302" y="3595260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5" type="subTitle"/>
          </p:nvPr>
        </p:nvSpPr>
        <p:spPr>
          <a:xfrm>
            <a:off x="1497925" y="1476925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6" type="subTitle"/>
          </p:nvPr>
        </p:nvSpPr>
        <p:spPr>
          <a:xfrm>
            <a:off x="1497925" y="3247100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7" type="subTitle"/>
          </p:nvPr>
        </p:nvSpPr>
        <p:spPr>
          <a:xfrm>
            <a:off x="5514300" y="1481325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8" type="subTitle"/>
          </p:nvPr>
        </p:nvSpPr>
        <p:spPr>
          <a:xfrm>
            <a:off x="5514300" y="3246120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6587354">
            <a:off x="7400349" y="-537072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830600" y="43381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720000" y="1834525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2" type="subTitle"/>
          </p:nvPr>
        </p:nvSpPr>
        <p:spPr>
          <a:xfrm>
            <a:off x="6291302" y="1828796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3" type="subTitle"/>
          </p:nvPr>
        </p:nvSpPr>
        <p:spPr>
          <a:xfrm>
            <a:off x="720000" y="3651650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4" type="subTitle"/>
          </p:nvPr>
        </p:nvSpPr>
        <p:spPr>
          <a:xfrm>
            <a:off x="6291302" y="3647734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5" type="subTitle"/>
          </p:nvPr>
        </p:nvSpPr>
        <p:spPr>
          <a:xfrm>
            <a:off x="720000" y="1481325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6" type="subTitle"/>
          </p:nvPr>
        </p:nvSpPr>
        <p:spPr>
          <a:xfrm>
            <a:off x="720000" y="3298550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7" type="subTitle"/>
          </p:nvPr>
        </p:nvSpPr>
        <p:spPr>
          <a:xfrm>
            <a:off x="6291301" y="1481325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8" type="subTitle"/>
          </p:nvPr>
        </p:nvSpPr>
        <p:spPr>
          <a:xfrm>
            <a:off x="6291301" y="3298560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7"/>
          <p:cNvSpPr/>
          <p:nvPr>
            <p:ph idx="9" type="pic"/>
          </p:nvPr>
        </p:nvSpPr>
        <p:spPr>
          <a:xfrm>
            <a:off x="3376350" y="1611375"/>
            <a:ext cx="2390700" cy="239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pic>
        <p:nvPicPr>
          <p:cNvPr id="186" name="Google Shape;18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700750" y="4405542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163150" y="12394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720001" y="200993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2" type="subTitle"/>
          </p:nvPr>
        </p:nvSpPr>
        <p:spPr>
          <a:xfrm>
            <a:off x="3189850" y="200993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3" type="subTitle"/>
          </p:nvPr>
        </p:nvSpPr>
        <p:spPr>
          <a:xfrm>
            <a:off x="720001" y="3650525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4" type="subTitle"/>
          </p:nvPr>
        </p:nvSpPr>
        <p:spPr>
          <a:xfrm>
            <a:off x="3189850" y="3650525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5" type="subTitle"/>
          </p:nvPr>
        </p:nvSpPr>
        <p:spPr>
          <a:xfrm>
            <a:off x="5661199" y="200993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6" type="subTitle"/>
          </p:nvPr>
        </p:nvSpPr>
        <p:spPr>
          <a:xfrm>
            <a:off x="720001" y="151343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7" type="subTitle"/>
          </p:nvPr>
        </p:nvSpPr>
        <p:spPr>
          <a:xfrm>
            <a:off x="3189850" y="151343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8" type="subTitle"/>
          </p:nvPr>
        </p:nvSpPr>
        <p:spPr>
          <a:xfrm>
            <a:off x="5659699" y="151343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9" type="subTitle"/>
          </p:nvPr>
        </p:nvSpPr>
        <p:spPr>
          <a:xfrm>
            <a:off x="720001" y="3154000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13" type="subTitle"/>
          </p:nvPr>
        </p:nvSpPr>
        <p:spPr>
          <a:xfrm>
            <a:off x="3189850" y="3154000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904150" y="5118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720000" y="2067651"/>
            <a:ext cx="2135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2" type="subTitle"/>
          </p:nvPr>
        </p:nvSpPr>
        <p:spPr>
          <a:xfrm>
            <a:off x="3267676" y="2067651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3" type="subTitle"/>
          </p:nvPr>
        </p:nvSpPr>
        <p:spPr>
          <a:xfrm>
            <a:off x="719075" y="3706925"/>
            <a:ext cx="2135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4" type="subTitle"/>
          </p:nvPr>
        </p:nvSpPr>
        <p:spPr>
          <a:xfrm>
            <a:off x="3267215" y="3706925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5" type="subTitle"/>
          </p:nvPr>
        </p:nvSpPr>
        <p:spPr>
          <a:xfrm>
            <a:off x="5816276" y="2067651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6" type="subTitle"/>
          </p:nvPr>
        </p:nvSpPr>
        <p:spPr>
          <a:xfrm>
            <a:off x="5816276" y="3706925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7" type="subTitle"/>
          </p:nvPr>
        </p:nvSpPr>
        <p:spPr>
          <a:xfrm>
            <a:off x="720000" y="1295175"/>
            <a:ext cx="21267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8" type="subTitle"/>
          </p:nvPr>
        </p:nvSpPr>
        <p:spPr>
          <a:xfrm>
            <a:off x="3267676" y="1295175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9" type="subTitle"/>
          </p:nvPr>
        </p:nvSpPr>
        <p:spPr>
          <a:xfrm>
            <a:off x="5816276" y="1295175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3" type="subTitle"/>
          </p:nvPr>
        </p:nvSpPr>
        <p:spPr>
          <a:xfrm>
            <a:off x="720000" y="2934300"/>
            <a:ext cx="21267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4" type="subTitle"/>
          </p:nvPr>
        </p:nvSpPr>
        <p:spPr>
          <a:xfrm>
            <a:off x="3267676" y="2934300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15" type="subTitle"/>
          </p:nvPr>
        </p:nvSpPr>
        <p:spPr>
          <a:xfrm>
            <a:off x="5816276" y="2934300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7393149" y="2838367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23625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937013" y="1091275"/>
            <a:ext cx="4220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937013" y="1827248"/>
            <a:ext cx="4220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title"/>
          </p:nvPr>
        </p:nvSpPr>
        <p:spPr>
          <a:xfrm>
            <a:off x="986588" y="1904375"/>
            <a:ext cx="2248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3" type="subTitle"/>
          </p:nvPr>
        </p:nvSpPr>
        <p:spPr>
          <a:xfrm>
            <a:off x="986588" y="2640325"/>
            <a:ext cx="2248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idx="4" type="title"/>
          </p:nvPr>
        </p:nvSpPr>
        <p:spPr>
          <a:xfrm>
            <a:off x="3937013" y="2958655"/>
            <a:ext cx="4220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5" type="subTitle"/>
          </p:nvPr>
        </p:nvSpPr>
        <p:spPr>
          <a:xfrm>
            <a:off x="3937013" y="3694625"/>
            <a:ext cx="4220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586375" y="128137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36325" y="-4571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22750" y="1875050"/>
            <a:ext cx="34080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6778675" y="919800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648275" y="3648600"/>
            <a:ext cx="2782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/>
          <p:nvPr>
            <p:ph idx="3" type="pic"/>
          </p:nvPr>
        </p:nvSpPr>
        <p:spPr>
          <a:xfrm>
            <a:off x="713225" y="1023638"/>
            <a:ext cx="4017000" cy="13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4"/>
          <p:cNvSpPr/>
          <p:nvPr>
            <p:ph idx="4" type="pic"/>
          </p:nvPr>
        </p:nvSpPr>
        <p:spPr>
          <a:xfrm>
            <a:off x="713225" y="2966463"/>
            <a:ext cx="4017000" cy="13827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4679200" y="-825001"/>
            <a:ext cx="2881752" cy="15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550750" y="4414299"/>
            <a:ext cx="2881752" cy="156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986525" y="1965963"/>
            <a:ext cx="1051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720000" y="35529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2" type="subTitle"/>
          </p:nvPr>
        </p:nvSpPr>
        <p:spPr>
          <a:xfrm>
            <a:off x="7200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3" type="title"/>
          </p:nvPr>
        </p:nvSpPr>
        <p:spPr>
          <a:xfrm>
            <a:off x="3746900" y="1965963"/>
            <a:ext cx="1051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4" type="subTitle"/>
          </p:nvPr>
        </p:nvSpPr>
        <p:spPr>
          <a:xfrm>
            <a:off x="3485400" y="35529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idx="6" type="title"/>
          </p:nvPr>
        </p:nvSpPr>
        <p:spPr>
          <a:xfrm>
            <a:off x="6514525" y="1965963"/>
            <a:ext cx="1051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7" type="subTitle"/>
          </p:nvPr>
        </p:nvSpPr>
        <p:spPr>
          <a:xfrm>
            <a:off x="6250800" y="3560650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8" type="subTitle"/>
          </p:nvPr>
        </p:nvSpPr>
        <p:spPr>
          <a:xfrm>
            <a:off x="6250800" y="3139825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2987" y="45185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23575" y="15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8093750" y="22248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07338" y="4278930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8053850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562057">
            <a:off x="-1658113" y="3681706"/>
            <a:ext cx="3526335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237943">
            <a:off x="7273412" y="-695669"/>
            <a:ext cx="3526335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8005750" y="366497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101175" y="6356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713225" y="730750"/>
            <a:ext cx="44481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1710537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/>
        </p:nvSpPr>
        <p:spPr>
          <a:xfrm>
            <a:off x="713225" y="36384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b="0" i="0" lang="en" sz="1200" u="sng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200" u="sng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5"/>
          <p:cNvSpPr/>
          <p:nvPr>
            <p:ph idx="2" type="pic"/>
          </p:nvPr>
        </p:nvSpPr>
        <p:spPr>
          <a:xfrm>
            <a:off x="5616625" y="539500"/>
            <a:ext cx="2814300" cy="13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sp>
        <p:nvSpPr>
          <p:cNvPr id="257" name="Google Shape;257;p35"/>
          <p:cNvSpPr/>
          <p:nvPr>
            <p:ph idx="3" type="pic"/>
          </p:nvPr>
        </p:nvSpPr>
        <p:spPr>
          <a:xfrm>
            <a:off x="5616625" y="2067775"/>
            <a:ext cx="2814300" cy="253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pic>
        <p:nvPicPr>
          <p:cNvPr id="258" name="Google Shape;25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-861700" y="5202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2375" y="42251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483325" y="58550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833296">
            <a:off x="7013122" y="826070"/>
            <a:ext cx="5605611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225" y="44618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024600" y="33832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895100" y="2308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471150" y="-11748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2">
  <p:cSld name="TITLE_AND_TWO_COLUMNS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1" name="Google Shape;271;p38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72" name="Google Shape;27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39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78" name="Google Shape;27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044600" y="539500"/>
            <a:ext cx="705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044600" y="1112200"/>
            <a:ext cx="70548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2595858" y="3190683"/>
            <a:ext cx="39522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sp>
        <p:nvSpPr>
          <p:cNvPr id="34" name="Google Shape;34;p6"/>
          <p:cNvSpPr/>
          <p:nvPr>
            <p:ph idx="3" type="pic"/>
          </p:nvPr>
        </p:nvSpPr>
        <p:spPr>
          <a:xfrm>
            <a:off x="713213" y="3190683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2">
            <a:off x="3000245" y="3155394"/>
            <a:ext cx="5605613" cy="304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595100" y="-909571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>
            <p:ph idx="4" type="pic"/>
          </p:nvPr>
        </p:nvSpPr>
        <p:spPr>
          <a:xfrm>
            <a:off x="6618675" y="3190675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934627">
            <a:off x="-90850" y="447968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7587271">
            <a:off x="4253820" y="1336970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713225" y="1015550"/>
            <a:ext cx="3822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2050450"/>
            <a:ext cx="38229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5037075" y="590538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sp>
        <p:nvSpPr>
          <p:cNvPr id="44" name="Google Shape;44;p7"/>
          <p:cNvSpPr/>
          <p:nvPr>
            <p:ph idx="3" type="pic"/>
          </p:nvPr>
        </p:nvSpPr>
        <p:spPr>
          <a:xfrm>
            <a:off x="5037075" y="2680363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825975" y="1641600"/>
            <a:ext cx="36048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/>
          <p:nvPr>
            <p:ph idx="2" type="pic"/>
          </p:nvPr>
        </p:nvSpPr>
        <p:spPr>
          <a:xfrm>
            <a:off x="713225" y="666900"/>
            <a:ext cx="3809700" cy="38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799988">
            <a:off x="-184730" y="-96679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9718127">
            <a:off x="-334176" y="193928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390425" y="3936875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63400" y="3782823"/>
            <a:ext cx="3817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/>
          <p:nvPr>
            <p:ph idx="2" type="pic"/>
          </p:nvPr>
        </p:nvSpPr>
        <p:spPr>
          <a:xfrm>
            <a:off x="863400" y="608475"/>
            <a:ext cx="7417200" cy="191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63400" y="2840500"/>
            <a:ext cx="38172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713225" y="3460175"/>
            <a:ext cx="3201000" cy="83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562150" y="8960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29209">
            <a:off x="-147068" y="-272201"/>
            <a:ext cx="2414940" cy="131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100013">
            <a:off x="4223695" y="2944268"/>
            <a:ext cx="3607582" cy="195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type="ctrTitle"/>
          </p:nvPr>
        </p:nvSpPr>
        <p:spPr>
          <a:xfrm>
            <a:off x="713225" y="1215800"/>
            <a:ext cx="41163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300"/>
              <a:t>Trabalhando com</a:t>
            </a:r>
            <a:endParaRPr sz="4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1A1A1A"/>
                </a:solidFill>
              </a:rPr>
              <a:t>tabela dinâmica</a:t>
            </a:r>
            <a:endParaRPr sz="1650">
              <a:solidFill>
                <a:srgbClr val="1A1A1A"/>
              </a:solidFill>
            </a:endParaRPr>
          </a:p>
        </p:txBody>
      </p:sp>
      <p:pic>
        <p:nvPicPr>
          <p:cNvPr id="288" name="Google Shape;288;p40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-26802" l="-15435" r="-5439" t="-32737"/>
          <a:stretch/>
        </p:blipFill>
        <p:spPr>
          <a:xfrm>
            <a:off x="5303255" y="624775"/>
            <a:ext cx="3127567" cy="38939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315652" y="5247075"/>
            <a:ext cx="1732302" cy="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 rot="-518552">
            <a:off x="2226573" y="393325"/>
            <a:ext cx="1513283" cy="616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77EFA6"/>
                </a:solidFill>
                <a:latin typeface="Sedgwick Ave Display"/>
                <a:ea typeface="Sedgwick Ave Display"/>
                <a:cs typeface="Sedgwick Ave Display"/>
                <a:sym typeface="Sedgwick Ave Display"/>
              </a:rPr>
              <a:t>Excel - aula </a:t>
            </a:r>
            <a:r>
              <a:rPr lang="en" sz="3200">
                <a:solidFill>
                  <a:srgbClr val="77EFA6"/>
                </a:solidFill>
                <a:latin typeface="Sedgwick Ave Display"/>
                <a:ea typeface="Sedgwick Ave Display"/>
                <a:cs typeface="Sedgwick Ave Display"/>
                <a:sym typeface="Sedgwick Ave Display"/>
              </a:rPr>
              <a:t>3</a:t>
            </a:r>
            <a:endParaRPr b="0" i="0" sz="3200" u="none" cap="none" strike="noStrike">
              <a:solidFill>
                <a:srgbClr val="77EFA6"/>
              </a:solidFill>
              <a:latin typeface="Sedgwick Ave Display"/>
              <a:ea typeface="Sedgwick Ave Display"/>
              <a:cs typeface="Sedgwick Ave Display"/>
              <a:sym typeface="Sedgwick Ave Display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799" y="208826"/>
            <a:ext cx="2300476" cy="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/>
        </p:nvSpPr>
        <p:spPr>
          <a:xfrm>
            <a:off x="351275" y="346003"/>
            <a:ext cx="602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Ao adicionar um filtro, podemos filtrar por produto por exemplo, ou valor de venda dentro de certos parâmetros, por exemplo vendas acima de 200 Reais.</a:t>
            </a:r>
            <a:endParaRPr sz="1800">
              <a:solidFill>
                <a:srgbClr val="0D0D0D"/>
              </a:solidFill>
            </a:endParaRPr>
          </a:p>
        </p:txBody>
      </p:sp>
      <p:pic>
        <p:nvPicPr>
          <p:cNvPr id="356" name="Google Shape;356;p49"/>
          <p:cNvPicPr preferRelativeResize="0"/>
          <p:nvPr/>
        </p:nvPicPr>
        <p:blipFill rotWithShape="1">
          <a:blip r:embed="rId3">
            <a:alphaModFix/>
          </a:blip>
          <a:srcRect b="0" l="8138" r="0" t="18267"/>
          <a:stretch/>
        </p:blipFill>
        <p:spPr>
          <a:xfrm>
            <a:off x="534200" y="2308175"/>
            <a:ext cx="4311425" cy="26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9"/>
          <p:cNvPicPr preferRelativeResize="0"/>
          <p:nvPr/>
        </p:nvPicPr>
        <p:blipFill rotWithShape="1">
          <a:blip r:embed="rId4">
            <a:alphaModFix/>
          </a:blip>
          <a:srcRect b="0" l="4607" r="0" t="0"/>
          <a:stretch/>
        </p:blipFill>
        <p:spPr>
          <a:xfrm>
            <a:off x="5145525" y="1791400"/>
            <a:ext cx="3052200" cy="31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075" y="196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 Orientada a Dados</a:t>
            </a:r>
            <a:endParaRPr/>
          </a:p>
        </p:txBody>
      </p:sp>
      <p:sp>
        <p:nvSpPr>
          <p:cNvPr id="364" name="Google Shape;364;p50"/>
          <p:cNvSpPr txBox="1"/>
          <p:nvPr/>
        </p:nvSpPr>
        <p:spPr>
          <a:xfrm>
            <a:off x="720000" y="1656650"/>
            <a:ext cx="75678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variaram os índices de popularidade musical (número de visualizações em plataformas de streaming, inclusões em playlists e posições em paradas musicais) ao longo de 2023, segmentados por artista (considerando como proxy para gênero musical)?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5" name="Google Shape;3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76200" y="76200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Pondo em prática. . .</a:t>
            </a:r>
            <a:endParaRPr/>
          </a:p>
        </p:txBody>
      </p:sp>
      <p:sp>
        <p:nvSpPr>
          <p:cNvPr id="371" name="Google Shape;371;p51"/>
          <p:cNvSpPr txBox="1"/>
          <p:nvPr/>
        </p:nvSpPr>
        <p:spPr>
          <a:xfrm>
            <a:off x="76200" y="555300"/>
            <a:ext cx="9144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Vamos testar seus conhecimentos com uma base real.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2" name="Google Shape;3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1"/>
          <p:cNvSpPr txBox="1"/>
          <p:nvPr/>
        </p:nvSpPr>
        <p:spPr>
          <a:xfrm>
            <a:off x="0" y="971350"/>
            <a:ext cx="88980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Criar uma tabela dinâmica para analisar a variação das métricas de popularidade (streams, playlists, paradas musicais) ao longo dos meses de 2023, por artista.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Selecionar toda a tabela de dados (incluindo os cabeçalhos).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Ir na aba "Inserir" e clicar em "Tabela Dinâmica".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Na caixa de diálogo, confirmar o intervalo de dados e escolher onde a tabela será inserida (nova planilha ou existente).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 campo "Campos da Tabela Dinâmica", arrastar: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"Mês em que a música foi lançada" para a área de "Linhas".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"Nome do(s) artista(s) da música" para a área de "Colunas".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"Total de Streams", "Total de Inclusões em Playlists" e "Média de Posições em Paradas" para a área de "Valores".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 que é uma tabela dinâmica?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792600" y="1359900"/>
            <a:ext cx="7398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</a:rPr>
              <a:t>Uma tabela dinâmica é uma ferramenta poderosa para resumir e analisar grandes quantidades de dados. Ela permite agrupar e calcular dados de diferentes maneiras, facilitando a identificação de padrões e tendências. </a:t>
            </a:r>
            <a:endParaRPr sz="1500"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</a:rPr>
              <a:t>O objetivo da criação da Tabela Dinâmica era fornecer aos usuários uma maneira fácil de resumir grandes quantidades de dados.</a:t>
            </a:r>
            <a:endParaRPr sz="1500"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600"/>
              </a:spcAft>
              <a:buNone/>
            </a:pPr>
            <a:r>
              <a:rPr b="1" lang="en" sz="1500">
                <a:solidFill>
                  <a:srgbClr val="0D0D0D"/>
                </a:solidFill>
              </a:rPr>
              <a:t>A seguir, iremos apresentar como adicionar e exemplos práticos de uso –&gt;</a:t>
            </a:r>
            <a:endParaRPr b="1" sz="1500">
              <a:solidFill>
                <a:srgbClr val="0D0D0D"/>
              </a:solidFill>
            </a:endParaRPr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Como adicionar uma tabela dinâmica</a:t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792600" y="1687675"/>
            <a:ext cx="7398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Para adicionar uma tabela dinâmica, primeiramente devemos ir em </a:t>
            </a:r>
            <a:r>
              <a:rPr b="1" lang="en" sz="1800">
                <a:solidFill>
                  <a:srgbClr val="0D0D0D"/>
                </a:solidFill>
              </a:rPr>
              <a:t>Inserir</a:t>
            </a:r>
            <a:r>
              <a:rPr lang="en" sz="1800">
                <a:solidFill>
                  <a:srgbClr val="0D0D0D"/>
                </a:solidFill>
              </a:rPr>
              <a:t> e clicar em </a:t>
            </a:r>
            <a:r>
              <a:rPr b="1" lang="en" sz="1800">
                <a:solidFill>
                  <a:srgbClr val="0D0D0D"/>
                </a:solidFill>
              </a:rPr>
              <a:t>tabela dinâmica </a:t>
            </a:r>
            <a:r>
              <a:rPr lang="en" sz="1800">
                <a:solidFill>
                  <a:srgbClr val="0D0D0D"/>
                </a:solidFill>
              </a:rPr>
              <a:t>e selecionar a área da sua tabela, e pode se tornar mais </a:t>
            </a:r>
            <a:r>
              <a:rPr lang="en" sz="1800">
                <a:solidFill>
                  <a:srgbClr val="0D0D0D"/>
                </a:solidFill>
              </a:rPr>
              <a:t>fácil</a:t>
            </a:r>
            <a:r>
              <a:rPr lang="en" sz="1800">
                <a:solidFill>
                  <a:srgbClr val="0D0D0D"/>
                </a:solidFill>
              </a:rPr>
              <a:t> se a sua tabela estiver formatada como tabela.</a:t>
            </a:r>
            <a:endParaRPr sz="1500">
              <a:solidFill>
                <a:srgbClr val="0D0D0D"/>
              </a:solidFill>
            </a:endParaRPr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3">
            <a:alphaModFix/>
          </a:blip>
          <a:srcRect b="1854" l="3633" r="7948" t="8962"/>
          <a:stretch/>
        </p:blipFill>
        <p:spPr>
          <a:xfrm>
            <a:off x="486850" y="302138"/>
            <a:ext cx="8170300" cy="42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24225" cy="44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4"/>
          <p:cNvSpPr txBox="1"/>
          <p:nvPr/>
        </p:nvSpPr>
        <p:spPr>
          <a:xfrm>
            <a:off x="4254900" y="1051275"/>
            <a:ext cx="42693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Ao colocar o campo em linhas, a tabela exibe, no lugar das linhas, todos os valores únicos daquele campo. Por exemplo: todos os nomes dos vendedores, sem repetição, como na tabela original.</a:t>
            </a:r>
            <a:endParaRPr sz="1800">
              <a:solidFill>
                <a:srgbClr val="0D0D0D"/>
              </a:solidFill>
            </a:endParaRPr>
          </a:p>
        </p:txBody>
      </p:sp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5"/>
          <p:cNvPicPr preferRelativeResize="0"/>
          <p:nvPr/>
        </p:nvPicPr>
        <p:blipFill rotWithShape="1">
          <a:blip r:embed="rId3">
            <a:alphaModFix/>
          </a:blip>
          <a:srcRect b="1753" l="7515" r="3015" t="3960"/>
          <a:stretch/>
        </p:blipFill>
        <p:spPr>
          <a:xfrm>
            <a:off x="1247325" y="414449"/>
            <a:ext cx="1766400" cy="45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/>
        </p:nvSpPr>
        <p:spPr>
          <a:xfrm>
            <a:off x="3225050" y="1771975"/>
            <a:ext cx="426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O que gera como resultado, essa nova coluna, com todos os nomes individuais dos vendedores</a:t>
            </a:r>
            <a:endParaRPr sz="1800">
              <a:solidFill>
                <a:srgbClr val="0D0D0D"/>
              </a:solidFill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/>
        </p:nvSpPr>
        <p:spPr>
          <a:xfrm>
            <a:off x="4461175" y="925875"/>
            <a:ext cx="3000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Outra função interessante da tabela dinâmica é a soma de valores, que exibe por exemplo a soma de vendas feitas por cada vendedor</a:t>
            </a:r>
            <a:endParaRPr sz="1800">
              <a:solidFill>
                <a:srgbClr val="0D0D0D"/>
              </a:solidFill>
            </a:endParaRPr>
          </a:p>
        </p:txBody>
      </p:sp>
      <p:pic>
        <p:nvPicPr>
          <p:cNvPr id="335" name="Google Shape;335;p46"/>
          <p:cNvPicPr preferRelativeResize="0"/>
          <p:nvPr/>
        </p:nvPicPr>
        <p:blipFill rotWithShape="1">
          <a:blip r:embed="rId3">
            <a:alphaModFix/>
          </a:blip>
          <a:srcRect b="7544" l="15263" r="13247" t="22919"/>
          <a:stretch/>
        </p:blipFill>
        <p:spPr>
          <a:xfrm>
            <a:off x="670300" y="478775"/>
            <a:ext cx="3401775" cy="39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/>
        </p:nvSpPr>
        <p:spPr>
          <a:xfrm>
            <a:off x="777925" y="462500"/>
            <a:ext cx="386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Podemos, também, ver a soma de vendas por vendedor e tipo de pagamento.</a:t>
            </a:r>
            <a:endParaRPr sz="1800">
              <a:solidFill>
                <a:srgbClr val="0D0D0D"/>
              </a:solidFill>
            </a:endParaRPr>
          </a:p>
        </p:txBody>
      </p:sp>
      <p:pic>
        <p:nvPicPr>
          <p:cNvPr id="342" name="Google Shape;3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175" y="1020475"/>
            <a:ext cx="3536675" cy="37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7"/>
          <p:cNvPicPr preferRelativeResize="0"/>
          <p:nvPr/>
        </p:nvPicPr>
        <p:blipFill rotWithShape="1">
          <a:blip r:embed="rId4">
            <a:alphaModFix/>
          </a:blip>
          <a:srcRect b="7299" l="7761" r="5229" t="11234"/>
          <a:stretch/>
        </p:blipFill>
        <p:spPr>
          <a:xfrm>
            <a:off x="535400" y="2171000"/>
            <a:ext cx="4550850" cy="2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075" y="196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/>
        </p:nvSpPr>
        <p:spPr>
          <a:xfrm>
            <a:off x="1405925" y="1983103"/>
            <a:ext cx="602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Neste caso, uma célula nula significa que não houve vendas para aquela pessoa para tal tipo de pagamento.</a:t>
            </a:r>
            <a:endParaRPr sz="1800">
              <a:solidFill>
                <a:srgbClr val="0D0D0D"/>
              </a:solidFill>
            </a:endParaRPr>
          </a:p>
        </p:txBody>
      </p:sp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196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purpose Education Template">
  <a:themeElements>
    <a:clrScheme name="Simple Light">
      <a:dk1>
        <a:srgbClr val="121212"/>
      </a:dk1>
      <a:lt1>
        <a:srgbClr val="F0F0F0"/>
      </a:lt1>
      <a:dk2>
        <a:srgbClr val="333131"/>
      </a:dk2>
      <a:lt2>
        <a:srgbClr val="77EFA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