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Mon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ono Light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PT Sans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Sedgwick Ave Display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edgwickAveDisplay-regular.fntdata"/><Relationship Id="rId20" Type="http://schemas.openxmlformats.org/officeDocument/2006/relationships/font" Target="fonts/RobotoMonoMedium-bold.fntdata"/><Relationship Id="rId22" Type="http://schemas.openxmlformats.org/officeDocument/2006/relationships/font" Target="fonts/RobotoMonoMedium-boldItalic.fntdata"/><Relationship Id="rId21" Type="http://schemas.openxmlformats.org/officeDocument/2006/relationships/font" Target="fonts/RobotoMon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Light-bold.fntdata"/><Relationship Id="rId27" Type="http://schemas.openxmlformats.org/officeDocument/2006/relationships/font" Target="fonts/RobotoMon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RobotoMono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PTSans-bold.fntdata"/><Relationship Id="rId10" Type="http://schemas.openxmlformats.org/officeDocument/2006/relationships/slide" Target="slides/slide6.xml"/><Relationship Id="rId32" Type="http://schemas.openxmlformats.org/officeDocument/2006/relationships/font" Target="fonts/PTSans-regular.fntdata"/><Relationship Id="rId13" Type="http://schemas.openxmlformats.org/officeDocument/2006/relationships/slide" Target="slides/slide9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8.xml"/><Relationship Id="rId34" Type="http://schemas.openxmlformats.org/officeDocument/2006/relationships/font" Target="fonts/PTSans-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.fntdata"/><Relationship Id="rId14" Type="http://schemas.openxmlformats.org/officeDocument/2006/relationships/slide" Target="slides/slide10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italic.fntdata"/><Relationship Id="rId19" Type="http://schemas.openxmlformats.org/officeDocument/2006/relationships/font" Target="fonts/RobotoMonoMediu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7345d5c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7345d5c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7345d5c4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7345d5c4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345d5c40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7345d5c40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215800"/>
            <a:ext cx="41163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654000"/>
            <a:ext cx="2263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303255" y="624775"/>
            <a:ext cx="3127500" cy="389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673550" y="539500"/>
            <a:ext cx="57969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1673550" y="1649725"/>
            <a:ext cx="5796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863400" y="2318200"/>
            <a:ext cx="7417200" cy="213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62" name="Google Shape;6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8838" y="357815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704500" y="2945872"/>
            <a:ext cx="27195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subTitle"/>
          </p:nvPr>
        </p:nvSpPr>
        <p:spPr>
          <a:xfrm>
            <a:off x="1558200" y="2945873"/>
            <a:ext cx="27195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1558200" y="2142284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5704500" y="2142286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1558200" y="3882951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6" type="subTitle"/>
          </p:nvPr>
        </p:nvSpPr>
        <p:spPr>
          <a:xfrm>
            <a:off x="5704500" y="3878601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7" type="title"/>
          </p:nvPr>
        </p:nvSpPr>
        <p:spPr>
          <a:xfrm>
            <a:off x="720000" y="1452175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720000" y="3184822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9" type="title"/>
          </p:nvPr>
        </p:nvSpPr>
        <p:spPr>
          <a:xfrm>
            <a:off x="4866301" y="1452175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3" type="title"/>
          </p:nvPr>
        </p:nvSpPr>
        <p:spPr>
          <a:xfrm>
            <a:off x="4866301" y="3184822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1558200" y="1209175"/>
            <a:ext cx="2719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5704500" y="1209175"/>
            <a:ext cx="2719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8103152" y="484897"/>
            <a:ext cx="1365949" cy="5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53974" y="3376702"/>
            <a:ext cx="2372750" cy="12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032025" y="2543316"/>
            <a:ext cx="63987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713250" y="2896716"/>
            <a:ext cx="12042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032025" y="4157100"/>
            <a:ext cx="6398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>
            <p:ph idx="3" type="pic"/>
          </p:nvPr>
        </p:nvSpPr>
        <p:spPr>
          <a:xfrm>
            <a:off x="2532850" y="539795"/>
            <a:ext cx="5898000" cy="170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6150" y="4307979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>
            <p:ph idx="4" type="pic"/>
          </p:nvPr>
        </p:nvSpPr>
        <p:spPr>
          <a:xfrm>
            <a:off x="713232" y="539496"/>
            <a:ext cx="1627500" cy="170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648591">
            <a:off x="4097320" y="1145719"/>
            <a:ext cx="5605614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713242" y="3420700"/>
            <a:ext cx="372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713225" y="1061000"/>
            <a:ext cx="37227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6778084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92" name="Google Shape;92;p15"/>
          <p:cNvSpPr/>
          <p:nvPr>
            <p:ph idx="3" type="pic"/>
          </p:nvPr>
        </p:nvSpPr>
        <p:spPr>
          <a:xfrm>
            <a:off x="4989450" y="2701675"/>
            <a:ext cx="3441300" cy="152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93" name="Google Shape;93;p15"/>
          <p:cNvSpPr/>
          <p:nvPr>
            <p:ph idx="4" type="pic"/>
          </p:nvPr>
        </p:nvSpPr>
        <p:spPr>
          <a:xfrm>
            <a:off x="4989425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879625" y="37069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587271">
            <a:off x="3215920" y="1179645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856350" y="967938"/>
            <a:ext cx="29649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856350" y="2986363"/>
            <a:ext cx="29649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/>
          <p:nvPr>
            <p:ph idx="2" type="pic"/>
          </p:nvPr>
        </p:nvSpPr>
        <p:spPr>
          <a:xfrm>
            <a:off x="4335875" y="533875"/>
            <a:ext cx="3958800" cy="407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100" name="Google Shape;10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085375" y="-9866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984750" y="2214738"/>
            <a:ext cx="24639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399988">
            <a:off x="4948844" y="356620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491025" y="1666425"/>
            <a:ext cx="340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4491199" y="2396775"/>
            <a:ext cx="34008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152714">
            <a:off x="-1548575" y="-523295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427762" y="64772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241438" y="1654055"/>
            <a:ext cx="3401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1241438" y="2386622"/>
            <a:ext cx="3401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14375" y="32297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950852">
            <a:off x="7131774" y="1523142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20000" y="44805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720000" y="1014984"/>
            <a:ext cx="77085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861700" y="22593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90900" y="4133675"/>
            <a:ext cx="2721125" cy="14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6917875" y="-15629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976406">
            <a:off x="7068288" y="2936381"/>
            <a:ext cx="3526333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59400" y="428338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4671425" y="3374126"/>
            <a:ext cx="2640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subTitle"/>
          </p:nvPr>
        </p:nvSpPr>
        <p:spPr>
          <a:xfrm>
            <a:off x="720000" y="3375109"/>
            <a:ext cx="26427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3" type="subTitle"/>
          </p:nvPr>
        </p:nvSpPr>
        <p:spPr>
          <a:xfrm>
            <a:off x="720000" y="2359152"/>
            <a:ext cx="26427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4" type="subTitle"/>
          </p:nvPr>
        </p:nvSpPr>
        <p:spPr>
          <a:xfrm>
            <a:off x="4671425" y="2359156"/>
            <a:ext cx="264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2830188" y="3530509"/>
            <a:ext cx="52164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subTitle"/>
          </p:nvPr>
        </p:nvSpPr>
        <p:spPr>
          <a:xfrm>
            <a:off x="2830200" y="1887025"/>
            <a:ext cx="52164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2830201" y="1480525"/>
            <a:ext cx="5216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830202" y="3131451"/>
            <a:ext cx="5216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358213">
            <a:off x="6999675" y="3268780"/>
            <a:ext cx="3526332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-662725" y="1947850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>
            <p:ph idx="5" type="pic"/>
          </p:nvPr>
        </p:nvSpPr>
        <p:spPr>
          <a:xfrm>
            <a:off x="1097400" y="1276375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136" name="Google Shape;136;p22"/>
          <p:cNvSpPr/>
          <p:nvPr>
            <p:ph idx="6" type="pic"/>
          </p:nvPr>
        </p:nvSpPr>
        <p:spPr>
          <a:xfrm>
            <a:off x="1097400" y="2914100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4572000" y="1017725"/>
            <a:ext cx="3852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2" type="subTitle"/>
          </p:nvPr>
        </p:nvSpPr>
        <p:spPr>
          <a:xfrm>
            <a:off x="720000" y="1017725"/>
            <a:ext cx="3852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055000" y="263160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7181650" y="247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720000" y="3373401"/>
            <a:ext cx="22851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2" type="subTitle"/>
          </p:nvPr>
        </p:nvSpPr>
        <p:spPr>
          <a:xfrm>
            <a:off x="3429448" y="3373401"/>
            <a:ext cx="22851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3" type="subTitle"/>
          </p:nvPr>
        </p:nvSpPr>
        <p:spPr>
          <a:xfrm>
            <a:off x="6138900" y="3373400"/>
            <a:ext cx="22851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4" type="subTitle"/>
          </p:nvPr>
        </p:nvSpPr>
        <p:spPr>
          <a:xfrm>
            <a:off x="720000" y="2360250"/>
            <a:ext cx="22851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5" type="subTitle"/>
          </p:nvPr>
        </p:nvSpPr>
        <p:spPr>
          <a:xfrm>
            <a:off x="3429452" y="2360250"/>
            <a:ext cx="22851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6" type="subTitle"/>
          </p:nvPr>
        </p:nvSpPr>
        <p:spPr>
          <a:xfrm>
            <a:off x="6138900" y="2360250"/>
            <a:ext cx="22851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487125" y="2103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351712" y="445550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937625" y="3723950"/>
            <a:ext cx="2175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subTitle"/>
          </p:nvPr>
        </p:nvSpPr>
        <p:spPr>
          <a:xfrm>
            <a:off x="3484347" y="3723950"/>
            <a:ext cx="2175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3" type="subTitle"/>
          </p:nvPr>
        </p:nvSpPr>
        <p:spPr>
          <a:xfrm>
            <a:off x="6031075" y="3723950"/>
            <a:ext cx="2175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4" type="subTitle"/>
          </p:nvPr>
        </p:nvSpPr>
        <p:spPr>
          <a:xfrm>
            <a:off x="937625" y="306394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5" type="subTitle"/>
          </p:nvPr>
        </p:nvSpPr>
        <p:spPr>
          <a:xfrm>
            <a:off x="3484350" y="306394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6" type="subTitle"/>
          </p:nvPr>
        </p:nvSpPr>
        <p:spPr>
          <a:xfrm>
            <a:off x="6031075" y="306394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522000" y="-72912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854325" y="22124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1497925" y="1830125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2" type="subTitle"/>
          </p:nvPr>
        </p:nvSpPr>
        <p:spPr>
          <a:xfrm>
            <a:off x="5514302" y="1828796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3" type="subTitle"/>
          </p:nvPr>
        </p:nvSpPr>
        <p:spPr>
          <a:xfrm>
            <a:off x="1497925" y="3600200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4" type="subTitle"/>
          </p:nvPr>
        </p:nvSpPr>
        <p:spPr>
          <a:xfrm>
            <a:off x="5514302" y="3595260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5" type="subTitle"/>
          </p:nvPr>
        </p:nvSpPr>
        <p:spPr>
          <a:xfrm>
            <a:off x="1497925" y="1476925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6" type="subTitle"/>
          </p:nvPr>
        </p:nvSpPr>
        <p:spPr>
          <a:xfrm>
            <a:off x="1497925" y="3247100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7" type="subTitle"/>
          </p:nvPr>
        </p:nvSpPr>
        <p:spPr>
          <a:xfrm>
            <a:off x="5514300" y="1481325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8" type="subTitle"/>
          </p:nvPr>
        </p:nvSpPr>
        <p:spPr>
          <a:xfrm>
            <a:off x="5514300" y="3246120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6587354">
            <a:off x="7400349" y="-537072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830600" y="43381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720000" y="1834525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2" type="subTitle"/>
          </p:nvPr>
        </p:nvSpPr>
        <p:spPr>
          <a:xfrm>
            <a:off x="6291302" y="1828796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3" type="subTitle"/>
          </p:nvPr>
        </p:nvSpPr>
        <p:spPr>
          <a:xfrm>
            <a:off x="720000" y="3651650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4" type="subTitle"/>
          </p:nvPr>
        </p:nvSpPr>
        <p:spPr>
          <a:xfrm>
            <a:off x="6291302" y="3647734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5" type="subTitle"/>
          </p:nvPr>
        </p:nvSpPr>
        <p:spPr>
          <a:xfrm>
            <a:off x="720000" y="1481325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6" type="subTitle"/>
          </p:nvPr>
        </p:nvSpPr>
        <p:spPr>
          <a:xfrm>
            <a:off x="720000" y="3298550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7" type="subTitle"/>
          </p:nvPr>
        </p:nvSpPr>
        <p:spPr>
          <a:xfrm>
            <a:off x="6291301" y="1481325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8" type="subTitle"/>
          </p:nvPr>
        </p:nvSpPr>
        <p:spPr>
          <a:xfrm>
            <a:off x="6291301" y="3298560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7"/>
          <p:cNvSpPr/>
          <p:nvPr>
            <p:ph idx="9" type="pic"/>
          </p:nvPr>
        </p:nvSpPr>
        <p:spPr>
          <a:xfrm>
            <a:off x="3376350" y="1611375"/>
            <a:ext cx="2390700" cy="239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186" name="Google Shape;18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700750" y="4405542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163150" y="12394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720001" y="200993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2" type="subTitle"/>
          </p:nvPr>
        </p:nvSpPr>
        <p:spPr>
          <a:xfrm>
            <a:off x="3189850" y="200993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3" type="subTitle"/>
          </p:nvPr>
        </p:nvSpPr>
        <p:spPr>
          <a:xfrm>
            <a:off x="720001" y="3650525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4" type="subTitle"/>
          </p:nvPr>
        </p:nvSpPr>
        <p:spPr>
          <a:xfrm>
            <a:off x="3189850" y="3650525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5" type="subTitle"/>
          </p:nvPr>
        </p:nvSpPr>
        <p:spPr>
          <a:xfrm>
            <a:off x="5661199" y="200993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6" type="subTitle"/>
          </p:nvPr>
        </p:nvSpPr>
        <p:spPr>
          <a:xfrm>
            <a:off x="720001" y="151343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7" type="subTitle"/>
          </p:nvPr>
        </p:nvSpPr>
        <p:spPr>
          <a:xfrm>
            <a:off x="3189850" y="151343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8" type="subTitle"/>
          </p:nvPr>
        </p:nvSpPr>
        <p:spPr>
          <a:xfrm>
            <a:off x="5659699" y="151343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9" type="subTitle"/>
          </p:nvPr>
        </p:nvSpPr>
        <p:spPr>
          <a:xfrm>
            <a:off x="720001" y="3154000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13" type="subTitle"/>
          </p:nvPr>
        </p:nvSpPr>
        <p:spPr>
          <a:xfrm>
            <a:off x="3189850" y="3154000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904150" y="5118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720000" y="2067651"/>
            <a:ext cx="2135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2" type="subTitle"/>
          </p:nvPr>
        </p:nvSpPr>
        <p:spPr>
          <a:xfrm>
            <a:off x="3267676" y="2067651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3" type="subTitle"/>
          </p:nvPr>
        </p:nvSpPr>
        <p:spPr>
          <a:xfrm>
            <a:off x="719075" y="3706925"/>
            <a:ext cx="2135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4" type="subTitle"/>
          </p:nvPr>
        </p:nvSpPr>
        <p:spPr>
          <a:xfrm>
            <a:off x="3267215" y="3706925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5" type="subTitle"/>
          </p:nvPr>
        </p:nvSpPr>
        <p:spPr>
          <a:xfrm>
            <a:off x="5816276" y="2067651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6" type="subTitle"/>
          </p:nvPr>
        </p:nvSpPr>
        <p:spPr>
          <a:xfrm>
            <a:off x="5816276" y="3706925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7" type="subTitle"/>
          </p:nvPr>
        </p:nvSpPr>
        <p:spPr>
          <a:xfrm>
            <a:off x="720000" y="1295175"/>
            <a:ext cx="21267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8" type="subTitle"/>
          </p:nvPr>
        </p:nvSpPr>
        <p:spPr>
          <a:xfrm>
            <a:off x="3267676" y="1295175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9" type="subTitle"/>
          </p:nvPr>
        </p:nvSpPr>
        <p:spPr>
          <a:xfrm>
            <a:off x="5816276" y="1295175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3" type="subTitle"/>
          </p:nvPr>
        </p:nvSpPr>
        <p:spPr>
          <a:xfrm>
            <a:off x="720000" y="2934300"/>
            <a:ext cx="21267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14" type="subTitle"/>
          </p:nvPr>
        </p:nvSpPr>
        <p:spPr>
          <a:xfrm>
            <a:off x="3267676" y="2934300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15" type="subTitle"/>
          </p:nvPr>
        </p:nvSpPr>
        <p:spPr>
          <a:xfrm>
            <a:off x="5816276" y="2934300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7393149" y="2838367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23625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937013" y="1091275"/>
            <a:ext cx="4220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937013" y="1827248"/>
            <a:ext cx="4220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title"/>
          </p:nvPr>
        </p:nvSpPr>
        <p:spPr>
          <a:xfrm>
            <a:off x="986588" y="1904375"/>
            <a:ext cx="2248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3" type="subTitle"/>
          </p:nvPr>
        </p:nvSpPr>
        <p:spPr>
          <a:xfrm>
            <a:off x="986588" y="2640325"/>
            <a:ext cx="2248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idx="4" type="title"/>
          </p:nvPr>
        </p:nvSpPr>
        <p:spPr>
          <a:xfrm>
            <a:off x="3937013" y="2958655"/>
            <a:ext cx="4220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5" type="subTitle"/>
          </p:nvPr>
        </p:nvSpPr>
        <p:spPr>
          <a:xfrm>
            <a:off x="3937013" y="3694625"/>
            <a:ext cx="4220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24" name="Google Shape;22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586375" y="128137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36325" y="-4571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986525" y="1965963"/>
            <a:ext cx="1051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720000" y="35529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2" type="subTitle"/>
          </p:nvPr>
        </p:nvSpPr>
        <p:spPr>
          <a:xfrm>
            <a:off x="7200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3" type="title"/>
          </p:nvPr>
        </p:nvSpPr>
        <p:spPr>
          <a:xfrm>
            <a:off x="3746900" y="1965963"/>
            <a:ext cx="1051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4" type="subTitle"/>
          </p:nvPr>
        </p:nvSpPr>
        <p:spPr>
          <a:xfrm>
            <a:off x="3485400" y="35529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idx="6" type="title"/>
          </p:nvPr>
        </p:nvSpPr>
        <p:spPr>
          <a:xfrm>
            <a:off x="6514525" y="1965963"/>
            <a:ext cx="1051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7" type="subTitle"/>
          </p:nvPr>
        </p:nvSpPr>
        <p:spPr>
          <a:xfrm>
            <a:off x="6250800" y="3560650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8" type="subTitle"/>
          </p:nvPr>
        </p:nvSpPr>
        <p:spPr>
          <a:xfrm>
            <a:off x="6250800" y="3139825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2987" y="45185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23575" y="15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8093750" y="22248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07338" y="4278930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8053850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562057">
            <a:off x="-1658113" y="3681706"/>
            <a:ext cx="3526335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237943">
            <a:off x="7273412" y="-695669"/>
            <a:ext cx="3526335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8005750" y="366497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101175" y="6356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713225" y="730750"/>
            <a:ext cx="44481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713225" y="1710537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/>
        </p:nvSpPr>
        <p:spPr>
          <a:xfrm>
            <a:off x="713225" y="363843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b="0" i="0" lang="en" sz="1200" u="sng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200" u="sng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5"/>
          <p:cNvSpPr/>
          <p:nvPr>
            <p:ph idx="2" type="pic"/>
          </p:nvPr>
        </p:nvSpPr>
        <p:spPr>
          <a:xfrm>
            <a:off x="5616625" y="539500"/>
            <a:ext cx="2814300" cy="13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257" name="Google Shape;257;p35"/>
          <p:cNvSpPr/>
          <p:nvPr>
            <p:ph idx="3" type="pic"/>
          </p:nvPr>
        </p:nvSpPr>
        <p:spPr>
          <a:xfrm>
            <a:off x="5616625" y="2067775"/>
            <a:ext cx="2814300" cy="253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258" name="Google Shape;25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-861700" y="5202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2375" y="42251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483325" y="58550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833296">
            <a:off x="7013122" y="826070"/>
            <a:ext cx="5605611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225" y="44618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024600" y="33832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895100" y="2308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471150" y="-11748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2">
  <p:cSld name="TITLE_AND_TWO_COLUMNS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1" name="Google Shape;271;p38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72" name="Google Shape;27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39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78" name="Google Shape;27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022750" y="1875050"/>
            <a:ext cx="34080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2" type="title"/>
          </p:nvPr>
        </p:nvSpPr>
        <p:spPr>
          <a:xfrm>
            <a:off x="6778675" y="919800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5648275" y="3648600"/>
            <a:ext cx="2782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/>
          <p:nvPr>
            <p:ph idx="3" type="pic"/>
          </p:nvPr>
        </p:nvSpPr>
        <p:spPr>
          <a:xfrm>
            <a:off x="713225" y="1023638"/>
            <a:ext cx="4017000" cy="13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5"/>
          <p:cNvSpPr/>
          <p:nvPr>
            <p:ph idx="4" type="pic"/>
          </p:nvPr>
        </p:nvSpPr>
        <p:spPr>
          <a:xfrm>
            <a:off x="713225" y="2966463"/>
            <a:ext cx="4017000" cy="1382700"/>
          </a:xfrm>
          <a:prstGeom prst="rect">
            <a:avLst/>
          </a:prstGeom>
          <a:noFill/>
          <a:ln>
            <a:noFill/>
          </a:ln>
        </p:spPr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4679200" y="-825001"/>
            <a:ext cx="2881752" cy="15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550750" y="4414299"/>
            <a:ext cx="2881752" cy="156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044600" y="539500"/>
            <a:ext cx="705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044600" y="1112200"/>
            <a:ext cx="70548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2595858" y="3190683"/>
            <a:ext cx="39522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34" name="Google Shape;34;p6"/>
          <p:cNvSpPr/>
          <p:nvPr>
            <p:ph idx="3" type="pic"/>
          </p:nvPr>
        </p:nvSpPr>
        <p:spPr>
          <a:xfrm>
            <a:off x="713213" y="3190683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2">
            <a:off x="3000245" y="3155394"/>
            <a:ext cx="5605613" cy="304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595100" y="-909571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>
            <p:ph idx="4" type="pic"/>
          </p:nvPr>
        </p:nvSpPr>
        <p:spPr>
          <a:xfrm>
            <a:off x="6618675" y="3190675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934627">
            <a:off x="-90850" y="447968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7587271">
            <a:off x="4253820" y="1336970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713225" y="1015550"/>
            <a:ext cx="3822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13225" y="2050450"/>
            <a:ext cx="38229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5037075" y="590538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44" name="Google Shape;44;p7"/>
          <p:cNvSpPr/>
          <p:nvPr>
            <p:ph idx="3" type="pic"/>
          </p:nvPr>
        </p:nvSpPr>
        <p:spPr>
          <a:xfrm>
            <a:off x="5037075" y="2680363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825975" y="1641600"/>
            <a:ext cx="36048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/>
          <p:nvPr>
            <p:ph idx="2" type="pic"/>
          </p:nvPr>
        </p:nvSpPr>
        <p:spPr>
          <a:xfrm>
            <a:off x="713225" y="666900"/>
            <a:ext cx="3809700" cy="38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799988">
            <a:off x="-184730" y="-96679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9718127">
            <a:off x="-334176" y="193928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390425" y="3936875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63400" y="3782823"/>
            <a:ext cx="3817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/>
          <p:nvPr>
            <p:ph idx="2" type="pic"/>
          </p:nvPr>
        </p:nvSpPr>
        <p:spPr>
          <a:xfrm>
            <a:off x="863400" y="608475"/>
            <a:ext cx="7417200" cy="191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63400" y="2840500"/>
            <a:ext cx="38172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713225" y="3460175"/>
            <a:ext cx="3201000" cy="83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562150" y="8960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29209">
            <a:off x="-147068" y="-272201"/>
            <a:ext cx="2414940" cy="131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100013">
            <a:off x="4223695" y="2944268"/>
            <a:ext cx="3607582" cy="195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type="ctrTitle"/>
          </p:nvPr>
        </p:nvSpPr>
        <p:spPr>
          <a:xfrm>
            <a:off x="713178" y="1669158"/>
            <a:ext cx="41163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300"/>
              <a:t>Trabalhando com planilha </a:t>
            </a:r>
            <a:r>
              <a:rPr lang="en" sz="3150"/>
              <a:t>Formatar como Tabela</a:t>
            </a:r>
            <a:endParaRPr sz="3150"/>
          </a:p>
        </p:txBody>
      </p:sp>
      <p:pic>
        <p:nvPicPr>
          <p:cNvPr id="288" name="Google Shape;288;p40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-26802" l="-15434" r="-5439" t="-32737"/>
          <a:stretch/>
        </p:blipFill>
        <p:spPr>
          <a:xfrm>
            <a:off x="5303255" y="624775"/>
            <a:ext cx="3127567" cy="38939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289" name="Google Shape;2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315652" y="5247075"/>
            <a:ext cx="1732302" cy="7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 rot="-518552">
            <a:off x="2226573" y="393325"/>
            <a:ext cx="1513283" cy="616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77EFA6"/>
                </a:solidFill>
                <a:latin typeface="Sedgwick Ave Display"/>
                <a:ea typeface="Sedgwick Ave Display"/>
                <a:cs typeface="Sedgwick Ave Display"/>
                <a:sym typeface="Sedgwick Ave Display"/>
              </a:rPr>
              <a:t>Excel - aula 2</a:t>
            </a:r>
            <a:endParaRPr b="0" i="0" sz="3200" u="none" cap="none" strike="noStrike">
              <a:solidFill>
                <a:srgbClr val="77EFA6"/>
              </a:solidFill>
              <a:latin typeface="Sedgwick Ave Display"/>
              <a:ea typeface="Sedgwick Ave Display"/>
              <a:cs typeface="Sedgwick Ave Display"/>
              <a:sym typeface="Sedgwick Ave Display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Filtragem</a:t>
            </a:r>
            <a:endParaRPr/>
          </a:p>
        </p:txBody>
      </p:sp>
      <p:pic>
        <p:nvPicPr>
          <p:cNvPr id="375" name="Google Shape;3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75" y="1633650"/>
            <a:ext cx="3839151" cy="24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9"/>
          <p:cNvSpPr txBox="1"/>
          <p:nvPr/>
        </p:nvSpPr>
        <p:spPr>
          <a:xfrm>
            <a:off x="5003200" y="1588975"/>
            <a:ext cx="31383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Após clicar em filtros de texto, clique em filtro personalizado.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188" y="2367025"/>
            <a:ext cx="334327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9"/>
          <p:cNvSpPr txBox="1"/>
          <p:nvPr/>
        </p:nvSpPr>
        <p:spPr>
          <a:xfrm>
            <a:off x="5003200" y="3847625"/>
            <a:ext cx="31383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Aqui, você seleciona entre diversos filtros, o ideal.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Filtros</a:t>
            </a:r>
            <a:endParaRPr/>
          </a:p>
        </p:txBody>
      </p:sp>
      <p:sp>
        <p:nvSpPr>
          <p:cNvPr id="385" name="Google Shape;385;p50"/>
          <p:cNvSpPr txBox="1"/>
          <p:nvPr/>
        </p:nvSpPr>
        <p:spPr>
          <a:xfrm>
            <a:off x="720000" y="1495050"/>
            <a:ext cx="2951100" cy="26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Entre os filtros, estão: </a:t>
            </a:r>
            <a:r>
              <a:rPr lang="en" sz="1600">
                <a:solidFill>
                  <a:schemeClr val="dk2"/>
                </a:solidFill>
              </a:rPr>
              <a:t>“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maior que</a:t>
            </a:r>
            <a:r>
              <a:rPr lang="en" sz="1600">
                <a:solidFill>
                  <a:schemeClr val="dk2"/>
                </a:solidFill>
              </a:rPr>
              <a:t>”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chemeClr val="dk2"/>
                </a:solidFill>
              </a:rPr>
              <a:t>“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menor que</a:t>
            </a:r>
            <a:r>
              <a:rPr lang="en" sz="1600">
                <a:solidFill>
                  <a:schemeClr val="dk2"/>
                </a:solidFill>
              </a:rPr>
              <a:t>”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chemeClr val="dk2"/>
                </a:solidFill>
              </a:rPr>
              <a:t>“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entre</a:t>
            </a:r>
            <a:r>
              <a:rPr lang="en" sz="1600">
                <a:solidFill>
                  <a:schemeClr val="dk2"/>
                </a:solidFill>
              </a:rPr>
              <a:t>”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chemeClr val="dk2"/>
                </a:solidFill>
              </a:rPr>
              <a:t>“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igual </a:t>
            </a:r>
            <a:r>
              <a:rPr lang="en" sz="1600">
                <a:solidFill>
                  <a:schemeClr val="dk2"/>
                </a:solidFill>
              </a:rPr>
              <a:t>à”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contém, diferente de, etc.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Você pode </a:t>
            </a:r>
            <a:r>
              <a:rPr lang="en" sz="1600">
                <a:solidFill>
                  <a:schemeClr val="dk2"/>
                </a:solidFill>
              </a:rPr>
              <a:t>usá</a:t>
            </a:r>
            <a:r>
              <a:rPr lang="en" sz="1600">
                <a:solidFill>
                  <a:schemeClr val="dk2"/>
                </a:solidFill>
              </a:rPr>
              <a:t>-los 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acordo sua </a:t>
            </a:r>
            <a:r>
              <a:rPr lang="en" sz="1600">
                <a:solidFill>
                  <a:schemeClr val="dk2"/>
                </a:solidFill>
              </a:rPr>
              <a:t>preferência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50"/>
          <p:cNvPicPr preferRelativeResize="0"/>
          <p:nvPr/>
        </p:nvPicPr>
        <p:blipFill rotWithShape="1">
          <a:blip r:embed="rId3">
            <a:alphaModFix/>
          </a:blip>
          <a:srcRect b="0" l="1135" r="2552" t="0"/>
          <a:stretch/>
        </p:blipFill>
        <p:spPr>
          <a:xfrm>
            <a:off x="3803595" y="1062438"/>
            <a:ext cx="4472415" cy="256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 Orientada a Dados</a:t>
            </a:r>
            <a:endParaRPr/>
          </a:p>
        </p:txBody>
      </p:sp>
      <p:sp>
        <p:nvSpPr>
          <p:cNvPr id="393" name="Google Shape;393;p51"/>
          <p:cNvSpPr txBox="1"/>
          <p:nvPr/>
        </p:nvSpPr>
        <p:spPr>
          <a:xfrm>
            <a:off x="720000" y="1656650"/>
            <a:ext cx="75678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variaram os índices de popularidade musical (número de visualizações em plataformas de streaming, inclusões em playlists e posições em paradas musicais) ao longo de 2023, segmentados por artista (considerando como proxy para gênero musical)?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4" name="Google Shape;3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Pondo em prática. . .</a:t>
            </a:r>
            <a:endParaRPr/>
          </a:p>
        </p:txBody>
      </p:sp>
      <p:sp>
        <p:nvSpPr>
          <p:cNvPr id="400" name="Google Shape;400;p52"/>
          <p:cNvSpPr txBox="1"/>
          <p:nvPr/>
        </p:nvSpPr>
        <p:spPr>
          <a:xfrm>
            <a:off x="720000" y="989575"/>
            <a:ext cx="50295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Vamos testar seus conhecimentos com uma base real.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base apresenta as músicas mais populares de 2023.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1- Faça a soma total dos dados que aparecem com o nome playlist por plataforma, qual conclusão pode ser tirada?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3- Calcule a média de streams.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/>
          <p:nvPr>
            <p:ph type="title"/>
          </p:nvPr>
        </p:nvSpPr>
        <p:spPr>
          <a:xfrm>
            <a:off x="76200" y="76200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Pondo em prática. . .</a:t>
            </a:r>
            <a:endParaRPr/>
          </a:p>
        </p:txBody>
      </p:sp>
      <p:sp>
        <p:nvSpPr>
          <p:cNvPr id="407" name="Google Shape;407;p53"/>
          <p:cNvSpPr txBox="1"/>
          <p:nvPr/>
        </p:nvSpPr>
        <p:spPr>
          <a:xfrm>
            <a:off x="0" y="555300"/>
            <a:ext cx="91440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Vamos testar seus conhecimentos com uma base real.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3"/>
          <p:cNvSpPr txBox="1"/>
          <p:nvPr/>
        </p:nvSpPr>
        <p:spPr>
          <a:xfrm>
            <a:off x="0" y="971350"/>
            <a:ext cx="9144000" cy="4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Calcular o total de streams, o número total de inclusões em playlists do Spotify, Apple Music e Deezer, e a média de posições nas paradas do Spotify, Apple Music, Deezer e Shazam, por artista.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Criar novas colunas para cada métrica: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Total de Streams:</a:t>
            </a:r>
            <a:r>
              <a:rPr lang="en" sz="1500"/>
              <a:t>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=SOMASE($B$2:$B$953;B2;$H$2:$H$953)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Total de Inclusões em Playlists:</a:t>
            </a:r>
            <a:r>
              <a:rPr lang="en" sz="1500"/>
              <a:t>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=SOMASE($B$2:$B$953;B2;$G$2:$G$953)+SOMASE($B$2:$B$953;B2;$L$2:$L$953)+$J$2:$J$953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Média de Posições em Paradas:</a:t>
            </a:r>
            <a:r>
              <a:rPr lang="en" sz="1500"/>
              <a:t>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=MÉDIA.SE($B$2:$B$953;B2;$I$2:$I$953)+MÉDIA.SE($B$2:$B$953;B2;$K$2:$K$953)+MÉDIA.SE($B$2:$B$953;B2;$M$2:$M$953)+MÉDIA.SE($B$2:$B$953;B2;$N$2:$N$953)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Arrastar as fórmulas para baixo para calcular para todos os artistas.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Tabela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1940" l="15973" r="875" t="14691"/>
          <a:stretch/>
        </p:blipFill>
        <p:spPr>
          <a:xfrm>
            <a:off x="1260181" y="1967113"/>
            <a:ext cx="6940559" cy="278930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530198" y="1136563"/>
            <a:ext cx="76705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Sendo uma tabela um quadro sistemático de consulta de dados, vamos ensinar como formatar como tabela dados, classificação da tabela entre outros.</a:t>
            </a:r>
            <a:endParaRPr/>
          </a:p>
        </p:txBody>
      </p:sp>
      <p:pic>
        <p:nvPicPr>
          <p:cNvPr id="301" name="Google Shape;3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Formatação de planilha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(sem formatação)- exemplo</a:t>
            </a:r>
            <a:endParaRPr/>
          </a:p>
        </p:txBody>
      </p:sp>
      <p:sp>
        <p:nvSpPr>
          <p:cNvPr id="307" name="Google Shape;307;p42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9" name="Google Shape;309;p42"/>
          <p:cNvPicPr preferRelativeResize="0"/>
          <p:nvPr/>
        </p:nvPicPr>
        <p:blipFill rotWithShape="1">
          <a:blip r:embed="rId3">
            <a:alphaModFix/>
          </a:blip>
          <a:srcRect b="1661" l="18475" r="1298" t="7519"/>
          <a:stretch/>
        </p:blipFill>
        <p:spPr>
          <a:xfrm>
            <a:off x="1648225" y="1675119"/>
            <a:ext cx="5847550" cy="302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Problemas de se trabalhar com uma tabela sem formatação:</a:t>
            </a:r>
            <a:endParaRPr/>
          </a:p>
        </p:txBody>
      </p:sp>
      <p:sp>
        <p:nvSpPr>
          <p:cNvPr id="316" name="Google Shape;316;p43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599354" y="1648120"/>
            <a:ext cx="7376673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Dificuldade na leitura: Dados não formatados são difíceis de ler e interpretar rapidamente.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Erros de análise: Falta de formatação pode resultar em erros ao tentar analisar ou resumir dados.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Perda de tempo: A ausência de formatação eficiente pode aumentar o tempo necessário para encontrar e processar informações.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 Inconsistências: Dados sem formatação padronizada podem levar a inconsistências e problemas de integridade de dados.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 Falta de clareza: Planilhas não formatadas não destacam informações importantes, dificultando a tomada de decisões informadas.</a:t>
            </a:r>
            <a:endParaRPr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720000" y="26829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Como formatar como tabela</a:t>
            </a:r>
            <a:endParaRPr/>
          </a:p>
        </p:txBody>
      </p:sp>
      <p:sp>
        <p:nvSpPr>
          <p:cNvPr id="325" name="Google Shape;325;p44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 b="0" l="16889" r="0" t="6017"/>
          <a:stretch/>
        </p:blipFill>
        <p:spPr>
          <a:xfrm>
            <a:off x="424359" y="1987379"/>
            <a:ext cx="4640296" cy="239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5100" y="1780460"/>
            <a:ext cx="2667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4943" y="3541225"/>
            <a:ext cx="3190050" cy="128784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4"/>
          <p:cNvSpPr txBox="1"/>
          <p:nvPr/>
        </p:nvSpPr>
        <p:spPr>
          <a:xfrm>
            <a:off x="661441" y="1452290"/>
            <a:ext cx="39724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formatar como tabela, primeiramente você deve selecionar todo o conteúdo da tabela</a:t>
            </a:r>
            <a:endParaRPr/>
          </a:p>
        </p:txBody>
      </p:sp>
      <p:sp>
        <p:nvSpPr>
          <p:cNvPr id="331" name="Google Shape;331;p44"/>
          <p:cNvSpPr txBox="1"/>
          <p:nvPr/>
        </p:nvSpPr>
        <p:spPr>
          <a:xfrm>
            <a:off x="5175196" y="1248201"/>
            <a:ext cx="32488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Depois, deve ir no menu inserir e clicar em tabela</a:t>
            </a:r>
            <a:endParaRPr/>
          </a:p>
        </p:txBody>
      </p:sp>
      <p:sp>
        <p:nvSpPr>
          <p:cNvPr id="332" name="Google Shape;332;p44"/>
          <p:cNvSpPr/>
          <p:nvPr/>
        </p:nvSpPr>
        <p:spPr>
          <a:xfrm>
            <a:off x="5432090" y="2178629"/>
            <a:ext cx="1898477" cy="362665"/>
          </a:xfrm>
          <a:prstGeom prst="ellipse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4"/>
          <p:cNvSpPr txBox="1"/>
          <p:nvPr/>
        </p:nvSpPr>
        <p:spPr>
          <a:xfrm>
            <a:off x="5360296" y="2771352"/>
            <a:ext cx="335934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último passo é confirmar se a tabela tem ou não cabeçalhos (nomes das colunas e linhas)</a:t>
            </a:r>
            <a:endParaRPr/>
          </a:p>
        </p:txBody>
      </p:sp>
      <p:pic>
        <p:nvPicPr>
          <p:cNvPr id="334" name="Google Shape;33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Resultado</a:t>
            </a:r>
            <a:endParaRPr/>
          </a:p>
        </p:txBody>
      </p:sp>
      <p:pic>
        <p:nvPicPr>
          <p:cNvPr id="340" name="Google Shape;340;p45"/>
          <p:cNvPicPr preferRelativeResize="0"/>
          <p:nvPr/>
        </p:nvPicPr>
        <p:blipFill rotWithShape="1">
          <a:blip r:embed="rId3">
            <a:alphaModFix/>
          </a:blip>
          <a:srcRect b="2407" l="16145" r="589" t="14671"/>
          <a:stretch/>
        </p:blipFill>
        <p:spPr>
          <a:xfrm>
            <a:off x="720000" y="1355821"/>
            <a:ext cx="7922052" cy="316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Como classificar?</a:t>
            </a:r>
            <a:endParaRPr/>
          </a:p>
        </p:txBody>
      </p:sp>
      <p:sp>
        <p:nvSpPr>
          <p:cNvPr id="347" name="Google Shape;347;p46"/>
          <p:cNvSpPr txBox="1"/>
          <p:nvPr>
            <p:ph type="title"/>
          </p:nvPr>
        </p:nvSpPr>
        <p:spPr>
          <a:xfrm>
            <a:off x="720000" y="1222138"/>
            <a:ext cx="7704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Para classificar elementos em excel, você deverá ir para a guia DADOS, e deverá clicar em Classificação personalizada.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875" y="2128471"/>
            <a:ext cx="7425093" cy="260332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6"/>
          <p:cNvSpPr/>
          <p:nvPr/>
        </p:nvSpPr>
        <p:spPr>
          <a:xfrm>
            <a:off x="3663950" y="2355850"/>
            <a:ext cx="395817" cy="215900"/>
          </a:xfrm>
          <a:prstGeom prst="ellipse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6"/>
          <p:cNvSpPr/>
          <p:nvPr/>
        </p:nvSpPr>
        <p:spPr>
          <a:xfrm>
            <a:off x="3505200" y="2559050"/>
            <a:ext cx="1219200" cy="215900"/>
          </a:xfrm>
          <a:prstGeom prst="ellipse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Classificação personalizada</a:t>
            </a:r>
            <a:endParaRPr/>
          </a:p>
        </p:txBody>
      </p:sp>
      <p:sp>
        <p:nvSpPr>
          <p:cNvPr id="357" name="Google Shape;357;p47"/>
          <p:cNvSpPr txBox="1"/>
          <p:nvPr/>
        </p:nvSpPr>
        <p:spPr>
          <a:xfrm>
            <a:off x="943359" y="1090937"/>
            <a:ext cx="7049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Aqui você pode escolher a coluna e classificar por cor, valor, cor da fonte, etc. E escolher em que ordem quer classificar</a:t>
            </a:r>
            <a:endParaRPr b="0" i="0" sz="2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8" name="Google Shape;358;p47"/>
          <p:cNvPicPr preferRelativeResize="0"/>
          <p:nvPr/>
        </p:nvPicPr>
        <p:blipFill rotWithShape="1">
          <a:blip r:embed="rId3">
            <a:alphaModFix/>
          </a:blip>
          <a:srcRect b="4011" l="0" r="972" t="3579"/>
          <a:stretch/>
        </p:blipFill>
        <p:spPr>
          <a:xfrm>
            <a:off x="1626254" y="2472268"/>
            <a:ext cx="6561013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Filtragem</a:t>
            </a: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917958" y="1078402"/>
            <a:ext cx="7049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Aqui você poderá estabelecer um filtro ao exibir seus dados, se está entre um valor ou outro, maior ou menor que outro, contém uma letra, etc.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6" name="Google Shape;3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731" y="2212424"/>
            <a:ext cx="6936538" cy="19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8"/>
          <p:cNvSpPr/>
          <p:nvPr/>
        </p:nvSpPr>
        <p:spPr>
          <a:xfrm>
            <a:off x="4097866" y="2709333"/>
            <a:ext cx="344941" cy="325968"/>
          </a:xfrm>
          <a:prstGeom prst="ellipse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48"/>
          <p:cNvCxnSpPr>
            <a:endCxn id="367" idx="1"/>
          </p:cNvCxnSpPr>
          <p:nvPr/>
        </p:nvCxnSpPr>
        <p:spPr>
          <a:xfrm>
            <a:off x="3833381" y="2326270"/>
            <a:ext cx="315000" cy="430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69" name="Google Shape;3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purpose Education Template">
  <a:themeElements>
    <a:clrScheme name="Simple Light">
      <a:dk1>
        <a:srgbClr val="121212"/>
      </a:dk1>
      <a:lt1>
        <a:srgbClr val="F0F0F0"/>
      </a:lt1>
      <a:dk2>
        <a:srgbClr val="333131"/>
      </a:dk2>
      <a:lt2>
        <a:srgbClr val="77EFA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