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60" r:id="rId2"/>
    <p:sldId id="268" r:id="rId3"/>
    <p:sldId id="267" r:id="rId4"/>
    <p:sldId id="269" r:id="rId5"/>
    <p:sldId id="270" r:id="rId6"/>
    <p:sldId id="271" r:id="rId7"/>
    <p:sldId id="27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58"/>
  </p:normalViewPr>
  <p:slideViewPr>
    <p:cSldViewPr snapToGrid="0" snapToObjects="1">
      <p:cViewPr varScale="1">
        <p:scale>
          <a:sx n="77" d="100"/>
          <a:sy n="77" d="100"/>
        </p:scale>
        <p:origin x="1842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2426E-871E-6048-897D-C00DFFEC19B5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0F7CC-E99A-9B4E-A466-3BF0E5F47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27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emf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2138917"/>
            <a:ext cx="12192000" cy="2580167"/>
          </a:xfrm>
          <a:prstGeom prst="rect">
            <a:avLst/>
          </a:prstGeom>
          <a:solidFill>
            <a:schemeClr val="accent5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119981"/>
          </a:xfrm>
        </p:spPr>
        <p:txBody>
          <a:bodyPr anchor="ctr" anchorCtr="0">
            <a:normAutofit fontScale="90000"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/>
              <a:t>Click to edit Master title style</a:t>
            </a:r>
            <a:endParaRPr lang="en-US" sz="280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886200"/>
            <a:ext cx="10515600" cy="5334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Author’s Name - 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3600" y="5839065"/>
            <a:ext cx="5232400" cy="660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Left Sideba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309" y="450802"/>
            <a:ext cx="2808212" cy="1606598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4320" y="450803"/>
            <a:ext cx="7498080" cy="54181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309" y="2042160"/>
            <a:ext cx="2808212" cy="382682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259" y="6239208"/>
            <a:ext cx="7694570" cy="2715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85027" y="6236208"/>
            <a:ext cx="179070" cy="27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knoledgements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009707" cy="12174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662195"/>
            <a:ext cx="2438400" cy="4423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259582" y="1657427"/>
            <a:ext cx="2438400" cy="4423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548891" y="1657426"/>
            <a:ext cx="2438400" cy="4423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915400" y="1662193"/>
            <a:ext cx="2438400" cy="4423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5987291" y="365125"/>
            <a:ext cx="5366509" cy="1217613"/>
          </a:xfrm>
        </p:spPr>
        <p:txBody>
          <a:bodyPr anchor="ctr">
            <a:normAutofit/>
          </a:bodyPr>
          <a:lstStyle>
            <a:lvl1pPr marL="0" indent="0">
              <a:lnSpc>
                <a:spcPct val="125000"/>
              </a:lnSpc>
              <a:buNone/>
              <a:defRPr sz="1600"/>
            </a:lvl1pPr>
          </a:lstStyle>
          <a:p>
            <a:pPr lvl="0"/>
            <a:r>
              <a:rPr lang="en-US" dirty="0"/>
              <a:t>This research was supported by the Intramural Research Program of the NIH, National Library of Medicine.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236208"/>
            <a:ext cx="10515600" cy="3099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graphic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2222339"/>
            <a:ext cx="12192000" cy="2430684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119981"/>
          </a:xfrm>
        </p:spPr>
        <p:txBody>
          <a:bodyPr anchor="ctr" anchorCtr="0">
            <a:normAutofit fontScale="90000"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/>
              <a:t>Click to edit Master title style</a:t>
            </a:r>
            <a:endParaRPr lang="en-US" sz="280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886200"/>
            <a:ext cx="10515600" cy="5334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Author’s Name -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3600" y="5839065"/>
            <a:ext cx="5232400" cy="660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graphic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072640"/>
            <a:ext cx="12192000" cy="2895600"/>
          </a:xfrm>
          <a:prstGeom prst="rect">
            <a:avLst/>
          </a:prstGeom>
          <a:solidFill>
            <a:schemeClr val="tx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879804"/>
            <a:ext cx="4964035" cy="67202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119981"/>
          </a:xfrm>
        </p:spPr>
        <p:txBody>
          <a:bodyPr anchor="ctr" anchorCtr="0">
            <a:normAutofit fontScale="90000"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/>
              <a:t>Click to edit Master title style</a:t>
            </a:r>
            <a:endParaRPr lang="en-US" sz="280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886200"/>
            <a:ext cx="10515600" cy="5334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Author’s Name - Title</a:t>
            </a:r>
          </a:p>
        </p:txBody>
      </p:sp>
    </p:spTree>
    <p:extLst>
      <p:ext uri="{BB962C8B-B14F-4D97-AF65-F5344CB8AC3E}">
        <p14:creationId xmlns:p14="http://schemas.microsoft.com/office/powerpoint/2010/main" val="801911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Pl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838200" y="1920875"/>
            <a:ext cx="10515600" cy="3930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236208"/>
            <a:ext cx="10515600" cy="30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- Blue Ba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8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248" y="6236208"/>
            <a:ext cx="10512551" cy="30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Gri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198" y="3802335"/>
            <a:ext cx="10515601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199" y="1959429"/>
            <a:ext cx="10515600" cy="18427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236208"/>
            <a:ext cx="10515600" cy="30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Curv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21697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236208"/>
            <a:ext cx="10515600" cy="30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t - Pentagra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0874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0874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236208"/>
            <a:ext cx="10515600" cy="30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Right Sideba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6627812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66278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6627812" cy="3423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168640" y="1681163"/>
            <a:ext cx="318674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168640" y="2505075"/>
            <a:ext cx="3186748" cy="342328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236208"/>
            <a:ext cx="10515600" cy="3099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66425" y="6236208"/>
            <a:ext cx="189739" cy="29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17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57" r:id="rId3"/>
    <p:sldLayoutId id="2147483654" r:id="rId4"/>
    <p:sldLayoutId id="2147483650" r:id="rId5"/>
    <p:sldLayoutId id="2147483649" r:id="rId6"/>
    <p:sldLayoutId id="2147483651" r:id="rId7"/>
    <p:sldLayoutId id="2147483652" r:id="rId8"/>
    <p:sldLayoutId id="2147483653" r:id="rId9"/>
    <p:sldLayoutId id="2147483656" r:id="rId10"/>
    <p:sldLayoutId id="214748366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sra/?term=Listeria+monocytogenes" TargetMode="Externa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Cloud Intro Exercises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Author’s Name - Title</a:t>
            </a:r>
          </a:p>
        </p:txBody>
      </p:sp>
    </p:spTree>
    <p:extLst>
      <p:ext uri="{BB962C8B-B14F-4D97-AF65-F5344CB8AC3E}">
        <p14:creationId xmlns:p14="http://schemas.microsoft.com/office/powerpoint/2010/main" val="2046005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64CFE0-B3A0-44A6-A970-1EEA8391A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Exercises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153FC6-E79E-48C3-9452-F647D6560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Create a multi-region bucket to use for the remainder of this workshop.  </a:t>
            </a:r>
          </a:p>
          <a:p>
            <a:pPr lvl="1"/>
            <a:r>
              <a:rPr lang="en-US" dirty="0"/>
              <a:t>Remember that storage bucket names must be globally unique.</a:t>
            </a:r>
          </a:p>
          <a:p>
            <a:pPr lvl="1"/>
            <a:r>
              <a:rPr lang="en-US" dirty="0"/>
              <a:t>Give it a name you can remember for the entire workshop.</a:t>
            </a:r>
          </a:p>
          <a:p>
            <a:r>
              <a:rPr lang="en-US" dirty="0"/>
              <a:t>Launch a Medium E2 VM in any US region.</a:t>
            </a:r>
          </a:p>
          <a:p>
            <a:r>
              <a:rPr lang="en-US" dirty="0"/>
              <a:t>Copy a file to your newly created bucket using the web console.</a:t>
            </a:r>
          </a:p>
          <a:p>
            <a:r>
              <a:rPr lang="en-US" dirty="0"/>
              <a:t>Copy a file to your bucket with </a:t>
            </a:r>
            <a:r>
              <a:rPr lang="en-US" dirty="0" err="1"/>
              <a:t>gsutil</a:t>
            </a:r>
            <a:r>
              <a:rPr lang="en-US" dirty="0"/>
              <a:t> in a VM.</a:t>
            </a:r>
          </a:p>
          <a:p>
            <a:r>
              <a:rPr lang="en-US" dirty="0"/>
              <a:t>Copy this service account permission json file from an account to a VM using </a:t>
            </a:r>
            <a:r>
              <a:rPr lang="en-US" dirty="0" err="1"/>
              <a:t>gsutil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gs://ncgas-workshop-stine/ncgas-cloud-workshop-91e5df4b2ca7.json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561AE89-5E71-4DCE-B011-43987C12B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Make a storage bucket.</a:t>
            </a:r>
          </a:p>
          <a:p>
            <a:r>
              <a:rPr lang="en-US" dirty="0"/>
              <a:t>Practice getting files in and out of buckets.</a:t>
            </a:r>
          </a:p>
        </p:txBody>
      </p:sp>
    </p:spTree>
    <p:extLst>
      <p:ext uri="{BB962C8B-B14F-4D97-AF65-F5344CB8AC3E}">
        <p14:creationId xmlns:p14="http://schemas.microsoft.com/office/powerpoint/2010/main" val="454209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0E8A-DB39-4D80-8CEB-53B316102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Engine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AFCE7-A05A-4692-9EA4-D39B19109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Install </a:t>
            </a:r>
            <a:r>
              <a:rPr lang="en-US" dirty="0" err="1"/>
              <a:t>samtools</a:t>
            </a:r>
            <a:r>
              <a:rPr lang="en-US" dirty="0"/>
              <a:t> on a VM</a:t>
            </a:r>
          </a:p>
          <a:p>
            <a:pPr lvl="1"/>
            <a:r>
              <a:rPr lang="en-US" dirty="0"/>
              <a:t>Hint: </a:t>
            </a:r>
            <a:r>
              <a:rPr lang="en-US" dirty="0" err="1"/>
              <a:t>sudo</a:t>
            </a:r>
            <a:r>
              <a:rPr lang="en-US" dirty="0"/>
              <a:t> apt-get install</a:t>
            </a:r>
          </a:p>
          <a:p>
            <a:r>
              <a:rPr lang="en-US" dirty="0"/>
              <a:t>Install the SRA Toolkit on your VM</a:t>
            </a:r>
          </a:p>
          <a:p>
            <a:pPr lvl="1"/>
            <a:r>
              <a:rPr lang="en-US" dirty="0"/>
              <a:t>Hint: see the presentation slides and use the JSON file you copied on the previous slide as your credentials file.</a:t>
            </a:r>
          </a:p>
          <a:p>
            <a:r>
              <a:rPr lang="en-US" dirty="0"/>
              <a:t>Prefetch all available file types for a run</a:t>
            </a:r>
          </a:p>
          <a:p>
            <a:pPr lvl="1"/>
            <a:r>
              <a:rPr lang="en-US" dirty="0"/>
              <a:t>We didn’t talk about this much but source files for runs submitted to SRA are also stored in GCP. </a:t>
            </a:r>
          </a:p>
          <a:p>
            <a:pPr lvl="1"/>
            <a:r>
              <a:rPr lang="en-US" dirty="0"/>
              <a:t>You can use this command to get all the files</a:t>
            </a:r>
          </a:p>
          <a:p>
            <a:pPr marL="914400" lvl="2" indent="0">
              <a:buNone/>
            </a:pPr>
            <a:r>
              <a:rPr lang="en-US" dirty="0"/>
              <a:t>prefetch --type all &lt;accession&gt; </a:t>
            </a:r>
          </a:p>
          <a:p>
            <a:pPr lvl="1"/>
            <a:r>
              <a:rPr lang="en-US" dirty="0"/>
              <a:t>Hint: try SRR11903413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F28C9-6697-4003-87A2-9FB72F3AD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Launch a VM.</a:t>
            </a:r>
          </a:p>
          <a:p>
            <a:r>
              <a:rPr lang="en-US" dirty="0"/>
              <a:t>Install some software with apt-get.</a:t>
            </a:r>
          </a:p>
        </p:txBody>
      </p:sp>
    </p:spTree>
    <p:extLst>
      <p:ext uri="{BB962C8B-B14F-4D97-AF65-F5344CB8AC3E}">
        <p14:creationId xmlns:p14="http://schemas.microsoft.com/office/powerpoint/2010/main" val="3600525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37D8A-1C03-438E-AF99-649CFA89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BigQuery</a:t>
            </a:r>
            <a:r>
              <a:rPr lang="en-US" dirty="0"/>
              <a:t>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2ABB-3513-4ADC-A0B5-95D2E4730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dirty="0"/>
              <a:t>Finding clean data to do an assembly and annotation for can be difficult.  </a:t>
            </a:r>
          </a:p>
          <a:p>
            <a:r>
              <a:rPr lang="en-US" dirty="0"/>
              <a:t>An Entrez search for Listeria monocytogenes returns 52565 results.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https://www.ncbi.nlm.nih.gov/sra/?term=Listeria+monocytogenes</a:t>
            </a:r>
            <a:endParaRPr lang="en-US" dirty="0"/>
          </a:p>
          <a:p>
            <a:r>
              <a:rPr lang="en-US" dirty="0"/>
              <a:t>Many of these will be quite clean, and some of these results will not contain much Listeria sequence at all.</a:t>
            </a:r>
          </a:p>
          <a:p>
            <a:endParaRPr lang="en-US" dirty="0"/>
          </a:p>
          <a:p>
            <a:r>
              <a:rPr lang="en-US" dirty="0"/>
              <a:t>To start we should get the taxonomic id for Listeria monocytogenes to make searches a bit easier.</a:t>
            </a:r>
          </a:p>
          <a:p>
            <a:pPr marL="0" indent="0">
              <a:buNone/>
            </a:pPr>
            <a:r>
              <a:rPr lang="en-US" dirty="0"/>
              <a:t>SELECT * </a:t>
            </a:r>
          </a:p>
          <a:p>
            <a:pPr marL="0" indent="0">
              <a:buNone/>
            </a:pPr>
            <a:r>
              <a:rPr lang="en-US" dirty="0"/>
              <a:t>FROM `</a:t>
            </a:r>
            <a:r>
              <a:rPr lang="en-US" dirty="0" err="1"/>
              <a:t>nih</a:t>
            </a:r>
            <a:r>
              <a:rPr lang="en-US" dirty="0"/>
              <a:t>-sra-</a:t>
            </a:r>
            <a:r>
              <a:rPr lang="en-US" dirty="0" err="1"/>
              <a:t>datastore.sra_tax_analysis_tool.taxonomy</a:t>
            </a:r>
            <a:r>
              <a:rPr lang="en-US" dirty="0"/>
              <a:t>`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sci_name</a:t>
            </a:r>
            <a:r>
              <a:rPr lang="en-US" dirty="0"/>
              <a:t> = 'Listeria monocytogenes'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45FB3C-1DBE-4786-8DA8-2E75A9A36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Find data in SRA</a:t>
            </a:r>
          </a:p>
        </p:txBody>
      </p:sp>
    </p:spTree>
    <p:extLst>
      <p:ext uri="{BB962C8B-B14F-4D97-AF65-F5344CB8AC3E}">
        <p14:creationId xmlns:p14="http://schemas.microsoft.com/office/powerpoint/2010/main" val="261839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B5B84-B7B0-4E11-BF98-3B9F7D93F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BigQuery</a:t>
            </a:r>
            <a:r>
              <a:rPr lang="en-US" dirty="0"/>
              <a:t>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D7F69-17D6-4162-88B8-7887584D4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If we want to see all the runs with more than 100,000 spots that have at least 90% of analyzed spots identified as Listeria monocytogenes by the taxonomic analysis tool, we can use a query like this.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a.acc</a:t>
            </a:r>
            <a:r>
              <a:rPr lang="en-US" dirty="0"/>
              <a:t>, </a:t>
            </a:r>
            <a:r>
              <a:rPr lang="en-US" dirty="0" err="1"/>
              <a:t>i.analyzed_spot_count</a:t>
            </a:r>
            <a:r>
              <a:rPr lang="en-US" dirty="0"/>
              <a:t>, </a:t>
            </a:r>
            <a:r>
              <a:rPr lang="en-US" dirty="0" err="1"/>
              <a:t>a.self_count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`</a:t>
            </a:r>
            <a:r>
              <a:rPr lang="en-US" dirty="0" err="1"/>
              <a:t>nih</a:t>
            </a:r>
            <a:r>
              <a:rPr lang="en-US" dirty="0"/>
              <a:t>-sra-</a:t>
            </a:r>
            <a:r>
              <a:rPr lang="en-US" dirty="0" err="1"/>
              <a:t>datastore.sra_tax_analysis_tool.tax_analysis</a:t>
            </a:r>
            <a:r>
              <a:rPr lang="en-US" dirty="0"/>
              <a:t>` a </a:t>
            </a:r>
          </a:p>
          <a:p>
            <a:pPr marL="0" indent="0">
              <a:buNone/>
            </a:pPr>
            <a:r>
              <a:rPr lang="en-US" dirty="0"/>
              <a:t>  JOIN `</a:t>
            </a:r>
            <a:r>
              <a:rPr lang="en-US" dirty="0" err="1"/>
              <a:t>nih</a:t>
            </a:r>
            <a:r>
              <a:rPr lang="en-US" dirty="0"/>
              <a:t>-sra-</a:t>
            </a:r>
            <a:r>
              <a:rPr lang="en-US" dirty="0" err="1"/>
              <a:t>datastore.sra_tax_analysis_tool.tax_analysis_info</a:t>
            </a:r>
            <a:r>
              <a:rPr lang="en-US" dirty="0"/>
              <a:t>` </a:t>
            </a:r>
            <a:r>
              <a:rPr lang="en-US" dirty="0" err="1"/>
              <a:t>i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ON </a:t>
            </a:r>
            <a:r>
              <a:rPr lang="en-US" dirty="0" err="1"/>
              <a:t>a.acc</a:t>
            </a:r>
            <a:r>
              <a:rPr lang="en-US" dirty="0"/>
              <a:t> = </a:t>
            </a:r>
            <a:r>
              <a:rPr lang="en-US" dirty="0" err="1"/>
              <a:t>i.acc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a.tax_id</a:t>
            </a:r>
            <a:r>
              <a:rPr lang="en-US" dirty="0"/>
              <a:t> = 1639</a:t>
            </a:r>
          </a:p>
          <a:p>
            <a:pPr marL="0" indent="0">
              <a:buNone/>
            </a:pPr>
            <a:r>
              <a:rPr lang="en-US" dirty="0"/>
              <a:t>	and </a:t>
            </a:r>
            <a:r>
              <a:rPr lang="en-US" dirty="0" err="1"/>
              <a:t>a.self_count</a:t>
            </a:r>
            <a:r>
              <a:rPr lang="en-US" dirty="0"/>
              <a:t>/</a:t>
            </a:r>
            <a:r>
              <a:rPr lang="en-US" dirty="0" err="1"/>
              <a:t>i.analyzed_spot_count</a:t>
            </a:r>
            <a:r>
              <a:rPr lang="en-US" dirty="0"/>
              <a:t> &gt; .9</a:t>
            </a:r>
          </a:p>
          <a:p>
            <a:pPr marL="0" indent="0">
              <a:buNone/>
            </a:pPr>
            <a:r>
              <a:rPr lang="en-US" dirty="0"/>
              <a:t>	and </a:t>
            </a:r>
            <a:r>
              <a:rPr lang="en-US" dirty="0" err="1"/>
              <a:t>i.analyzed_spot_count</a:t>
            </a:r>
            <a:r>
              <a:rPr lang="en-US" dirty="0"/>
              <a:t> &gt; 100000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B059A-7BF3-422A-9A28-61133CFF6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Find data that is almost entirely one organism</a:t>
            </a:r>
          </a:p>
        </p:txBody>
      </p:sp>
    </p:spTree>
    <p:extLst>
      <p:ext uri="{BB962C8B-B14F-4D97-AF65-F5344CB8AC3E}">
        <p14:creationId xmlns:p14="http://schemas.microsoft.com/office/powerpoint/2010/main" val="1347507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DB72E-785B-469A-B56F-15D54B34B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BigQuery</a:t>
            </a:r>
            <a:r>
              <a:rPr lang="en-US" dirty="0"/>
              <a:t>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29B47-A6B0-4A72-8E28-B22CF3896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Alternatively we could also find runs that were submitted to SRA with a sample calling them Listeria monocytogenes but taxonomic analysis suggests the data contains little or no sequence data from that organism.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a.acc</a:t>
            </a:r>
            <a:r>
              <a:rPr lang="en-US" dirty="0"/>
              <a:t>, </a:t>
            </a:r>
            <a:r>
              <a:rPr lang="en-US" dirty="0" err="1"/>
              <a:t>i.analyzed_spot_count</a:t>
            </a:r>
            <a:r>
              <a:rPr lang="en-US" dirty="0"/>
              <a:t>, </a:t>
            </a:r>
            <a:r>
              <a:rPr lang="en-US" dirty="0" err="1"/>
              <a:t>a.self_count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`</a:t>
            </a:r>
            <a:r>
              <a:rPr lang="en-US" dirty="0" err="1"/>
              <a:t>nih</a:t>
            </a:r>
            <a:r>
              <a:rPr lang="en-US" dirty="0"/>
              <a:t>-sra-</a:t>
            </a:r>
            <a:r>
              <a:rPr lang="en-US" dirty="0" err="1"/>
              <a:t>datastore.sra_tax_analysis_tool.tax_analysis</a:t>
            </a:r>
            <a:r>
              <a:rPr lang="en-US" dirty="0"/>
              <a:t>` a </a:t>
            </a:r>
          </a:p>
          <a:p>
            <a:pPr marL="0" indent="0">
              <a:buNone/>
            </a:pPr>
            <a:r>
              <a:rPr lang="en-US" dirty="0"/>
              <a:t>  JOIN `</a:t>
            </a:r>
            <a:r>
              <a:rPr lang="en-US" dirty="0" err="1"/>
              <a:t>nih</a:t>
            </a:r>
            <a:r>
              <a:rPr lang="en-US" dirty="0"/>
              <a:t>-sra-</a:t>
            </a:r>
            <a:r>
              <a:rPr lang="en-US" dirty="0" err="1"/>
              <a:t>datastore.sra_tax_analysis_tool.tax_analysis_info</a:t>
            </a:r>
            <a:r>
              <a:rPr lang="en-US" dirty="0"/>
              <a:t>` </a:t>
            </a:r>
            <a:r>
              <a:rPr lang="en-US" dirty="0" err="1"/>
              <a:t>i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ON </a:t>
            </a:r>
            <a:r>
              <a:rPr lang="en-US" dirty="0" err="1"/>
              <a:t>a.acc</a:t>
            </a:r>
            <a:r>
              <a:rPr lang="en-US" dirty="0"/>
              <a:t> = </a:t>
            </a:r>
            <a:r>
              <a:rPr lang="en-US" dirty="0" err="1"/>
              <a:t>i.acc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JOIN `</a:t>
            </a:r>
            <a:r>
              <a:rPr lang="en-US" dirty="0" err="1"/>
              <a:t>nih</a:t>
            </a:r>
            <a:r>
              <a:rPr lang="en-US" dirty="0"/>
              <a:t>-sra-</a:t>
            </a:r>
            <a:r>
              <a:rPr lang="en-US" dirty="0" err="1"/>
              <a:t>datastore.sra.metadata</a:t>
            </a:r>
            <a:r>
              <a:rPr lang="en-US" dirty="0"/>
              <a:t>` m </a:t>
            </a:r>
          </a:p>
          <a:p>
            <a:pPr marL="0" indent="0">
              <a:buNone/>
            </a:pPr>
            <a:r>
              <a:rPr lang="en-US" dirty="0"/>
              <a:t>    ON </a:t>
            </a:r>
            <a:r>
              <a:rPr lang="en-US" dirty="0" err="1"/>
              <a:t>a.acc</a:t>
            </a:r>
            <a:r>
              <a:rPr lang="en-US" dirty="0"/>
              <a:t> = </a:t>
            </a:r>
            <a:r>
              <a:rPr lang="en-US" dirty="0" err="1"/>
              <a:t>m.acc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a.tax_id</a:t>
            </a:r>
            <a:r>
              <a:rPr lang="en-US" dirty="0"/>
              <a:t> = 1639</a:t>
            </a:r>
          </a:p>
          <a:p>
            <a:pPr marL="0" indent="0">
              <a:buNone/>
            </a:pPr>
            <a:r>
              <a:rPr lang="en-US" dirty="0"/>
              <a:t>	and </a:t>
            </a:r>
            <a:r>
              <a:rPr lang="en-US" dirty="0" err="1"/>
              <a:t>a.self_count</a:t>
            </a:r>
            <a:r>
              <a:rPr lang="en-US" dirty="0"/>
              <a:t>/</a:t>
            </a:r>
            <a:r>
              <a:rPr lang="en-US" dirty="0" err="1"/>
              <a:t>i.analyzed_spot_count</a:t>
            </a:r>
            <a:r>
              <a:rPr lang="en-US" dirty="0"/>
              <a:t> &lt; .1</a:t>
            </a:r>
          </a:p>
          <a:p>
            <a:pPr marL="0" indent="0">
              <a:buNone/>
            </a:pPr>
            <a:r>
              <a:rPr lang="en-US" dirty="0"/>
              <a:t>	and </a:t>
            </a:r>
            <a:r>
              <a:rPr lang="en-US" dirty="0" err="1"/>
              <a:t>i.analyzed_spot_count</a:t>
            </a:r>
            <a:r>
              <a:rPr lang="en-US" dirty="0"/>
              <a:t> &gt; 100000</a:t>
            </a:r>
          </a:p>
          <a:p>
            <a:pPr marL="0" indent="0">
              <a:buNone/>
            </a:pPr>
            <a:r>
              <a:rPr lang="en-US" dirty="0"/>
              <a:t>  and </a:t>
            </a:r>
            <a:r>
              <a:rPr lang="en-US" dirty="0" err="1"/>
              <a:t>m.organism</a:t>
            </a:r>
            <a:r>
              <a:rPr lang="en-US" dirty="0"/>
              <a:t> = 'Listeria monocytogenes'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1957DC-12A9-4A4C-938A-ECC467110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Find some runs whose data seems to be from a different organism than the sample suggests.</a:t>
            </a:r>
          </a:p>
        </p:txBody>
      </p:sp>
    </p:spTree>
    <p:extLst>
      <p:ext uri="{BB962C8B-B14F-4D97-AF65-F5344CB8AC3E}">
        <p14:creationId xmlns:p14="http://schemas.microsoft.com/office/powerpoint/2010/main" val="4280169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97C2C-1E90-4026-899B-1049A40FE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BigQuery</a:t>
            </a:r>
            <a:r>
              <a:rPr lang="en-US" dirty="0"/>
              <a:t>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17321-3BBE-408D-9460-EA1CC301C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all the species that are identified in a run that was submitted as 'Listeria monocytogenes'</a:t>
            </a:r>
          </a:p>
          <a:p>
            <a:r>
              <a:rPr lang="en-US" dirty="0"/>
              <a:t>Try a different organism.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AD4283-AABB-427F-AEAA-9157B231E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Let’s go further.  Here are some suggestions for questions you could answer by modifying the queries.</a:t>
            </a:r>
          </a:p>
        </p:txBody>
      </p:sp>
    </p:spTree>
    <p:extLst>
      <p:ext uri="{BB962C8B-B14F-4D97-AF65-F5344CB8AC3E}">
        <p14:creationId xmlns:p14="http://schemas.microsoft.com/office/powerpoint/2010/main" val="784731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CBI Colors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1BC"/>
      </a:accent1>
      <a:accent2>
        <a:srgbClr val="AEB0B5"/>
      </a:accent2>
      <a:accent3>
        <a:srgbClr val="00A6D2"/>
      </a:accent3>
      <a:accent4>
        <a:srgbClr val="981B1E"/>
      </a:accent4>
      <a:accent5>
        <a:srgbClr val="002455"/>
      </a:accent5>
      <a:accent6>
        <a:srgbClr val="2E854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cbi_presentation_light_2018-final3" id="{98D4A0B7-E0BF-164B-A57A-F4BCD23BECE7}" vid="{3CA3D7C7-A90F-314B-994C-EF26FE2F6ED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ncbi_presentation_light</Template>
  <TotalTime>5508</TotalTime>
  <Words>705</Words>
  <Application>Microsoft Office PowerPoint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Helvetica</vt:lpstr>
      <vt:lpstr>Office Theme</vt:lpstr>
      <vt:lpstr>Cloud Intro Exercises</vt:lpstr>
      <vt:lpstr>Storage Exercises</vt:lpstr>
      <vt:lpstr>Compute Engine Exercises</vt:lpstr>
      <vt:lpstr>BigQuery Exercises</vt:lpstr>
      <vt:lpstr>BigQuery Exercises</vt:lpstr>
      <vt:lpstr>BigQuery Exercises</vt:lpstr>
      <vt:lpstr>BigQuery 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Intro Exercises</dc:title>
  <dc:creator>Stine, Adam (NIH/NLM/NCBI) [C]</dc:creator>
  <cp:lastModifiedBy>Stine, Adam (NIH/NLM/NCBI) [C]</cp:lastModifiedBy>
  <cp:revision>22</cp:revision>
  <dcterms:created xsi:type="dcterms:W3CDTF">2020-11-12T02:37:02Z</dcterms:created>
  <dcterms:modified xsi:type="dcterms:W3CDTF">2020-11-15T22:25:31Z</dcterms:modified>
</cp:coreProperties>
</file>