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8" r:id="rId3"/>
    <p:sldId id="277" r:id="rId4"/>
    <p:sldId id="272" r:id="rId5"/>
    <p:sldId id="267" r:id="rId6"/>
    <p:sldId id="284" r:id="rId7"/>
    <p:sldId id="279" r:id="rId8"/>
    <p:sldId id="280" r:id="rId9"/>
    <p:sldId id="269" r:id="rId10"/>
    <p:sldId id="273" r:id="rId11"/>
    <p:sldId id="274" r:id="rId12"/>
    <p:sldId id="275" r:id="rId13"/>
    <p:sldId id="276" r:id="rId14"/>
    <p:sldId id="278" r:id="rId15"/>
    <p:sldId id="281" r:id="rId16"/>
    <p:sldId id="282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72" d="100"/>
          <a:sy n="72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/sra-tools/wiki/04.-Cloud-Credential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cs" TargetMode="External"/><Relationship Id="rId2" Type="http://schemas.openxmlformats.org/officeDocument/2006/relationships/hyperlink" Target="https://www.youtube.com/watch?v=4D3X6Xl5c_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.google.com/iam/docs/creating-managing-service-accounts" TargetMode="External"/><Relationship Id="rId4" Type="http://schemas.openxmlformats.org/officeDocument/2006/relationships/hyperlink" Target="https://cloud.google.com/billing/docs/how-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resource-manager/docs/creating-managing-project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and 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BC306EF-1E58-42F3-839F-D54FC45C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1DB7FA-4A17-400B-AC65-A2E26311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8763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Billing section of the console provides many views and tools to manage and track spending.</a:t>
            </a:r>
          </a:p>
          <a:p>
            <a:pPr marL="0" indent="0">
              <a:buNone/>
            </a:pPr>
            <a:r>
              <a:rPr lang="en-US" dirty="0"/>
              <a:t>For institutional accounts some of these features may not be available to you.</a:t>
            </a:r>
          </a:p>
          <a:p>
            <a:pPr marL="0" indent="0">
              <a:buNone/>
            </a:pPr>
            <a:r>
              <a:rPr lang="en-US" dirty="0"/>
              <a:t>The Billing Overview is a good place to start to talk about costs.</a:t>
            </a:r>
          </a:p>
        </p:txBody>
      </p:sp>
      <p:pic>
        <p:nvPicPr>
          <p:cNvPr id="13" name="Content Placeholder 10" descr="The Google Console menu with the Billing option selected and an arrow pointing to Overview.">
            <a:extLst>
              <a:ext uri="{FF2B5EF4-FFF2-40B4-BE49-F238E27FC236}">
                <a16:creationId xmlns:a16="http://schemas.microsoft.com/office/drawing/2014/main" id="{BAB0CE2F-BFD1-45D2-B5FC-64B0787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1" y="868986"/>
            <a:ext cx="3234176" cy="4680915"/>
          </a:xfrm>
          <a:prstGeom prst="rect">
            <a:avLst/>
          </a:prstGeom>
        </p:spPr>
      </p:pic>
      <p:sp>
        <p:nvSpPr>
          <p:cNvPr id="14" name="Arrow: Left 13" descr="Arrow pointing to the Overview option of the Billing Menu">
            <a:extLst>
              <a:ext uri="{FF2B5EF4-FFF2-40B4-BE49-F238E27FC236}">
                <a16:creationId xmlns:a16="http://schemas.microsoft.com/office/drawing/2014/main" id="{7C1D6734-D6D7-43AF-88E6-BFF8657A0BC2}"/>
              </a:ext>
            </a:extLst>
          </p:cNvPr>
          <p:cNvSpPr/>
          <p:nvPr/>
        </p:nvSpPr>
        <p:spPr>
          <a:xfrm>
            <a:off x="11004664" y="2053243"/>
            <a:ext cx="515389" cy="42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CAB9-385A-4A04-AE42-2B0C84F8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289A-7395-4E1A-AA1E-55B2B88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887" cy="38588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Overview page shows current and projected usage for the billing period.</a:t>
            </a:r>
          </a:p>
          <a:p>
            <a:pPr marL="0" indent="0">
              <a:buNone/>
            </a:pPr>
            <a:r>
              <a:rPr lang="en-US" dirty="0"/>
              <a:t>For personal accounts like the one shown it also provides information about the remaining trial credit.</a:t>
            </a:r>
          </a:p>
          <a:p>
            <a:pPr marL="0" indent="0">
              <a:buNone/>
            </a:pPr>
            <a:r>
              <a:rPr lang="en-US" dirty="0"/>
              <a:t>We can set some spending alerts by clicking Budgets &amp; alerts on the menu.</a:t>
            </a:r>
          </a:p>
        </p:txBody>
      </p:sp>
      <p:pic>
        <p:nvPicPr>
          <p:cNvPr id="6" name="Picture 5" descr="Billing Overview page with an arrow pointing to Budgets &amp; Alerts.">
            <a:extLst>
              <a:ext uri="{FF2B5EF4-FFF2-40B4-BE49-F238E27FC236}">
                <a16:creationId xmlns:a16="http://schemas.microsoft.com/office/drawing/2014/main" id="{475B3B05-0202-43EC-800E-D8EB9C86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43" y="365125"/>
            <a:ext cx="5909302" cy="5379258"/>
          </a:xfrm>
          <a:prstGeom prst="rect">
            <a:avLst/>
          </a:prstGeom>
        </p:spPr>
      </p:pic>
      <p:sp>
        <p:nvSpPr>
          <p:cNvPr id="5" name="Arrow: Left 4" descr="Arrow pointing to the Budget and alerts option of the billing menu.">
            <a:extLst>
              <a:ext uri="{FF2B5EF4-FFF2-40B4-BE49-F238E27FC236}">
                <a16:creationId xmlns:a16="http://schemas.microsoft.com/office/drawing/2014/main" id="{D984D0D6-ACA7-478F-9A0A-29E901E5ECB9}"/>
              </a:ext>
            </a:extLst>
          </p:cNvPr>
          <p:cNvSpPr/>
          <p:nvPr/>
        </p:nvSpPr>
        <p:spPr>
          <a:xfrm>
            <a:off x="6891250" y="1970144"/>
            <a:ext cx="523702" cy="324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FABF-0B27-4DFA-B3F7-3F9CA7A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Budgets &amp;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8605-A674-4621-96E8-1D2A1A58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055"/>
            <a:ext cx="10515600" cy="1403465"/>
          </a:xfrm>
        </p:spPr>
        <p:txBody>
          <a:bodyPr/>
          <a:lstStyle/>
          <a:p>
            <a:r>
              <a:rPr lang="en-US" dirty="0"/>
              <a:t>From this page we can create a budget and use it to send us alerts at certain milestones or if we are spending at a faster monthly rate than previously.</a:t>
            </a:r>
          </a:p>
        </p:txBody>
      </p:sp>
      <p:pic>
        <p:nvPicPr>
          <p:cNvPr id="4" name="Picture 3" descr="The Budgets &amp; alerts page with an arrow pointing at Create Budget.">
            <a:extLst>
              <a:ext uri="{FF2B5EF4-FFF2-40B4-BE49-F238E27FC236}">
                <a16:creationId xmlns:a16="http://schemas.microsoft.com/office/drawing/2014/main" id="{BF6B511F-AFA5-48B0-836D-668ACC98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409386"/>
            <a:ext cx="9484822" cy="2871669"/>
          </a:xfrm>
          <a:prstGeom prst="rect">
            <a:avLst/>
          </a:prstGeom>
        </p:spPr>
      </p:pic>
      <p:sp>
        <p:nvSpPr>
          <p:cNvPr id="5" name="Arrow: Up 4" descr="Arrow point to Create Budget">
            <a:extLst>
              <a:ext uri="{FF2B5EF4-FFF2-40B4-BE49-F238E27FC236}">
                <a16:creationId xmlns:a16="http://schemas.microsoft.com/office/drawing/2014/main" id="{CCC7DBB6-9524-479E-94C6-C02244B95AB7}"/>
              </a:ext>
            </a:extLst>
          </p:cNvPr>
          <p:cNvSpPr/>
          <p:nvPr/>
        </p:nvSpPr>
        <p:spPr>
          <a:xfrm>
            <a:off x="5461462" y="1690688"/>
            <a:ext cx="457200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C4AE-9609-4419-ACB4-1AF09997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261B-0E65-4967-AF4B-AC7D3B5F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3298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create a budget that tracks one or more of our Projects as well as one or more of the GCP services.</a:t>
            </a:r>
          </a:p>
          <a:p>
            <a:pPr marL="0" indent="0">
              <a:buNone/>
            </a:pPr>
            <a:r>
              <a:rPr lang="en-US" dirty="0"/>
              <a:t>This can provide very granular tracking to optimize spending.</a:t>
            </a:r>
          </a:p>
          <a:p>
            <a:pPr marL="0" indent="0">
              <a:buNone/>
            </a:pPr>
            <a:r>
              <a:rPr lang="en-US" dirty="0"/>
              <a:t>Or it can simply ensure you don’t spend too much money without being alerted.</a:t>
            </a:r>
          </a:p>
        </p:txBody>
      </p:sp>
      <p:pic>
        <p:nvPicPr>
          <p:cNvPr id="4" name="Picture 3" descr="The Create Budget panel with nothing yet filled in.">
            <a:extLst>
              <a:ext uri="{FF2B5EF4-FFF2-40B4-BE49-F238E27FC236}">
                <a16:creationId xmlns:a16="http://schemas.microsoft.com/office/drawing/2014/main" id="{BCCFFBF8-F92D-4D1C-9AC5-AD9A8626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94" y="723207"/>
            <a:ext cx="4330306" cy="5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B87-FB79-4FA8-A091-6E29287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Budget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59FB-3ABE-4AB8-9174-19619FAE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154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simple budget sets a target spending limit.</a:t>
            </a:r>
          </a:p>
          <a:p>
            <a:pPr marL="0" indent="0">
              <a:buNone/>
            </a:pPr>
            <a:r>
              <a:rPr lang="en-US" dirty="0"/>
              <a:t>Then we can trigger alerts to email when certain thresholds are hit, for example 50% of the budget.</a:t>
            </a:r>
          </a:p>
        </p:txBody>
      </p:sp>
      <p:pic>
        <p:nvPicPr>
          <p:cNvPr id="4" name="Picture 3" descr="The Create Budget panel showing a dollar amount alert entered and an arrow that shows when the next button is pressed it will lead to the next image.">
            <a:extLst>
              <a:ext uri="{FF2B5EF4-FFF2-40B4-BE49-F238E27FC236}">
                <a16:creationId xmlns:a16="http://schemas.microsoft.com/office/drawing/2014/main" id="{D6D71A67-7BAE-421D-817D-4D6EF9E4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1260309"/>
            <a:ext cx="2273780" cy="3132036"/>
          </a:xfrm>
          <a:prstGeom prst="rect">
            <a:avLst/>
          </a:prstGeom>
        </p:spPr>
      </p:pic>
      <p:cxnSp>
        <p:nvCxnSpPr>
          <p:cNvPr id="7" name="Straight Arrow Connector 6" descr="Arrow pointing from the Next button to the next step in creating a budget alert.">
            <a:extLst>
              <a:ext uri="{FF2B5EF4-FFF2-40B4-BE49-F238E27FC236}">
                <a16:creationId xmlns:a16="http://schemas.microsoft.com/office/drawing/2014/main" id="{67C67303-7303-43DD-80AC-85C25C062EAD}"/>
              </a:ext>
            </a:extLst>
          </p:cNvPr>
          <p:cNvCxnSpPr/>
          <p:nvPr/>
        </p:nvCxnSpPr>
        <p:spPr>
          <a:xfrm flipV="1">
            <a:off x="6716683" y="2788920"/>
            <a:ext cx="2585258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he last panel of the Create Budget menu with and arrow pointing to the Finish button.">
            <a:extLst>
              <a:ext uri="{FF2B5EF4-FFF2-40B4-BE49-F238E27FC236}">
                <a16:creationId xmlns:a16="http://schemas.microsoft.com/office/drawing/2014/main" id="{73C33A2E-341F-4E98-80A8-E8F17EB1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14" y="0"/>
            <a:ext cx="2190170" cy="6112406"/>
          </a:xfrm>
          <a:prstGeom prst="rect">
            <a:avLst/>
          </a:prstGeom>
        </p:spPr>
      </p:pic>
      <p:sp>
        <p:nvSpPr>
          <p:cNvPr id="8" name="Arrow: Down 7" descr="Arrow pointing to the Finish button of the create budget menu.">
            <a:extLst>
              <a:ext uri="{FF2B5EF4-FFF2-40B4-BE49-F238E27FC236}">
                <a16:creationId xmlns:a16="http://schemas.microsoft.com/office/drawing/2014/main" id="{14DD0A59-A0F9-4E02-A2EA-1EBDCEDE610C}"/>
              </a:ext>
            </a:extLst>
          </p:cNvPr>
          <p:cNvSpPr/>
          <p:nvPr/>
        </p:nvSpPr>
        <p:spPr>
          <a:xfrm>
            <a:off x="9717577" y="5403273"/>
            <a:ext cx="310343" cy="372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BB2-8CC7-47D5-ADA8-B396DB8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427A-D608-4D0B-9CCE-7204C07D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API in GCP will need you to provide billing credentials in order to charge usage to your project.</a:t>
            </a:r>
          </a:p>
          <a:p>
            <a:r>
              <a:rPr lang="en-US" dirty="0"/>
              <a:t>This is going to come up later when installing the SRA Toolkit.</a:t>
            </a:r>
          </a:p>
          <a:p>
            <a:r>
              <a:rPr lang="en-US" dirty="0"/>
              <a:t>GCP handles this with a JSON file containing billing project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0516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2030-634A-497A-8662-200A201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JSON Credentials for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8F2-60BA-4C1F-A95E-309AF1EC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description of how to make credentials needed for Google or AWS can be found here.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https://github.com/ncbi/sra-tools/wiki/04.-Cloud-Credentials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workshop we have created the necessary file for you and will show how to access the needed file in a demo.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7414-326A-4ED7-AE27-210E3450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A8CE-3432-468B-AD20-926C5232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are a fundamental part of GCP and we added you to one for this workshop.</a:t>
            </a:r>
          </a:p>
          <a:p>
            <a:r>
              <a:rPr lang="en-US" dirty="0"/>
              <a:t>Budgets allow you to track spending and set alerts to prevent unexpected expenses.</a:t>
            </a:r>
          </a:p>
          <a:p>
            <a:r>
              <a:rPr lang="en-US" dirty="0"/>
              <a:t>Applications may require credentials to bill your service account.  For the SRA Toolkit this takes the form of a JSON file that can be downloaded from the GCP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5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913-4E44-454E-A565-1AF3FEC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42F-7769-4746-9A6C-DD6D5B64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GCP Intro Video </a:t>
            </a:r>
            <a:r>
              <a:rPr lang="en-US" dirty="0">
                <a:hlinkClick r:id="rId2"/>
              </a:rPr>
              <a:t>https://www.youtube.com/watch?v=4D3X6Xl5c_Y</a:t>
            </a:r>
            <a:endParaRPr lang="en-US" dirty="0"/>
          </a:p>
          <a:p>
            <a:r>
              <a:rPr lang="en-US" dirty="0"/>
              <a:t>GCP Documentation Page </a:t>
            </a:r>
            <a:r>
              <a:rPr lang="en-US" dirty="0">
                <a:hlinkClick r:id="rId3"/>
              </a:rPr>
              <a:t>https://cloud.google.com/docs</a:t>
            </a:r>
            <a:endParaRPr lang="en-US" dirty="0"/>
          </a:p>
          <a:p>
            <a:r>
              <a:rPr lang="en-US" dirty="0"/>
              <a:t>GCP Billing Documentation </a:t>
            </a:r>
            <a:r>
              <a:rPr lang="en-US" dirty="0">
                <a:hlinkClick r:id="rId4"/>
              </a:rPr>
              <a:t>https://cloud.google.com/billing/docs/how-to</a:t>
            </a:r>
            <a:endParaRPr lang="en-US" dirty="0"/>
          </a:p>
          <a:p>
            <a:r>
              <a:rPr lang="en-US" dirty="0"/>
              <a:t>GCP Service Accounts </a:t>
            </a:r>
            <a:r>
              <a:rPr lang="en-US" dirty="0">
                <a:hlinkClick r:id="rId5"/>
              </a:rPr>
              <a:t>https://cloud.google.com/iam/docs/creating-managing-service-accounts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95414-16E8-41DF-9DA2-4EF0550F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E33D25-EB0E-4F2B-99A3-5128E7E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Sequence Read Archive curator since 2009</a:t>
            </a:r>
          </a:p>
          <a:p>
            <a:r>
              <a:rPr lang="en-US" dirty="0"/>
              <a:t>Human sequence data submissions and access for </a:t>
            </a:r>
            <a:r>
              <a:rPr lang="en-US" dirty="0" err="1"/>
              <a:t>dbGaP</a:t>
            </a:r>
            <a:endParaRPr lang="en-US" dirty="0"/>
          </a:p>
          <a:p>
            <a:r>
              <a:rPr lang="en-US" dirty="0"/>
              <a:t>Data Wrangler (Database Support, Sequencing Data ETL, Upload/Download Support)</a:t>
            </a:r>
          </a:p>
          <a:p>
            <a:r>
              <a:rPr lang="en-US" dirty="0"/>
              <a:t>Mostly that means I use SQL, Unix (Bash), XML, Python, and some common packages like </a:t>
            </a:r>
            <a:r>
              <a:rPr lang="en-US" dirty="0" err="1"/>
              <a:t>samtools</a:t>
            </a:r>
            <a:endParaRPr lang="en-US" dirty="0"/>
          </a:p>
          <a:p>
            <a:r>
              <a:rPr lang="en-US" dirty="0"/>
              <a:t>Hematology research prior to joining NCBI</a:t>
            </a:r>
          </a:p>
        </p:txBody>
      </p:sp>
      <p:pic>
        <p:nvPicPr>
          <p:cNvPr id="1026" name="Picture 2" descr="Image of Adam Stine">
            <a:extLst>
              <a:ext uri="{FF2B5EF4-FFF2-40B4-BE49-F238E27FC236}">
                <a16:creationId xmlns:a16="http://schemas.microsoft.com/office/drawing/2014/main" id="{6BBC2BD8-685F-4824-89F3-3638A68F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468878"/>
            <a:ext cx="2275679" cy="2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6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DD77-F65B-4BC6-9460-F26DFAF9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DE76-452E-4630-848A-456BE5DA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try to watch the slide presentations and live demos as they occur.  We will give time and breaks for experimenting on your own. </a:t>
            </a:r>
          </a:p>
          <a:p>
            <a:r>
              <a:rPr lang="en-US" dirty="0"/>
              <a:t>There will be some question prompts we’d like you to answer during the presentations.</a:t>
            </a:r>
          </a:p>
          <a:p>
            <a:r>
              <a:rPr lang="en-US" dirty="0"/>
              <a:t>We’ll answer questions when we hit logical pauses or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06014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12A10-EEED-4E90-BBE4-4313EA7A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3461B-C042-41DF-BA80-1E4EE56C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Google Cloud Setup</a:t>
            </a:r>
          </a:p>
          <a:p>
            <a:r>
              <a:rPr lang="en-US" dirty="0"/>
              <a:t>Make a Project</a:t>
            </a:r>
          </a:p>
          <a:p>
            <a:r>
              <a:rPr lang="en-US" dirty="0"/>
              <a:t>Billing and Spending Alerts</a:t>
            </a:r>
          </a:p>
          <a:p>
            <a:r>
              <a:rPr lang="en-US" dirty="0"/>
              <a:t>Service Account Credentials</a:t>
            </a:r>
          </a:p>
        </p:txBody>
      </p:sp>
    </p:spTree>
    <p:extLst>
      <p:ext uri="{BB962C8B-B14F-4D97-AF65-F5344CB8AC3E}">
        <p14:creationId xmlns:p14="http://schemas.microsoft.com/office/powerpoint/2010/main" val="81988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7AA9-40A4-4E2E-9E58-B5FF574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AB35-7A96-4ACF-9B0F-A221D7A6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of this will depend on whether you are running a personally administered account or an institutional account.</a:t>
            </a:r>
          </a:p>
          <a:p>
            <a:pPr marL="0" indent="0">
              <a:buNone/>
            </a:pPr>
            <a:r>
              <a:rPr lang="en-US" dirty="0"/>
              <a:t>We’ll cover some basics for setting limits and warnings on spending as well as generating credential files for using certain APIs.</a:t>
            </a:r>
          </a:p>
          <a:p>
            <a:pPr marL="0" indent="0">
              <a:buNone/>
            </a:pPr>
            <a:r>
              <a:rPr lang="en-US" dirty="0"/>
              <a:t>You can experiment with your own Google Cloud account by entering the necessary billing information and taking advantage of the free credits provided to you by 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252C-A87D-4F50-8401-5C14415F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Yes/No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20A5-6E26-488B-82FF-A2D6D0E10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have a personal Google Cloud Platform account already.</a:t>
            </a:r>
          </a:p>
        </p:txBody>
      </p:sp>
    </p:spTree>
    <p:extLst>
      <p:ext uri="{BB962C8B-B14F-4D97-AF65-F5344CB8AC3E}">
        <p14:creationId xmlns:p14="http://schemas.microsoft.com/office/powerpoint/2010/main" val="7303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 of the New Project panel.">
            <a:extLst>
              <a:ext uri="{FF2B5EF4-FFF2-40B4-BE49-F238E27FC236}">
                <a16:creationId xmlns:a16="http://schemas.microsoft.com/office/drawing/2014/main" id="{C0044EB7-4011-4AE0-8243-755397DB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134" y="4496013"/>
            <a:ext cx="2326914" cy="16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FDFE4-C1EC-41C6-9B63-165A9B82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383E-AFF4-4B2B-9094-40ED581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007" cy="38588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multiple optional layers of resource hierarchy in Google Cloud but Project is the most basic.</a:t>
            </a:r>
          </a:p>
          <a:p>
            <a:r>
              <a:rPr lang="en-US" dirty="0"/>
              <a:t>Projects enable billing, managing permission for resources, adding and removing collaborators, and more.</a:t>
            </a:r>
          </a:p>
          <a:p>
            <a:r>
              <a:rPr lang="en-US" dirty="0"/>
              <a:t>A project is required to use Google Cloud resources.</a:t>
            </a:r>
          </a:p>
          <a:p>
            <a:r>
              <a:rPr lang="en-US" dirty="0"/>
              <a:t>We have already added each of you to a project to give you access to features, pay for the work you will do, and generally participate in this workshop.</a:t>
            </a:r>
          </a:p>
        </p:txBody>
      </p:sp>
      <p:pic>
        <p:nvPicPr>
          <p:cNvPr id="5" name="Picture 4" descr="Image of the welcome page for Google Cloud Platform.">
            <a:extLst>
              <a:ext uri="{FF2B5EF4-FFF2-40B4-BE49-F238E27FC236}">
                <a16:creationId xmlns:a16="http://schemas.microsoft.com/office/drawing/2014/main" id="{E28CFDBC-F520-4993-8BE4-4896C8A1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79" y="217496"/>
            <a:ext cx="3796812" cy="2259745"/>
          </a:xfrm>
          <a:prstGeom prst="rect">
            <a:avLst/>
          </a:prstGeom>
        </p:spPr>
      </p:pic>
      <p:pic>
        <p:nvPicPr>
          <p:cNvPr id="8" name="Picture 7" descr="The Select a project page with an arrow pointing from the New Project button to the panel that is opened when New Project is clicked.">
            <a:extLst>
              <a:ext uri="{FF2B5EF4-FFF2-40B4-BE49-F238E27FC236}">
                <a16:creationId xmlns:a16="http://schemas.microsoft.com/office/drawing/2014/main" id="{40C49223-F064-45EF-872E-BFF300DC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763" y="3075213"/>
            <a:ext cx="4116742" cy="15879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04707-F7F7-44A6-8664-16CE1A14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097491" y="3325091"/>
            <a:ext cx="0" cy="176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7DBBA-0BF5-461C-9C1F-EFEE219A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44742" y="731520"/>
            <a:ext cx="266007" cy="252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E845-8C61-437F-B593-D72FA6E5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CAD2-A8F1-4DA5-B9A1-13E72B57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won’t be making a new project in this workshop but you will need to create one if you plan to use a personal GCP account in the future.</a:t>
            </a:r>
          </a:p>
          <a:p>
            <a:r>
              <a:rPr lang="en-US" dirty="0"/>
              <a:t> This guide in the GCP documentation should help you create and manage projects if you need to. </a:t>
            </a:r>
            <a:r>
              <a:rPr lang="en-US" dirty="0">
                <a:hlinkClick r:id="rId2"/>
              </a:rPr>
              <a:t>https://cloud.google.com/resource-manager/docs/creating-managing-projects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0FE5-2E14-4492-89B1-2869866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Spending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68B1-EA5A-448C-9C8D-6E8CF141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Cost is a frequent concern when moving from local to cloud.</a:t>
            </a:r>
          </a:p>
          <a:p>
            <a:pPr marL="0" indent="0">
              <a:buNone/>
            </a:pPr>
            <a:r>
              <a:rPr lang="en-US" dirty="0"/>
              <a:t>It is certainly possible to generate large bills when using cloud services from the major providers but there are quite a few trial credits and “free tier” services that allow for learning and experimenting with very low expense.</a:t>
            </a:r>
          </a:p>
          <a:p>
            <a:pPr marL="0" indent="0">
              <a:buNone/>
            </a:pPr>
            <a:r>
              <a:rPr lang="en-US" dirty="0"/>
              <a:t>GCP billing has tools to set alerts for various spending levels either projected or actual costs spent to prevent surprises.</a:t>
            </a:r>
          </a:p>
          <a:p>
            <a:pPr marL="0" indent="0">
              <a:buNone/>
            </a:pPr>
            <a:r>
              <a:rPr lang="en-US" dirty="0"/>
              <a:t>There is also a robust monitoring system to track spending</a:t>
            </a:r>
          </a:p>
        </p:txBody>
      </p:sp>
    </p:spTree>
    <p:extLst>
      <p:ext uri="{BB962C8B-B14F-4D97-AF65-F5344CB8AC3E}">
        <p14:creationId xmlns:p14="http://schemas.microsoft.com/office/powerpoint/2010/main" val="15525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8766</TotalTime>
  <Words>899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Office Theme</vt:lpstr>
      <vt:lpstr>Intro and Getting Started</vt:lpstr>
      <vt:lpstr>Adam Stine</vt:lpstr>
      <vt:lpstr>Workshop Flow</vt:lpstr>
      <vt:lpstr>Overview</vt:lpstr>
      <vt:lpstr>Initial Setup</vt:lpstr>
      <vt:lpstr>Yes/No Question</vt:lpstr>
      <vt:lpstr>Create a Project</vt:lpstr>
      <vt:lpstr>Projects</vt:lpstr>
      <vt:lpstr>Set Spending Alerts</vt:lpstr>
      <vt:lpstr>Billing</vt:lpstr>
      <vt:lpstr>Billing Overview</vt:lpstr>
      <vt:lpstr>Budgets &amp; Alerts</vt:lpstr>
      <vt:lpstr>Create a Budget</vt:lpstr>
      <vt:lpstr>Simple Budget Alert</vt:lpstr>
      <vt:lpstr>API Credentials</vt:lpstr>
      <vt:lpstr>Get JSON Credentials for API</vt:lpstr>
      <vt:lpstr>Review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Config of Cloud Accounts</dc:title>
  <dc:creator>Stine, Adam (NIH/NLM/NCBI) [C]</dc:creator>
  <cp:lastModifiedBy>Stine, Adam (NIH/NLM/NCBI) [C]</cp:lastModifiedBy>
  <cp:revision>53</cp:revision>
  <dcterms:created xsi:type="dcterms:W3CDTF">2020-10-25T17:11:25Z</dcterms:created>
  <dcterms:modified xsi:type="dcterms:W3CDTF">2020-11-13T18:33:53Z</dcterms:modified>
</cp:coreProperties>
</file>