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sldIdLst>
    <p:sldId id="267" r:id="rId2"/>
    <p:sldId id="279" r:id="rId3"/>
    <p:sldId id="286" r:id="rId4"/>
    <p:sldId id="281" r:id="rId5"/>
    <p:sldId id="257" r:id="rId6"/>
    <p:sldId id="258" r:id="rId7"/>
    <p:sldId id="259" r:id="rId8"/>
    <p:sldId id="282" r:id="rId9"/>
    <p:sldId id="261" r:id="rId10"/>
    <p:sldId id="262" r:id="rId11"/>
    <p:sldId id="263" r:id="rId12"/>
    <p:sldId id="264" r:id="rId13"/>
    <p:sldId id="265" r:id="rId14"/>
    <p:sldId id="283" r:id="rId15"/>
    <p:sldId id="284" r:id="rId16"/>
    <p:sldId id="285" r:id="rId17"/>
    <p:sldId id="268" r:id="rId18"/>
    <p:sldId id="269" r:id="rId19"/>
    <p:sldId id="270" r:id="rId20"/>
    <p:sldId id="271" r:id="rId21"/>
    <p:sldId id="272" r:id="rId22"/>
    <p:sldId id="273" r:id="rId23"/>
    <p:sldId id="275" r:id="rId24"/>
    <p:sldId id="276" r:id="rId25"/>
    <p:sldId id="277"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57" autoAdjust="0"/>
  </p:normalViewPr>
  <p:slideViewPr>
    <p:cSldViewPr snapToGrid="0" snapToObjects="1">
      <p:cViewPr varScale="1">
        <p:scale>
          <a:sx n="88" d="100"/>
          <a:sy n="88" d="100"/>
        </p:scale>
        <p:origin x="114" y="55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2426E-871E-6048-897D-C00DFFEC19B5}"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0F7CC-E99A-9B4E-A466-3BF0E5F4787E}" type="slidenum">
              <a:rPr lang="en-US" smtClean="0"/>
              <a:t>‹#›</a:t>
            </a:fld>
            <a:endParaRPr lang="en-US"/>
          </a:p>
        </p:txBody>
      </p:sp>
    </p:spTree>
    <p:extLst>
      <p:ext uri="{BB962C8B-B14F-4D97-AF65-F5344CB8AC3E}">
        <p14:creationId xmlns:p14="http://schemas.microsoft.com/office/powerpoint/2010/main" val="186552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01A2-7C58-42FD-8CC6-3149EABB6C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5F6B77-73DE-4424-AA8C-1414D853C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8D679-704A-4FCB-8ADF-2EA82BB74A7B}"/>
              </a:ext>
            </a:extLst>
          </p:cNvPr>
          <p:cNvSpPr>
            <a:spLocks noGrp="1"/>
          </p:cNvSpPr>
          <p:nvPr>
            <p:ph type="dt" sz="half" idx="10"/>
          </p:nvPr>
        </p:nvSpPr>
        <p:spPr/>
        <p:txBody>
          <a:bodyPr/>
          <a:lstStyle/>
          <a:p>
            <a:fld id="{A5DE0E58-83CB-4DBC-A4C2-6E3CBFFC6BB9}" type="datetimeFigureOut">
              <a:rPr lang="en-US" smtClean="0"/>
              <a:t>11/1/2020</a:t>
            </a:fld>
            <a:endParaRPr lang="en-US"/>
          </a:p>
        </p:txBody>
      </p:sp>
      <p:sp>
        <p:nvSpPr>
          <p:cNvPr id="5" name="Footer Placeholder 4">
            <a:extLst>
              <a:ext uri="{FF2B5EF4-FFF2-40B4-BE49-F238E27FC236}">
                <a16:creationId xmlns:a16="http://schemas.microsoft.com/office/drawing/2014/main" id="{17B88B31-A725-4C7D-A1F8-A346DA5F0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E1EEB-D9C0-41A8-A695-B7AB16010C98}"/>
              </a:ext>
            </a:extLst>
          </p:cNvPr>
          <p:cNvSpPr>
            <a:spLocks noGrp="1"/>
          </p:cNvSpPr>
          <p:nvPr>
            <p:ph type="sldNum" sz="quarter" idx="12"/>
          </p:nvPr>
        </p:nvSpPr>
        <p:spPr/>
        <p:txBody>
          <a:bodyPr/>
          <a:lstStyle/>
          <a:p>
            <a:fld id="{0BF40EBD-BF98-44C5-8D17-CC842BD44084}" type="slidenum">
              <a:rPr lang="en-US" smtClean="0"/>
              <a:t>‹#›</a:t>
            </a:fld>
            <a:endParaRPr lang="en-US"/>
          </a:p>
        </p:txBody>
      </p:sp>
    </p:spTree>
    <p:extLst>
      <p:ext uri="{BB962C8B-B14F-4D97-AF65-F5344CB8AC3E}">
        <p14:creationId xmlns:p14="http://schemas.microsoft.com/office/powerpoint/2010/main" val="390653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8019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9998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6627812" cy="3423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7" r:id="rId3"/>
    <p:sldLayoutId id="2147483654" r:id="rId4"/>
    <p:sldLayoutId id="2147483650" r:id="rId5"/>
    <p:sldLayoutId id="2147483649" r:id="rId6"/>
    <p:sldLayoutId id="2147483651" r:id="rId7"/>
    <p:sldLayoutId id="2147483652" r:id="rId8"/>
    <p:sldLayoutId id="2147483653" r:id="rId9"/>
    <p:sldLayoutId id="2147483656" r:id="rId10"/>
    <p:sldLayoutId id="2147483661" r:id="rId11"/>
    <p:sldLayoutId id="214748366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ftp://ftp.ncbi.nlm.nih.gov/sra/sdk/current/setup-apt.sh" TargetMode="External"/><Relationship Id="rId2" Type="http://schemas.openxmlformats.org/officeDocument/2006/relationships/hyperlink" Target="ftp://ftp.ncbi.nlm.nih.gov/sra/sdk/current/" TargetMode="Externa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cloud.google.com/compute/docs/instances/instance-life-cycle" TargetMode="Externa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cloud.google.com/compute/docs/instances" TargetMode="External"/><Relationship Id="rId2" Type="http://schemas.openxmlformats.org/officeDocument/2006/relationships/hyperlink" Target="https://www.youtube.com/watch?v=3aNDcgoJ-_8" TargetMode="External"/><Relationship Id="rId1" Type="http://schemas.openxmlformats.org/officeDocument/2006/relationships/slideLayout" Target="../slideLayouts/slideLayout5.xml"/><Relationship Id="rId4" Type="http://schemas.openxmlformats.org/officeDocument/2006/relationships/hyperlink" Target="https://github.com/ncbi/sra-tools/wik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onsole.cloud.google.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cloud.google.com/docs/overview#global_regional_and_zonal_resources"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cloud.google.com/compute/docs/regions-zones"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cloud.google.com/compute/all-pricing"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9BA4-3E7B-47F7-A2D9-CE4782F4A7DA}"/>
              </a:ext>
            </a:extLst>
          </p:cNvPr>
          <p:cNvSpPr>
            <a:spLocks noGrp="1"/>
          </p:cNvSpPr>
          <p:nvPr>
            <p:ph type="title"/>
          </p:nvPr>
        </p:nvSpPr>
        <p:spPr/>
        <p:txBody>
          <a:bodyPr>
            <a:normAutofit fontScale="90000"/>
          </a:bodyPr>
          <a:lstStyle/>
          <a:p>
            <a:r>
              <a:rPr lang="en-US" dirty="0"/>
              <a:t>Starting a Google Compute Engine Instance</a:t>
            </a:r>
          </a:p>
        </p:txBody>
      </p:sp>
      <p:sp>
        <p:nvSpPr>
          <p:cNvPr id="3" name="Text Placeholder 2">
            <a:extLst>
              <a:ext uri="{FF2B5EF4-FFF2-40B4-BE49-F238E27FC236}">
                <a16:creationId xmlns:a16="http://schemas.microsoft.com/office/drawing/2014/main" id="{C696B9C3-BC67-4475-BB7C-474A88976CF9}"/>
              </a:ext>
            </a:extLst>
          </p:cNvPr>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124489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AED2-FAE8-450D-BF61-6893E7CBB027}"/>
              </a:ext>
            </a:extLst>
          </p:cNvPr>
          <p:cNvSpPr>
            <a:spLocks noGrp="1"/>
          </p:cNvSpPr>
          <p:nvPr>
            <p:ph type="title"/>
          </p:nvPr>
        </p:nvSpPr>
        <p:spPr/>
        <p:txBody>
          <a:bodyPr/>
          <a:lstStyle/>
          <a:p>
            <a:r>
              <a:rPr lang="en-US" dirty="0"/>
              <a:t>New Compute Engine</a:t>
            </a:r>
          </a:p>
        </p:txBody>
      </p:sp>
      <p:sp>
        <p:nvSpPr>
          <p:cNvPr id="4" name="Text Placeholder 3">
            <a:extLst>
              <a:ext uri="{FF2B5EF4-FFF2-40B4-BE49-F238E27FC236}">
                <a16:creationId xmlns:a16="http://schemas.microsoft.com/office/drawing/2014/main" id="{3B3EC7E9-1312-4F8E-BE01-FBB56E483C05}"/>
              </a:ext>
            </a:extLst>
          </p:cNvPr>
          <p:cNvSpPr>
            <a:spLocks noGrp="1"/>
          </p:cNvSpPr>
          <p:nvPr>
            <p:ph idx="1"/>
          </p:nvPr>
        </p:nvSpPr>
        <p:spPr>
          <a:xfrm>
            <a:off x="838200" y="1825625"/>
            <a:ext cx="6775580" cy="3858895"/>
          </a:xfrm>
        </p:spPr>
        <p:txBody>
          <a:bodyPr/>
          <a:lstStyle/>
          <a:p>
            <a:pPr marL="0" indent="0">
              <a:buNone/>
            </a:pPr>
            <a:r>
              <a:rPr lang="en-US" dirty="0"/>
              <a:t>Select the 10 GB standard disk with Debian GNU/Linux 10 (buster)</a:t>
            </a:r>
          </a:p>
          <a:p>
            <a:pPr marL="0" indent="0">
              <a:buNone/>
            </a:pPr>
            <a:r>
              <a:rPr lang="en-US" dirty="0"/>
              <a:t>Allow full access to all Cloud APIs</a:t>
            </a:r>
          </a:p>
          <a:p>
            <a:pPr marL="0" indent="0">
              <a:buNone/>
            </a:pPr>
            <a:r>
              <a:rPr lang="en-US" dirty="0"/>
              <a:t>Allow HTTP traffic (this opens port 80)</a:t>
            </a:r>
          </a:p>
          <a:p>
            <a:pPr marL="0" indent="0">
              <a:buNone/>
            </a:pPr>
            <a:r>
              <a:rPr lang="en-US" dirty="0"/>
              <a:t>Click Create to begin launching the VM</a:t>
            </a:r>
          </a:p>
        </p:txBody>
      </p:sp>
      <p:pic>
        <p:nvPicPr>
          <p:cNvPr id="6" name="Picture 5" descr="Image showing the options described in the text entered.">
            <a:extLst>
              <a:ext uri="{FF2B5EF4-FFF2-40B4-BE49-F238E27FC236}">
                <a16:creationId xmlns:a16="http://schemas.microsoft.com/office/drawing/2014/main" id="{CBFD7185-6A30-466E-AC22-35CB1FE858F3}"/>
              </a:ext>
            </a:extLst>
          </p:cNvPr>
          <p:cNvPicPr>
            <a:picLocks noChangeAspect="1"/>
          </p:cNvPicPr>
          <p:nvPr/>
        </p:nvPicPr>
        <p:blipFill>
          <a:blip r:embed="rId2"/>
          <a:stretch>
            <a:fillRect/>
          </a:stretch>
        </p:blipFill>
        <p:spPr>
          <a:xfrm>
            <a:off x="7478582" y="718457"/>
            <a:ext cx="4202151" cy="5287638"/>
          </a:xfrm>
          <a:prstGeom prst="rect">
            <a:avLst/>
          </a:prstGeom>
        </p:spPr>
      </p:pic>
    </p:spTree>
    <p:extLst>
      <p:ext uri="{BB962C8B-B14F-4D97-AF65-F5344CB8AC3E}">
        <p14:creationId xmlns:p14="http://schemas.microsoft.com/office/powerpoint/2010/main" val="325439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2AB3-532D-49C3-A401-F96C1A9BFA3A}"/>
              </a:ext>
            </a:extLst>
          </p:cNvPr>
          <p:cNvSpPr>
            <a:spLocks noGrp="1"/>
          </p:cNvSpPr>
          <p:nvPr>
            <p:ph type="title"/>
          </p:nvPr>
        </p:nvSpPr>
        <p:spPr/>
        <p:txBody>
          <a:bodyPr/>
          <a:lstStyle/>
          <a:p>
            <a:r>
              <a:rPr lang="en-US" dirty="0"/>
              <a:t>New Compute Engine</a:t>
            </a:r>
          </a:p>
        </p:txBody>
      </p:sp>
      <p:sp>
        <p:nvSpPr>
          <p:cNvPr id="4" name="Text Placeholder 3">
            <a:extLst>
              <a:ext uri="{FF2B5EF4-FFF2-40B4-BE49-F238E27FC236}">
                <a16:creationId xmlns:a16="http://schemas.microsoft.com/office/drawing/2014/main" id="{3AABF31A-8C64-414D-B722-E9936B28DE1F}"/>
              </a:ext>
            </a:extLst>
          </p:cNvPr>
          <p:cNvSpPr>
            <a:spLocks noGrp="1"/>
          </p:cNvSpPr>
          <p:nvPr>
            <p:ph idx="1"/>
          </p:nvPr>
        </p:nvSpPr>
        <p:spPr>
          <a:xfrm>
            <a:off x="838200" y="1825625"/>
            <a:ext cx="4368282" cy="3858895"/>
          </a:xfrm>
        </p:spPr>
        <p:txBody>
          <a:bodyPr/>
          <a:lstStyle/>
          <a:p>
            <a:pPr marL="0" indent="0">
              <a:buNone/>
            </a:pPr>
            <a:r>
              <a:rPr lang="en-US" dirty="0"/>
              <a:t>You will be automatically taken to a page showing the running VM instances in GCP.  </a:t>
            </a:r>
          </a:p>
          <a:p>
            <a:pPr marL="0" indent="0">
              <a:buNone/>
            </a:pPr>
            <a:r>
              <a:rPr lang="en-US" dirty="0"/>
              <a:t>Once a green circle with a check inside of it appears next to your new instance, it is ready for you to connect to it.</a:t>
            </a:r>
          </a:p>
        </p:txBody>
      </p:sp>
      <p:pic>
        <p:nvPicPr>
          <p:cNvPr id="5" name="Picture 4" descr="The VM instances menu with the demo-workshop VM being launched.">
            <a:extLst>
              <a:ext uri="{FF2B5EF4-FFF2-40B4-BE49-F238E27FC236}">
                <a16:creationId xmlns:a16="http://schemas.microsoft.com/office/drawing/2014/main" id="{9DB5F323-0870-4D8B-8B65-E144FC7305EC}"/>
              </a:ext>
            </a:extLst>
          </p:cNvPr>
          <p:cNvPicPr>
            <a:picLocks noChangeAspect="1"/>
          </p:cNvPicPr>
          <p:nvPr/>
        </p:nvPicPr>
        <p:blipFill>
          <a:blip r:embed="rId2"/>
          <a:stretch>
            <a:fillRect/>
          </a:stretch>
        </p:blipFill>
        <p:spPr>
          <a:xfrm>
            <a:off x="5819678" y="1959429"/>
            <a:ext cx="5707425" cy="2271052"/>
          </a:xfrm>
          <a:prstGeom prst="rect">
            <a:avLst/>
          </a:prstGeom>
        </p:spPr>
      </p:pic>
      <p:sp>
        <p:nvSpPr>
          <p:cNvPr id="6" name="Arrow: Left 5" descr="Arrow pointing to the demo-workshop VM in the process of launching.">
            <a:extLst>
              <a:ext uri="{FF2B5EF4-FFF2-40B4-BE49-F238E27FC236}">
                <a16:creationId xmlns:a16="http://schemas.microsoft.com/office/drawing/2014/main" id="{E81858F6-2310-471A-A6FA-9CE5404160D4}"/>
              </a:ext>
            </a:extLst>
          </p:cNvPr>
          <p:cNvSpPr/>
          <p:nvPr/>
        </p:nvSpPr>
        <p:spPr>
          <a:xfrm>
            <a:off x="8714792" y="3167244"/>
            <a:ext cx="1101012" cy="5738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27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69E5-B13B-46D1-B6DF-F19972110B1B}"/>
              </a:ext>
            </a:extLst>
          </p:cNvPr>
          <p:cNvSpPr>
            <a:spLocks noGrp="1"/>
          </p:cNvSpPr>
          <p:nvPr>
            <p:ph type="title"/>
          </p:nvPr>
        </p:nvSpPr>
        <p:spPr/>
        <p:txBody>
          <a:bodyPr/>
          <a:lstStyle/>
          <a:p>
            <a:r>
              <a:rPr lang="en-US" dirty="0"/>
              <a:t>New Compute Engine</a:t>
            </a:r>
          </a:p>
        </p:txBody>
      </p:sp>
      <p:sp>
        <p:nvSpPr>
          <p:cNvPr id="4" name="Text Placeholder 3">
            <a:extLst>
              <a:ext uri="{FF2B5EF4-FFF2-40B4-BE49-F238E27FC236}">
                <a16:creationId xmlns:a16="http://schemas.microsoft.com/office/drawing/2014/main" id="{F539A2D9-A3D5-4619-BACF-B398FF051E34}"/>
              </a:ext>
            </a:extLst>
          </p:cNvPr>
          <p:cNvSpPr>
            <a:spLocks noGrp="1"/>
          </p:cNvSpPr>
          <p:nvPr>
            <p:ph idx="1"/>
          </p:nvPr>
        </p:nvSpPr>
        <p:spPr>
          <a:xfrm>
            <a:off x="838200" y="1825625"/>
            <a:ext cx="4825482" cy="3858895"/>
          </a:xfrm>
        </p:spPr>
        <p:txBody>
          <a:bodyPr>
            <a:normAutofit fontScale="85000" lnSpcReduction="20000"/>
          </a:bodyPr>
          <a:lstStyle/>
          <a:p>
            <a:pPr marL="0" indent="0">
              <a:buNone/>
            </a:pPr>
            <a:r>
              <a:rPr lang="en-US" dirty="0"/>
              <a:t>Once a green circle with a check appears next to your new instance, it is ready for you to connect to it.</a:t>
            </a:r>
          </a:p>
          <a:p>
            <a:pPr marL="0" indent="0">
              <a:buNone/>
            </a:pPr>
            <a:r>
              <a:rPr lang="en-US" dirty="0"/>
              <a:t>There are multiple ways to connect to a GCP instance.  You can use any </a:t>
            </a:r>
            <a:r>
              <a:rPr lang="en-US" dirty="0" err="1"/>
              <a:t>ssh</a:t>
            </a:r>
            <a:r>
              <a:rPr lang="en-US" dirty="0"/>
              <a:t> client you prefer to connect to the instance using an External IP. </a:t>
            </a:r>
          </a:p>
          <a:p>
            <a:pPr marL="0" indent="0">
              <a:buNone/>
            </a:pPr>
            <a:r>
              <a:rPr lang="en-US" dirty="0"/>
              <a:t>To connect in a browser window find the Connect column menu for your instance and click the text SSH for your instance.  </a:t>
            </a:r>
          </a:p>
        </p:txBody>
      </p:sp>
      <p:pic>
        <p:nvPicPr>
          <p:cNvPr id="6" name="Picture 5" descr="A list of of running and stopped VMs">
            <a:extLst>
              <a:ext uri="{FF2B5EF4-FFF2-40B4-BE49-F238E27FC236}">
                <a16:creationId xmlns:a16="http://schemas.microsoft.com/office/drawing/2014/main" id="{5226A30C-92C8-46FE-9578-C6C48FB7393E}"/>
              </a:ext>
            </a:extLst>
          </p:cNvPr>
          <p:cNvPicPr>
            <a:picLocks noChangeAspect="1"/>
          </p:cNvPicPr>
          <p:nvPr/>
        </p:nvPicPr>
        <p:blipFill>
          <a:blip r:embed="rId2"/>
          <a:stretch>
            <a:fillRect/>
          </a:stretch>
        </p:blipFill>
        <p:spPr>
          <a:xfrm>
            <a:off x="5663682" y="2360123"/>
            <a:ext cx="6372809" cy="1677377"/>
          </a:xfrm>
          <a:prstGeom prst="rect">
            <a:avLst/>
          </a:prstGeom>
        </p:spPr>
      </p:pic>
      <p:sp>
        <p:nvSpPr>
          <p:cNvPr id="7" name="Arrow: Up 6" descr="Arrow pointing to the SSH text for the demo-workshop VM.">
            <a:extLst>
              <a:ext uri="{FF2B5EF4-FFF2-40B4-BE49-F238E27FC236}">
                <a16:creationId xmlns:a16="http://schemas.microsoft.com/office/drawing/2014/main" id="{7E74AB7A-CB0E-44CF-9664-778F508D2F87}"/>
              </a:ext>
            </a:extLst>
          </p:cNvPr>
          <p:cNvSpPr/>
          <p:nvPr/>
        </p:nvSpPr>
        <p:spPr>
          <a:xfrm>
            <a:off x="11278797" y="3429000"/>
            <a:ext cx="443548" cy="8478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98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6E55-C063-4D90-AB88-5C68BC38FA55}"/>
              </a:ext>
            </a:extLst>
          </p:cNvPr>
          <p:cNvSpPr>
            <a:spLocks noGrp="1"/>
          </p:cNvSpPr>
          <p:nvPr>
            <p:ph type="title"/>
          </p:nvPr>
        </p:nvSpPr>
        <p:spPr/>
        <p:txBody>
          <a:bodyPr/>
          <a:lstStyle/>
          <a:p>
            <a:r>
              <a:rPr lang="en-US" dirty="0"/>
              <a:t>New Compute Engine</a:t>
            </a:r>
          </a:p>
        </p:txBody>
      </p:sp>
      <p:sp>
        <p:nvSpPr>
          <p:cNvPr id="4" name="Text Placeholder 3">
            <a:extLst>
              <a:ext uri="{FF2B5EF4-FFF2-40B4-BE49-F238E27FC236}">
                <a16:creationId xmlns:a16="http://schemas.microsoft.com/office/drawing/2014/main" id="{8A27D3DE-0C0B-4219-A9E1-46930219C49C}"/>
              </a:ext>
            </a:extLst>
          </p:cNvPr>
          <p:cNvSpPr>
            <a:spLocks noGrp="1"/>
          </p:cNvSpPr>
          <p:nvPr>
            <p:ph idx="1"/>
          </p:nvPr>
        </p:nvSpPr>
        <p:spPr>
          <a:xfrm>
            <a:off x="838200" y="1825625"/>
            <a:ext cx="6146661" cy="3858895"/>
          </a:xfrm>
        </p:spPr>
        <p:txBody>
          <a:bodyPr>
            <a:normAutofit/>
          </a:bodyPr>
          <a:lstStyle/>
          <a:p>
            <a:pPr marL="0" indent="0">
              <a:buNone/>
            </a:pPr>
            <a:r>
              <a:rPr lang="en-US" dirty="0"/>
              <a:t>A new browser will open and begin connecting to your instance.  </a:t>
            </a:r>
          </a:p>
          <a:p>
            <a:pPr marL="0" indent="0">
              <a:buNone/>
            </a:pPr>
            <a:r>
              <a:rPr lang="en-US" dirty="0"/>
              <a:t>You may need to tell your browser to allow GCP to open new windows.</a:t>
            </a:r>
          </a:p>
          <a:p>
            <a:pPr marL="0" indent="0">
              <a:buNone/>
            </a:pPr>
            <a:r>
              <a:rPr lang="en-US" dirty="0"/>
              <a:t>When we connect we will be presented with a command prompt for our compute instance.</a:t>
            </a:r>
          </a:p>
        </p:txBody>
      </p:sp>
      <p:pic>
        <p:nvPicPr>
          <p:cNvPr id="5" name="Picture 4" descr="An ssh terminal in the process of connecting to a VM.">
            <a:extLst>
              <a:ext uri="{FF2B5EF4-FFF2-40B4-BE49-F238E27FC236}">
                <a16:creationId xmlns:a16="http://schemas.microsoft.com/office/drawing/2014/main" id="{83814C77-3CB1-4753-BAEC-6A2AB14915D6}"/>
              </a:ext>
            </a:extLst>
          </p:cNvPr>
          <p:cNvPicPr>
            <a:picLocks noChangeAspect="1"/>
          </p:cNvPicPr>
          <p:nvPr/>
        </p:nvPicPr>
        <p:blipFill>
          <a:blip r:embed="rId2"/>
          <a:stretch>
            <a:fillRect/>
          </a:stretch>
        </p:blipFill>
        <p:spPr>
          <a:xfrm>
            <a:off x="6984861" y="1182494"/>
            <a:ext cx="4938629" cy="3566788"/>
          </a:xfrm>
          <a:prstGeom prst="rect">
            <a:avLst/>
          </a:prstGeom>
        </p:spPr>
      </p:pic>
    </p:spTree>
    <p:extLst>
      <p:ext uri="{BB962C8B-B14F-4D97-AF65-F5344CB8AC3E}">
        <p14:creationId xmlns:p14="http://schemas.microsoft.com/office/powerpoint/2010/main" val="180851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4235-CF2C-4EE4-B328-28BCF5857F54}"/>
              </a:ext>
            </a:extLst>
          </p:cNvPr>
          <p:cNvSpPr>
            <a:spLocks noGrp="1"/>
          </p:cNvSpPr>
          <p:nvPr>
            <p:ph type="title"/>
          </p:nvPr>
        </p:nvSpPr>
        <p:spPr/>
        <p:txBody>
          <a:bodyPr/>
          <a:lstStyle/>
          <a:p>
            <a:r>
              <a:rPr lang="en-US" dirty="0"/>
              <a:t>New Compute Engine</a:t>
            </a:r>
          </a:p>
        </p:txBody>
      </p:sp>
      <p:sp>
        <p:nvSpPr>
          <p:cNvPr id="4" name="Text Placeholder 3">
            <a:extLst>
              <a:ext uri="{FF2B5EF4-FFF2-40B4-BE49-F238E27FC236}">
                <a16:creationId xmlns:a16="http://schemas.microsoft.com/office/drawing/2014/main" id="{99A46832-83D9-420B-A1DF-771608AE23DE}"/>
              </a:ext>
            </a:extLst>
          </p:cNvPr>
          <p:cNvSpPr>
            <a:spLocks noGrp="1"/>
          </p:cNvSpPr>
          <p:nvPr>
            <p:ph idx="1"/>
          </p:nvPr>
        </p:nvSpPr>
        <p:spPr>
          <a:xfrm>
            <a:off x="838199" y="1825625"/>
            <a:ext cx="5907599" cy="3858895"/>
          </a:xfrm>
        </p:spPr>
        <p:txBody>
          <a:bodyPr>
            <a:normAutofit lnSpcReduction="10000"/>
          </a:bodyPr>
          <a:lstStyle/>
          <a:p>
            <a:pPr marL="0" indent="0">
              <a:buNone/>
            </a:pPr>
            <a:r>
              <a:rPr lang="en-US" dirty="0"/>
              <a:t>This VM will have very few programs installed.  Frequent users of cloud services will typically go through the process of installing all the software they want on their instances and saving that as an image or container that can be launched from the Compute Engine.</a:t>
            </a:r>
          </a:p>
          <a:p>
            <a:pPr marL="0" indent="0">
              <a:buNone/>
            </a:pPr>
            <a:r>
              <a:rPr lang="en-US" dirty="0"/>
              <a:t>Now we’ll install the SRA Toolkit from NCBI.</a:t>
            </a:r>
          </a:p>
          <a:p>
            <a:endParaRPr lang="en-US" dirty="0"/>
          </a:p>
        </p:txBody>
      </p:sp>
      <p:pic>
        <p:nvPicPr>
          <p:cNvPr id="5" name="Picture 4" descr="The terminal from a newly launched VM.">
            <a:extLst>
              <a:ext uri="{FF2B5EF4-FFF2-40B4-BE49-F238E27FC236}">
                <a16:creationId xmlns:a16="http://schemas.microsoft.com/office/drawing/2014/main" id="{8138CA38-9763-4191-A959-E8D9E516585E}"/>
              </a:ext>
            </a:extLst>
          </p:cNvPr>
          <p:cNvPicPr>
            <a:picLocks noChangeAspect="1"/>
          </p:cNvPicPr>
          <p:nvPr/>
        </p:nvPicPr>
        <p:blipFill>
          <a:blip r:embed="rId2"/>
          <a:stretch>
            <a:fillRect/>
          </a:stretch>
        </p:blipFill>
        <p:spPr>
          <a:xfrm>
            <a:off x="6745799" y="1184372"/>
            <a:ext cx="5209305" cy="2295332"/>
          </a:xfrm>
          <a:prstGeom prst="rect">
            <a:avLst/>
          </a:prstGeom>
        </p:spPr>
      </p:pic>
    </p:spTree>
    <p:extLst>
      <p:ext uri="{BB962C8B-B14F-4D97-AF65-F5344CB8AC3E}">
        <p14:creationId xmlns:p14="http://schemas.microsoft.com/office/powerpoint/2010/main" val="59423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C124-2CE8-4A81-95C4-EB91ECB94BCE}"/>
              </a:ext>
            </a:extLst>
          </p:cNvPr>
          <p:cNvSpPr>
            <a:spLocks noGrp="1"/>
          </p:cNvSpPr>
          <p:nvPr>
            <p:ph type="title"/>
          </p:nvPr>
        </p:nvSpPr>
        <p:spPr/>
        <p:txBody>
          <a:bodyPr>
            <a:normAutofit/>
          </a:bodyPr>
          <a:lstStyle/>
          <a:p>
            <a:r>
              <a:rPr lang="en-US" dirty="0"/>
              <a:t>Yes/No Question</a:t>
            </a:r>
          </a:p>
        </p:txBody>
      </p:sp>
      <p:sp>
        <p:nvSpPr>
          <p:cNvPr id="3" name="Subtitle 2">
            <a:extLst>
              <a:ext uri="{FF2B5EF4-FFF2-40B4-BE49-F238E27FC236}">
                <a16:creationId xmlns:a16="http://schemas.microsoft.com/office/drawing/2014/main" id="{A731912B-EB0A-41A4-9210-58D4463E0568}"/>
              </a:ext>
            </a:extLst>
          </p:cNvPr>
          <p:cNvSpPr>
            <a:spLocks noGrp="1"/>
          </p:cNvSpPr>
          <p:nvPr>
            <p:ph type="body" sz="quarter" idx="10"/>
          </p:nvPr>
        </p:nvSpPr>
        <p:spPr/>
        <p:txBody>
          <a:bodyPr/>
          <a:lstStyle/>
          <a:p>
            <a:r>
              <a:rPr lang="en-US" dirty="0"/>
              <a:t>Have you used the SRA Toolkit before?</a:t>
            </a:r>
          </a:p>
        </p:txBody>
      </p:sp>
    </p:spTree>
    <p:extLst>
      <p:ext uri="{BB962C8B-B14F-4D97-AF65-F5344CB8AC3E}">
        <p14:creationId xmlns:p14="http://schemas.microsoft.com/office/powerpoint/2010/main" val="50303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256B-4A0E-4173-A12F-1DB758FDDA67}"/>
              </a:ext>
            </a:extLst>
          </p:cNvPr>
          <p:cNvSpPr>
            <a:spLocks noGrp="1"/>
          </p:cNvSpPr>
          <p:nvPr>
            <p:ph type="title"/>
          </p:nvPr>
        </p:nvSpPr>
        <p:spPr/>
        <p:txBody>
          <a:bodyPr/>
          <a:lstStyle/>
          <a:p>
            <a:r>
              <a:rPr lang="en-US" dirty="0"/>
              <a:t>Install SRA Toolkit</a:t>
            </a:r>
          </a:p>
        </p:txBody>
      </p:sp>
      <p:sp>
        <p:nvSpPr>
          <p:cNvPr id="4" name="Text Placeholder 3">
            <a:extLst>
              <a:ext uri="{FF2B5EF4-FFF2-40B4-BE49-F238E27FC236}">
                <a16:creationId xmlns:a16="http://schemas.microsoft.com/office/drawing/2014/main" id="{FEAAB5D9-F15C-4F9E-BB89-1F799963675A}"/>
              </a:ext>
            </a:extLst>
          </p:cNvPr>
          <p:cNvSpPr>
            <a:spLocks noGrp="1"/>
          </p:cNvSpPr>
          <p:nvPr>
            <p:ph idx="1"/>
          </p:nvPr>
        </p:nvSpPr>
        <p:spPr>
          <a:xfrm>
            <a:off x="838200" y="1483568"/>
            <a:ext cx="8790992" cy="3146593"/>
          </a:xfrm>
        </p:spPr>
        <p:txBody>
          <a:bodyPr>
            <a:normAutofit fontScale="70000" lnSpcReduction="20000"/>
          </a:bodyPr>
          <a:lstStyle/>
          <a:p>
            <a:pPr marL="0" indent="0">
              <a:buNone/>
            </a:pPr>
            <a:r>
              <a:rPr lang="en-US" dirty="0"/>
              <a:t>The current version of the SRA Toolkit is distributed from the NCBI FTP here.  </a:t>
            </a:r>
            <a:r>
              <a:rPr lang="en-US" dirty="0">
                <a:hlinkClick r:id="rId2"/>
              </a:rPr>
              <a:t>ftp://ftp.ncbi.nlm.nih.gov/sra/sdk/current/</a:t>
            </a:r>
            <a:endParaRPr lang="en-US" dirty="0"/>
          </a:p>
          <a:p>
            <a:pPr marL="0" indent="0">
              <a:buNone/>
            </a:pPr>
            <a:r>
              <a:rPr lang="en-US" dirty="0"/>
              <a:t>Our instance should have apt-get installed.  We can verify this by typing 'which apt-get' in the console and making sure a location is returned.</a:t>
            </a:r>
          </a:p>
          <a:p>
            <a:pPr marL="0" indent="0">
              <a:buNone/>
            </a:pPr>
            <a:r>
              <a:rPr lang="en-US" dirty="0"/>
              <a:t>The install script we need to run for the SRA Toolkit is here: </a:t>
            </a:r>
            <a:r>
              <a:rPr lang="en-US" dirty="0">
                <a:hlinkClick r:id="rId3"/>
              </a:rPr>
              <a:t>ftp://ftp.ncbi.nlm.nih.gov/sra/sdk/current/setup-apt.sh</a:t>
            </a:r>
            <a:endParaRPr lang="en-US" dirty="0"/>
          </a:p>
          <a:p>
            <a:pPr marL="0" indent="0">
              <a:buNone/>
            </a:pPr>
            <a:r>
              <a:rPr lang="en-US" dirty="0"/>
              <a:t>We can use curl to copy the script to our VM instance with the following command.</a:t>
            </a:r>
          </a:p>
          <a:p>
            <a:pPr marL="0" indent="0">
              <a:buNone/>
            </a:pPr>
            <a:r>
              <a:rPr lang="en-US" b="1" dirty="0"/>
              <a:t>curl -O </a:t>
            </a:r>
            <a:r>
              <a:rPr lang="en-US" b="1" dirty="0">
                <a:hlinkClick r:id="rId3"/>
              </a:rPr>
              <a:t>ftp://ftp.ncbi.nlm.nih.gov/sra/sdk/current/setup-apt.sh</a:t>
            </a:r>
            <a:endParaRPr lang="en-US" b="1" dirty="0"/>
          </a:p>
          <a:p>
            <a:pPr marL="0" indent="0">
              <a:buNone/>
            </a:pPr>
            <a:r>
              <a:rPr lang="en-US" dirty="0"/>
              <a:t>Finally use </a:t>
            </a:r>
            <a:r>
              <a:rPr lang="en-US" dirty="0" err="1"/>
              <a:t>chmod</a:t>
            </a:r>
            <a:r>
              <a:rPr lang="en-US" dirty="0"/>
              <a:t> +x to make the shell script executable</a:t>
            </a:r>
          </a:p>
        </p:txBody>
      </p:sp>
      <p:pic>
        <p:nvPicPr>
          <p:cNvPr id="5" name="Picture 4" descr="A terminal window showing the commands that were described in the next entered and completed.">
            <a:extLst>
              <a:ext uri="{FF2B5EF4-FFF2-40B4-BE49-F238E27FC236}">
                <a16:creationId xmlns:a16="http://schemas.microsoft.com/office/drawing/2014/main" id="{76960D6B-EFBC-4A08-860E-95F47A18C9AC}"/>
              </a:ext>
            </a:extLst>
          </p:cNvPr>
          <p:cNvPicPr>
            <a:picLocks noChangeAspect="1"/>
          </p:cNvPicPr>
          <p:nvPr/>
        </p:nvPicPr>
        <p:blipFill>
          <a:blip r:embed="rId4"/>
          <a:stretch>
            <a:fillRect/>
          </a:stretch>
        </p:blipFill>
        <p:spPr>
          <a:xfrm>
            <a:off x="7345092" y="4014425"/>
            <a:ext cx="4568200" cy="2167751"/>
          </a:xfrm>
          <a:prstGeom prst="rect">
            <a:avLst/>
          </a:prstGeom>
        </p:spPr>
      </p:pic>
    </p:spTree>
    <p:extLst>
      <p:ext uri="{BB962C8B-B14F-4D97-AF65-F5344CB8AC3E}">
        <p14:creationId xmlns:p14="http://schemas.microsoft.com/office/powerpoint/2010/main" val="2049665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8425-F24B-4837-8719-AA55D8A3BF09}"/>
              </a:ext>
            </a:extLst>
          </p:cNvPr>
          <p:cNvSpPr>
            <a:spLocks noGrp="1"/>
          </p:cNvSpPr>
          <p:nvPr>
            <p:ph type="title"/>
          </p:nvPr>
        </p:nvSpPr>
        <p:spPr/>
        <p:txBody>
          <a:bodyPr/>
          <a:lstStyle/>
          <a:p>
            <a:r>
              <a:rPr lang="en-US" dirty="0"/>
              <a:t>Install SRA Toolkit</a:t>
            </a:r>
          </a:p>
        </p:txBody>
      </p:sp>
      <p:sp>
        <p:nvSpPr>
          <p:cNvPr id="4" name="Text Placeholder 3">
            <a:extLst>
              <a:ext uri="{FF2B5EF4-FFF2-40B4-BE49-F238E27FC236}">
                <a16:creationId xmlns:a16="http://schemas.microsoft.com/office/drawing/2014/main" id="{53C156C8-6A9F-497B-8D6C-0470236BB85C}"/>
              </a:ext>
            </a:extLst>
          </p:cNvPr>
          <p:cNvSpPr>
            <a:spLocks noGrp="1"/>
          </p:cNvSpPr>
          <p:nvPr>
            <p:ph idx="1"/>
          </p:nvPr>
        </p:nvSpPr>
        <p:spPr>
          <a:xfrm>
            <a:off x="838200" y="1825625"/>
            <a:ext cx="5678941" cy="3858895"/>
          </a:xfrm>
        </p:spPr>
        <p:txBody>
          <a:bodyPr>
            <a:normAutofit fontScale="77500" lnSpcReduction="20000"/>
          </a:bodyPr>
          <a:lstStyle/>
          <a:p>
            <a:pPr marL="0" indent="0">
              <a:buNone/>
            </a:pPr>
            <a:r>
              <a:rPr lang="en-US" dirty="0"/>
              <a:t>We'll run the install script using </a:t>
            </a:r>
            <a:r>
              <a:rPr lang="en-US" dirty="0" err="1"/>
              <a:t>sudo</a:t>
            </a:r>
            <a:r>
              <a:rPr lang="en-US" dirty="0"/>
              <a:t> so that it has sufficient permissions to install necessary libraries and packages.</a:t>
            </a:r>
          </a:p>
          <a:p>
            <a:pPr marL="0" indent="0">
              <a:buNone/>
            </a:pPr>
            <a:r>
              <a:rPr lang="en-US" b="1" dirty="0" err="1"/>
              <a:t>sudo</a:t>
            </a:r>
            <a:r>
              <a:rPr lang="en-US" b="1" dirty="0"/>
              <a:t> ./setup-apt.sh</a:t>
            </a:r>
          </a:p>
          <a:p>
            <a:pPr marL="0" indent="0">
              <a:buNone/>
            </a:pPr>
            <a:r>
              <a:rPr lang="en-US" dirty="0"/>
              <a:t>This will install several packages and libraries on our instance that are used by the SRA Toolkit</a:t>
            </a:r>
          </a:p>
          <a:p>
            <a:pPr marL="0" indent="0">
              <a:buNone/>
            </a:pPr>
            <a:r>
              <a:rPr lang="en-US" dirty="0"/>
              <a:t>The last message in the install process </a:t>
            </a:r>
            <a:r>
              <a:rPr lang="en-US" dirty="0" err="1"/>
              <a:t>wil</a:t>
            </a:r>
            <a:r>
              <a:rPr lang="en-US" dirty="0"/>
              <a:t> tell us to source a shell script included with the toolkit.  This will add the newly installed toolkit programs to our path.</a:t>
            </a:r>
          </a:p>
          <a:p>
            <a:pPr marL="0" indent="0">
              <a:buNone/>
            </a:pPr>
            <a:r>
              <a:rPr lang="en-US" b="1" dirty="0"/>
              <a:t>source /etc/profile.d/sra-tools.sh</a:t>
            </a:r>
          </a:p>
          <a:p>
            <a:pPr marL="285750" indent="-285750">
              <a:buFont typeface="Arial" panose="020B0604020202020204" pitchFamily="34" charset="0"/>
              <a:buChar char="•"/>
            </a:pPr>
            <a:endParaRPr lang="en-US" dirty="0"/>
          </a:p>
        </p:txBody>
      </p:sp>
      <p:pic>
        <p:nvPicPr>
          <p:cNvPr id="6" name="Picture 5" descr="A long list of updates from the SRA Toolkit installing the software needed to run the program.">
            <a:extLst>
              <a:ext uri="{FF2B5EF4-FFF2-40B4-BE49-F238E27FC236}">
                <a16:creationId xmlns:a16="http://schemas.microsoft.com/office/drawing/2014/main" id="{A61E92A2-9616-450B-B5CF-A1365D743D7F}"/>
              </a:ext>
            </a:extLst>
          </p:cNvPr>
          <p:cNvPicPr>
            <a:picLocks noChangeAspect="1"/>
          </p:cNvPicPr>
          <p:nvPr/>
        </p:nvPicPr>
        <p:blipFill>
          <a:blip r:embed="rId2"/>
          <a:stretch>
            <a:fillRect/>
          </a:stretch>
        </p:blipFill>
        <p:spPr>
          <a:xfrm>
            <a:off x="6517141" y="1434312"/>
            <a:ext cx="5500688" cy="3989375"/>
          </a:xfrm>
          <a:prstGeom prst="rect">
            <a:avLst/>
          </a:prstGeom>
        </p:spPr>
      </p:pic>
    </p:spTree>
    <p:extLst>
      <p:ext uri="{BB962C8B-B14F-4D97-AF65-F5344CB8AC3E}">
        <p14:creationId xmlns:p14="http://schemas.microsoft.com/office/powerpoint/2010/main" val="2590214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17FD-B1D2-478A-94A1-71BFB4DF0442}"/>
              </a:ext>
            </a:extLst>
          </p:cNvPr>
          <p:cNvSpPr>
            <a:spLocks noGrp="1"/>
          </p:cNvSpPr>
          <p:nvPr>
            <p:ph type="title"/>
          </p:nvPr>
        </p:nvSpPr>
        <p:spPr/>
        <p:txBody>
          <a:bodyPr/>
          <a:lstStyle/>
          <a:p>
            <a:r>
              <a:rPr lang="en-US" dirty="0"/>
              <a:t>Install SRA Toolkit</a:t>
            </a:r>
          </a:p>
        </p:txBody>
      </p:sp>
      <p:sp>
        <p:nvSpPr>
          <p:cNvPr id="4" name="Text Placeholder 3">
            <a:extLst>
              <a:ext uri="{FF2B5EF4-FFF2-40B4-BE49-F238E27FC236}">
                <a16:creationId xmlns:a16="http://schemas.microsoft.com/office/drawing/2014/main" id="{37C46127-C849-4017-8440-38CFEB3AF625}"/>
              </a:ext>
            </a:extLst>
          </p:cNvPr>
          <p:cNvSpPr>
            <a:spLocks noGrp="1"/>
          </p:cNvSpPr>
          <p:nvPr>
            <p:ph idx="1"/>
          </p:nvPr>
        </p:nvSpPr>
        <p:spPr>
          <a:xfrm>
            <a:off x="838200" y="1825625"/>
            <a:ext cx="5467274" cy="3858895"/>
          </a:xfrm>
        </p:spPr>
        <p:txBody>
          <a:bodyPr>
            <a:normAutofit fontScale="92500" lnSpcReduction="20000"/>
          </a:bodyPr>
          <a:lstStyle/>
          <a:p>
            <a:pPr marL="0" indent="0">
              <a:buNone/>
            </a:pPr>
            <a:r>
              <a:rPr lang="en-US" dirty="0"/>
              <a:t>The final step to getting the toolkit installed will be to run </a:t>
            </a:r>
            <a:r>
              <a:rPr lang="en-US" dirty="0" err="1"/>
              <a:t>vdb</a:t>
            </a:r>
            <a:r>
              <a:rPr lang="en-US" dirty="0"/>
              <a:t>-config program to configure our toolkit install.</a:t>
            </a:r>
          </a:p>
          <a:p>
            <a:pPr marL="0" indent="0">
              <a:buNone/>
            </a:pPr>
            <a:r>
              <a:rPr lang="en-US" b="1" dirty="0" err="1"/>
              <a:t>vdb</a:t>
            </a:r>
            <a:r>
              <a:rPr lang="en-US" b="1" dirty="0"/>
              <a:t>-config -</a:t>
            </a:r>
            <a:r>
              <a:rPr lang="en-US" b="1" dirty="0" err="1"/>
              <a:t>i</a:t>
            </a:r>
            <a:endParaRPr lang="en-US" b="1" dirty="0"/>
          </a:p>
          <a:p>
            <a:pPr marL="0" indent="0">
              <a:buNone/>
            </a:pPr>
            <a:r>
              <a:rPr lang="en-US" dirty="0"/>
              <a:t>This will open a graphical user interface (GUI) to set some required parameters. </a:t>
            </a:r>
          </a:p>
          <a:p>
            <a:pPr marL="0" indent="0">
              <a:buNone/>
            </a:pPr>
            <a:r>
              <a:rPr lang="en-US" dirty="0"/>
              <a:t>We can navigate the menus by typing the letter highlighted in red on the screen to move between the menus and set options.</a:t>
            </a:r>
          </a:p>
        </p:txBody>
      </p:sp>
      <p:pic>
        <p:nvPicPr>
          <p:cNvPr id="5" name="Picture 4" descr="The configuration menu for the SRA Toolkit.">
            <a:extLst>
              <a:ext uri="{FF2B5EF4-FFF2-40B4-BE49-F238E27FC236}">
                <a16:creationId xmlns:a16="http://schemas.microsoft.com/office/drawing/2014/main" id="{302CC60A-0014-4AB3-B368-D1910013EF14}"/>
              </a:ext>
            </a:extLst>
          </p:cNvPr>
          <p:cNvPicPr>
            <a:picLocks noChangeAspect="1"/>
          </p:cNvPicPr>
          <p:nvPr/>
        </p:nvPicPr>
        <p:blipFill>
          <a:blip r:embed="rId2"/>
          <a:stretch>
            <a:fillRect/>
          </a:stretch>
        </p:blipFill>
        <p:spPr>
          <a:xfrm>
            <a:off x="6305474" y="1257300"/>
            <a:ext cx="5886526" cy="4275753"/>
          </a:xfrm>
          <a:prstGeom prst="rect">
            <a:avLst/>
          </a:prstGeom>
        </p:spPr>
      </p:pic>
    </p:spTree>
    <p:extLst>
      <p:ext uri="{BB962C8B-B14F-4D97-AF65-F5344CB8AC3E}">
        <p14:creationId xmlns:p14="http://schemas.microsoft.com/office/powerpoint/2010/main" val="1487735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9D06-B234-40CE-BA1F-6A8C20A93E72}"/>
              </a:ext>
            </a:extLst>
          </p:cNvPr>
          <p:cNvSpPr>
            <a:spLocks noGrp="1"/>
          </p:cNvSpPr>
          <p:nvPr>
            <p:ph type="title"/>
          </p:nvPr>
        </p:nvSpPr>
        <p:spPr/>
        <p:txBody>
          <a:bodyPr/>
          <a:lstStyle/>
          <a:p>
            <a:r>
              <a:rPr lang="en-US" dirty="0"/>
              <a:t>Install SRA Toolkit</a:t>
            </a:r>
          </a:p>
        </p:txBody>
      </p:sp>
      <p:sp>
        <p:nvSpPr>
          <p:cNvPr id="4" name="Text Placeholder 3">
            <a:extLst>
              <a:ext uri="{FF2B5EF4-FFF2-40B4-BE49-F238E27FC236}">
                <a16:creationId xmlns:a16="http://schemas.microsoft.com/office/drawing/2014/main" id="{3F5C687B-A2ED-4773-A63D-9E71F9DA3750}"/>
              </a:ext>
            </a:extLst>
          </p:cNvPr>
          <p:cNvSpPr>
            <a:spLocks noGrp="1"/>
          </p:cNvSpPr>
          <p:nvPr>
            <p:ph idx="1"/>
          </p:nvPr>
        </p:nvSpPr>
        <p:spPr>
          <a:xfrm>
            <a:off x="838200" y="1825625"/>
            <a:ext cx="4816150" cy="3858895"/>
          </a:xfrm>
        </p:spPr>
        <p:txBody>
          <a:bodyPr>
            <a:normAutofit fontScale="55000" lnSpcReduction="20000"/>
          </a:bodyPr>
          <a:lstStyle/>
          <a:p>
            <a:r>
              <a:rPr lang="en-US" b="1" dirty="0"/>
              <a:t>Type g</a:t>
            </a:r>
            <a:r>
              <a:rPr lang="en-US" dirty="0"/>
              <a:t> in the window to select the GCP menu.</a:t>
            </a:r>
          </a:p>
          <a:p>
            <a:r>
              <a:rPr lang="en-US" b="1" dirty="0"/>
              <a:t>Type e</a:t>
            </a:r>
            <a:r>
              <a:rPr lang="en-US" dirty="0"/>
              <a:t> to accept charges for GCP so that we as the users agree to pay costs for egress of data to different storage regions or access to user owned buckets.  In this seminar we do not expect to generate any charges from this type of usage.</a:t>
            </a:r>
          </a:p>
          <a:p>
            <a:r>
              <a:rPr lang="en-US" b="1" dirty="0"/>
              <a:t>Type r</a:t>
            </a:r>
            <a:r>
              <a:rPr lang="en-US" dirty="0"/>
              <a:t> to report the cloud instance identity to the toolkit.  The information provided with this is the cloud provider and region. </a:t>
            </a:r>
          </a:p>
          <a:p>
            <a:r>
              <a:rPr lang="en-US" b="1" dirty="0"/>
              <a:t>Type o </a:t>
            </a:r>
            <a:r>
              <a:rPr lang="en-US" dirty="0"/>
              <a:t>and select the JSON credentials file saved from the Service Accounts console.</a:t>
            </a:r>
          </a:p>
          <a:p>
            <a:r>
              <a:rPr lang="en-US" b="1" dirty="0"/>
              <a:t>Type s</a:t>
            </a:r>
            <a:r>
              <a:rPr lang="en-US" dirty="0"/>
              <a:t> to save the configuration.  Type o to confirm.</a:t>
            </a:r>
          </a:p>
          <a:p>
            <a:r>
              <a:rPr lang="en-US" b="1" dirty="0"/>
              <a:t>Type x</a:t>
            </a:r>
            <a:r>
              <a:rPr lang="en-US" dirty="0"/>
              <a:t> to exit the configuration.  </a:t>
            </a:r>
          </a:p>
          <a:p>
            <a:r>
              <a:rPr lang="en-US" dirty="0"/>
              <a:t>We have finished configuring the SRA Toolkit for accessing data on a GCP VM.</a:t>
            </a:r>
          </a:p>
        </p:txBody>
      </p:sp>
      <p:pic>
        <p:nvPicPr>
          <p:cNvPr id="5" name="Picture 4" descr="The configuration interface for the SRA toolkit showing the GCP configuration page.  The accept charges for GCP and report cloud instance identity options are enabled.  A message says the changes have been successfully saved.">
            <a:extLst>
              <a:ext uri="{FF2B5EF4-FFF2-40B4-BE49-F238E27FC236}">
                <a16:creationId xmlns:a16="http://schemas.microsoft.com/office/drawing/2014/main" id="{94B15F35-150A-4C9A-A2E0-CC332EDDDB08}"/>
              </a:ext>
            </a:extLst>
          </p:cNvPr>
          <p:cNvPicPr>
            <a:picLocks noChangeAspect="1"/>
          </p:cNvPicPr>
          <p:nvPr/>
        </p:nvPicPr>
        <p:blipFill>
          <a:blip r:embed="rId2"/>
          <a:stretch>
            <a:fillRect/>
          </a:stretch>
        </p:blipFill>
        <p:spPr>
          <a:xfrm>
            <a:off x="5654350" y="1257300"/>
            <a:ext cx="6537649" cy="4718414"/>
          </a:xfrm>
          <a:prstGeom prst="rect">
            <a:avLst/>
          </a:prstGeom>
        </p:spPr>
      </p:pic>
    </p:spTree>
    <p:extLst>
      <p:ext uri="{BB962C8B-B14F-4D97-AF65-F5344CB8AC3E}">
        <p14:creationId xmlns:p14="http://schemas.microsoft.com/office/powerpoint/2010/main" val="410791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B0F4-F5BC-42C9-BE96-0CC86208758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63E1C74-2CD0-4944-B11C-32124B7AAFDE}"/>
              </a:ext>
            </a:extLst>
          </p:cNvPr>
          <p:cNvSpPr>
            <a:spLocks noGrp="1"/>
          </p:cNvSpPr>
          <p:nvPr>
            <p:ph idx="1"/>
          </p:nvPr>
        </p:nvSpPr>
        <p:spPr/>
        <p:txBody>
          <a:bodyPr/>
          <a:lstStyle/>
          <a:p>
            <a:r>
              <a:rPr lang="en-US" dirty="0"/>
              <a:t>What is Google’s Compute Engine?</a:t>
            </a:r>
          </a:p>
          <a:p>
            <a:r>
              <a:rPr lang="en-US" dirty="0"/>
              <a:t>Creating a new Compute Engine Virtual Machine.</a:t>
            </a:r>
          </a:p>
          <a:p>
            <a:r>
              <a:rPr lang="en-US" dirty="0"/>
              <a:t>Installing the SRA Toolkit on a VM</a:t>
            </a:r>
          </a:p>
          <a:p>
            <a:endParaRPr lang="en-US" dirty="0"/>
          </a:p>
        </p:txBody>
      </p:sp>
    </p:spTree>
    <p:extLst>
      <p:ext uri="{BB962C8B-B14F-4D97-AF65-F5344CB8AC3E}">
        <p14:creationId xmlns:p14="http://schemas.microsoft.com/office/powerpoint/2010/main" val="43109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AC88-8A6B-4A6E-8B3A-E7E9EFB5F047}"/>
              </a:ext>
            </a:extLst>
          </p:cNvPr>
          <p:cNvSpPr>
            <a:spLocks noGrp="1"/>
          </p:cNvSpPr>
          <p:nvPr>
            <p:ph type="title"/>
          </p:nvPr>
        </p:nvSpPr>
        <p:spPr/>
        <p:txBody>
          <a:bodyPr/>
          <a:lstStyle/>
          <a:p>
            <a:r>
              <a:rPr lang="en-US" dirty="0"/>
              <a:t>Pull In Data with SRA Toolkit</a:t>
            </a:r>
          </a:p>
        </p:txBody>
      </p:sp>
      <p:sp>
        <p:nvSpPr>
          <p:cNvPr id="4" name="Text Placeholder 3">
            <a:extLst>
              <a:ext uri="{FF2B5EF4-FFF2-40B4-BE49-F238E27FC236}">
                <a16:creationId xmlns:a16="http://schemas.microsoft.com/office/drawing/2014/main" id="{BA20633A-8EC4-4F28-8F42-348B2F2D6190}"/>
              </a:ext>
            </a:extLst>
          </p:cNvPr>
          <p:cNvSpPr>
            <a:spLocks noGrp="1"/>
          </p:cNvSpPr>
          <p:nvPr>
            <p:ph idx="1"/>
          </p:nvPr>
        </p:nvSpPr>
        <p:spPr>
          <a:xfrm>
            <a:off x="838200" y="1825625"/>
            <a:ext cx="6310745" cy="3858895"/>
          </a:xfrm>
        </p:spPr>
        <p:txBody>
          <a:bodyPr>
            <a:normAutofit fontScale="77500" lnSpcReduction="20000"/>
          </a:bodyPr>
          <a:lstStyle/>
          <a:p>
            <a:pPr marL="0" indent="0">
              <a:buNone/>
            </a:pPr>
            <a:r>
              <a:rPr lang="en-US" dirty="0"/>
              <a:t>To test our configuration, we’ll try accessing a sequencing data run from SRA.</a:t>
            </a:r>
          </a:p>
          <a:p>
            <a:pPr marL="0" indent="0">
              <a:buNone/>
            </a:pPr>
            <a:r>
              <a:rPr lang="en-US" b="1" dirty="0"/>
              <a:t>prefetch SRR000001</a:t>
            </a:r>
          </a:p>
          <a:p>
            <a:pPr marL="0" indent="0">
              <a:buNone/>
            </a:pPr>
            <a:endParaRPr lang="en-US" dirty="0"/>
          </a:p>
          <a:p>
            <a:pPr marL="0" indent="0">
              <a:buNone/>
            </a:pPr>
            <a:r>
              <a:rPr lang="en-US" dirty="0"/>
              <a:t>We should see several lines of information appear on the screen with the last line telling us we have downloaded the data successfully.  </a:t>
            </a:r>
          </a:p>
          <a:p>
            <a:pPr marL="0" indent="0">
              <a:buNone/>
            </a:pPr>
            <a:endParaRPr lang="en-US" dirty="0"/>
          </a:p>
          <a:p>
            <a:pPr marL="0" indent="0">
              <a:buNone/>
            </a:pPr>
            <a:r>
              <a:rPr lang="en-US" dirty="0"/>
              <a:t>If we list the directory SRR000001 we will see the downloaded data file in the directory.</a:t>
            </a:r>
          </a:p>
          <a:p>
            <a:pPr marL="0" indent="0">
              <a:buNone/>
            </a:pPr>
            <a:r>
              <a:rPr lang="en-US" b="1" dirty="0"/>
              <a:t>ls SRR000001</a:t>
            </a:r>
          </a:p>
        </p:txBody>
      </p:sp>
      <p:pic>
        <p:nvPicPr>
          <p:cNvPr id="3" name="Picture 2" descr="Image showing several update messages from the SRA toolkit as it downloads a run.">
            <a:extLst>
              <a:ext uri="{FF2B5EF4-FFF2-40B4-BE49-F238E27FC236}">
                <a16:creationId xmlns:a16="http://schemas.microsoft.com/office/drawing/2014/main" id="{33D0AFE4-31DE-4BF7-995D-222A68EA2234}"/>
              </a:ext>
            </a:extLst>
          </p:cNvPr>
          <p:cNvPicPr>
            <a:picLocks noChangeAspect="1"/>
          </p:cNvPicPr>
          <p:nvPr/>
        </p:nvPicPr>
        <p:blipFill>
          <a:blip r:embed="rId2"/>
          <a:stretch>
            <a:fillRect/>
          </a:stretch>
        </p:blipFill>
        <p:spPr>
          <a:xfrm>
            <a:off x="6809365" y="2096909"/>
            <a:ext cx="5133254" cy="1140723"/>
          </a:xfrm>
          <a:prstGeom prst="rect">
            <a:avLst/>
          </a:prstGeom>
        </p:spPr>
      </p:pic>
    </p:spTree>
    <p:extLst>
      <p:ext uri="{BB962C8B-B14F-4D97-AF65-F5344CB8AC3E}">
        <p14:creationId xmlns:p14="http://schemas.microsoft.com/office/powerpoint/2010/main" val="2189731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3539-19BB-48BA-8D08-A3C46903BFAD}"/>
              </a:ext>
            </a:extLst>
          </p:cNvPr>
          <p:cNvSpPr>
            <a:spLocks noGrp="1"/>
          </p:cNvSpPr>
          <p:nvPr>
            <p:ph type="title"/>
          </p:nvPr>
        </p:nvSpPr>
        <p:spPr/>
        <p:txBody>
          <a:bodyPr/>
          <a:lstStyle/>
          <a:p>
            <a:r>
              <a:rPr lang="en-US" dirty="0"/>
              <a:t>Output FASTQ with SRA Toolkit</a:t>
            </a:r>
          </a:p>
        </p:txBody>
      </p:sp>
      <p:sp>
        <p:nvSpPr>
          <p:cNvPr id="4" name="Text Placeholder 3">
            <a:extLst>
              <a:ext uri="{FF2B5EF4-FFF2-40B4-BE49-F238E27FC236}">
                <a16:creationId xmlns:a16="http://schemas.microsoft.com/office/drawing/2014/main" id="{90BBD6FD-D2BB-42C1-B9E9-51FA6EE8986F}"/>
              </a:ext>
            </a:extLst>
          </p:cNvPr>
          <p:cNvSpPr>
            <a:spLocks noGrp="1"/>
          </p:cNvSpPr>
          <p:nvPr>
            <p:ph idx="1"/>
          </p:nvPr>
        </p:nvSpPr>
        <p:spPr>
          <a:xfrm>
            <a:off x="838200" y="1825625"/>
            <a:ext cx="5991808" cy="3858895"/>
          </a:xfrm>
        </p:spPr>
        <p:txBody>
          <a:bodyPr>
            <a:normAutofit fontScale="92500" lnSpcReduction="20000"/>
          </a:bodyPr>
          <a:lstStyle/>
          <a:p>
            <a:pPr marL="0" indent="0">
              <a:buNone/>
            </a:pPr>
            <a:r>
              <a:rPr lang="en-US" dirty="0"/>
              <a:t>We can also use the SRA Toolkit to convert the data we downloaded into other formats, like </a:t>
            </a:r>
            <a:r>
              <a:rPr lang="en-US" dirty="0" err="1"/>
              <a:t>fastq</a:t>
            </a:r>
            <a:r>
              <a:rPr lang="en-US" dirty="0"/>
              <a:t>.  </a:t>
            </a:r>
          </a:p>
          <a:p>
            <a:pPr marL="0" indent="0">
              <a:buNone/>
            </a:pPr>
            <a:r>
              <a:rPr lang="en-US" dirty="0"/>
              <a:t>We will use the </a:t>
            </a:r>
            <a:r>
              <a:rPr lang="en-US" dirty="0" err="1"/>
              <a:t>fasterq</a:t>
            </a:r>
            <a:r>
              <a:rPr lang="en-US" dirty="0"/>
              <a:t>-dump program to produce </a:t>
            </a:r>
            <a:r>
              <a:rPr lang="en-US" dirty="0" err="1"/>
              <a:t>fastq</a:t>
            </a:r>
            <a:r>
              <a:rPr lang="en-US" dirty="0"/>
              <a:t> data.  This program has many options but if we run with the default choices it will output a </a:t>
            </a:r>
            <a:r>
              <a:rPr lang="en-US" dirty="0" err="1"/>
              <a:t>fastq</a:t>
            </a:r>
            <a:r>
              <a:rPr lang="en-US" dirty="0"/>
              <a:t> file for each read in a paired data set.</a:t>
            </a:r>
          </a:p>
          <a:p>
            <a:pPr marL="0" indent="0">
              <a:buNone/>
            </a:pPr>
            <a:r>
              <a:rPr lang="en-US" dirty="0"/>
              <a:t>If there are unmated reads in the run it will output a third file with just the unmated reads.</a:t>
            </a:r>
          </a:p>
          <a:p>
            <a:pPr marL="0" indent="0">
              <a:buNone/>
            </a:pPr>
            <a:r>
              <a:rPr lang="en-US" b="1" dirty="0" err="1"/>
              <a:t>fasterq</a:t>
            </a:r>
            <a:r>
              <a:rPr lang="en-US" b="1" dirty="0"/>
              <a:t>-dump SRR000001</a:t>
            </a:r>
          </a:p>
        </p:txBody>
      </p:sp>
      <p:pic>
        <p:nvPicPr>
          <p:cNvPr id="3" name="Picture 2" descr="Image showing the completion message from fasterq-dump.">
            <a:extLst>
              <a:ext uri="{FF2B5EF4-FFF2-40B4-BE49-F238E27FC236}">
                <a16:creationId xmlns:a16="http://schemas.microsoft.com/office/drawing/2014/main" id="{ADF57EFE-5C14-4F9E-B02D-ECEFB1E014F4}"/>
              </a:ext>
            </a:extLst>
          </p:cNvPr>
          <p:cNvPicPr>
            <a:picLocks noChangeAspect="1"/>
          </p:cNvPicPr>
          <p:nvPr/>
        </p:nvPicPr>
        <p:blipFill>
          <a:blip r:embed="rId2"/>
          <a:stretch>
            <a:fillRect/>
          </a:stretch>
        </p:blipFill>
        <p:spPr>
          <a:xfrm>
            <a:off x="7290232" y="1825625"/>
            <a:ext cx="3781425" cy="1228725"/>
          </a:xfrm>
          <a:prstGeom prst="rect">
            <a:avLst/>
          </a:prstGeom>
        </p:spPr>
      </p:pic>
    </p:spTree>
    <p:extLst>
      <p:ext uri="{BB962C8B-B14F-4D97-AF65-F5344CB8AC3E}">
        <p14:creationId xmlns:p14="http://schemas.microsoft.com/office/powerpoint/2010/main" val="1311288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94B8-639C-469E-B4E4-FC10DEBC7E82}"/>
              </a:ext>
            </a:extLst>
          </p:cNvPr>
          <p:cNvSpPr>
            <a:spLocks noGrp="1"/>
          </p:cNvSpPr>
          <p:nvPr>
            <p:ph type="title"/>
          </p:nvPr>
        </p:nvSpPr>
        <p:spPr/>
        <p:txBody>
          <a:bodyPr/>
          <a:lstStyle/>
          <a:p>
            <a:r>
              <a:rPr lang="en-US" dirty="0"/>
              <a:t>SRA Toolkit FASTQ Output</a:t>
            </a:r>
          </a:p>
        </p:txBody>
      </p:sp>
      <p:sp>
        <p:nvSpPr>
          <p:cNvPr id="4" name="Text Placeholder 3">
            <a:extLst>
              <a:ext uri="{FF2B5EF4-FFF2-40B4-BE49-F238E27FC236}">
                <a16:creationId xmlns:a16="http://schemas.microsoft.com/office/drawing/2014/main" id="{3ACEF230-0B2F-4B0E-9EAB-A543159E5BB5}"/>
              </a:ext>
            </a:extLst>
          </p:cNvPr>
          <p:cNvSpPr>
            <a:spLocks noGrp="1"/>
          </p:cNvSpPr>
          <p:nvPr>
            <p:ph idx="1"/>
          </p:nvPr>
        </p:nvSpPr>
        <p:spPr>
          <a:xfrm>
            <a:off x="838200" y="1825625"/>
            <a:ext cx="5655906" cy="3858895"/>
          </a:xfrm>
        </p:spPr>
        <p:txBody>
          <a:bodyPr/>
          <a:lstStyle/>
          <a:p>
            <a:pPr marL="0" indent="0">
              <a:buNone/>
            </a:pPr>
            <a:r>
              <a:rPr lang="en-US" dirty="0"/>
              <a:t>There were three files produced from this operation</a:t>
            </a:r>
          </a:p>
          <a:p>
            <a:pPr marL="0" indent="0">
              <a:buNone/>
            </a:pPr>
            <a:r>
              <a:rPr lang="en-US" dirty="0"/>
              <a:t>SRR000001.fastq  SRR000001_1.fastq  SRR000001_2.fastq</a:t>
            </a:r>
          </a:p>
          <a:p>
            <a:pPr marL="0" indent="0">
              <a:buNone/>
            </a:pPr>
            <a:r>
              <a:rPr lang="en-US" dirty="0"/>
              <a:t>The first file is the unmated reads while the files with the _1 and _2 are the mated reads.</a:t>
            </a:r>
          </a:p>
        </p:txBody>
      </p:sp>
      <p:pic>
        <p:nvPicPr>
          <p:cNvPr id="3" name="Picture 2" descr="A directory listing showing three different fastq files for SRR000001">
            <a:extLst>
              <a:ext uri="{FF2B5EF4-FFF2-40B4-BE49-F238E27FC236}">
                <a16:creationId xmlns:a16="http://schemas.microsoft.com/office/drawing/2014/main" id="{7210CA64-2CF5-4FEB-8561-0721575180DD}"/>
              </a:ext>
            </a:extLst>
          </p:cNvPr>
          <p:cNvPicPr>
            <a:picLocks noChangeAspect="1"/>
          </p:cNvPicPr>
          <p:nvPr/>
        </p:nvPicPr>
        <p:blipFill>
          <a:blip r:embed="rId2"/>
          <a:stretch>
            <a:fillRect/>
          </a:stretch>
        </p:blipFill>
        <p:spPr>
          <a:xfrm>
            <a:off x="6225309" y="2383472"/>
            <a:ext cx="5486400" cy="1371600"/>
          </a:xfrm>
          <a:prstGeom prst="rect">
            <a:avLst/>
          </a:prstGeom>
        </p:spPr>
      </p:pic>
    </p:spTree>
    <p:extLst>
      <p:ext uri="{BB962C8B-B14F-4D97-AF65-F5344CB8AC3E}">
        <p14:creationId xmlns:p14="http://schemas.microsoft.com/office/powerpoint/2010/main" val="779410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608B-527B-4FD2-982E-1703C196F6C1}"/>
              </a:ext>
            </a:extLst>
          </p:cNvPr>
          <p:cNvSpPr>
            <a:spLocks noGrp="1"/>
          </p:cNvSpPr>
          <p:nvPr>
            <p:ph type="title"/>
          </p:nvPr>
        </p:nvSpPr>
        <p:spPr/>
        <p:txBody>
          <a:bodyPr/>
          <a:lstStyle/>
          <a:p>
            <a:r>
              <a:rPr lang="en-US" dirty="0"/>
              <a:t>Delete an Instance</a:t>
            </a:r>
          </a:p>
        </p:txBody>
      </p:sp>
      <p:sp>
        <p:nvSpPr>
          <p:cNvPr id="4" name="Text Placeholder 3">
            <a:extLst>
              <a:ext uri="{FF2B5EF4-FFF2-40B4-BE49-F238E27FC236}">
                <a16:creationId xmlns:a16="http://schemas.microsoft.com/office/drawing/2014/main" id="{E44CC383-BC98-4887-AFA4-FEBB3AA8D424}"/>
              </a:ext>
            </a:extLst>
          </p:cNvPr>
          <p:cNvSpPr>
            <a:spLocks noGrp="1"/>
          </p:cNvSpPr>
          <p:nvPr>
            <p:ph idx="1"/>
          </p:nvPr>
        </p:nvSpPr>
        <p:spPr>
          <a:xfrm>
            <a:off x="838200" y="1825625"/>
            <a:ext cx="5570026" cy="3858895"/>
          </a:xfrm>
        </p:spPr>
        <p:txBody>
          <a:bodyPr>
            <a:normAutofit fontScale="85000" lnSpcReduction="20000"/>
          </a:bodyPr>
          <a:lstStyle/>
          <a:p>
            <a:pPr marL="0" indent="0">
              <a:buNone/>
            </a:pPr>
            <a:r>
              <a:rPr lang="en-US" dirty="0"/>
              <a:t>This VM has accomplished all we need to do with it right now.  For later work we will be starting our VM from an image that has more software installed for us.  To close the terminal window type the following command</a:t>
            </a:r>
          </a:p>
          <a:p>
            <a:pPr marL="0" indent="0">
              <a:buNone/>
            </a:pPr>
            <a:r>
              <a:rPr lang="en-US" b="1" dirty="0"/>
              <a:t>exit</a:t>
            </a:r>
          </a:p>
          <a:p>
            <a:pPr marL="0" indent="0">
              <a:buNone/>
            </a:pPr>
            <a:r>
              <a:rPr lang="en-US" dirty="0"/>
              <a:t>This closes the browser window for our instance but our VM is still running. </a:t>
            </a:r>
          </a:p>
          <a:p>
            <a:pPr marL="0" indent="0">
              <a:buNone/>
            </a:pPr>
            <a:r>
              <a:rPr lang="en-US" dirty="0"/>
              <a:t>Our instances can be found by going to the Compute Engine page of the console and selecting VM instances from the menu on the left of the screen.</a:t>
            </a:r>
          </a:p>
        </p:txBody>
      </p:sp>
      <p:pic>
        <p:nvPicPr>
          <p:cNvPr id="5" name="Picture 4" descr="The VM instance list with the delete action highlighted for the demo-workshop VM.">
            <a:extLst>
              <a:ext uri="{FF2B5EF4-FFF2-40B4-BE49-F238E27FC236}">
                <a16:creationId xmlns:a16="http://schemas.microsoft.com/office/drawing/2014/main" id="{02F8680C-6810-40EE-935D-0D8039D9ECE5}"/>
              </a:ext>
            </a:extLst>
          </p:cNvPr>
          <p:cNvPicPr>
            <a:picLocks noChangeAspect="1"/>
          </p:cNvPicPr>
          <p:nvPr/>
        </p:nvPicPr>
        <p:blipFill>
          <a:blip r:embed="rId2"/>
          <a:stretch>
            <a:fillRect/>
          </a:stretch>
        </p:blipFill>
        <p:spPr>
          <a:xfrm>
            <a:off x="6408226" y="1257301"/>
            <a:ext cx="5365074" cy="2171700"/>
          </a:xfrm>
          <a:prstGeom prst="rect">
            <a:avLst/>
          </a:prstGeom>
        </p:spPr>
      </p:pic>
    </p:spTree>
    <p:extLst>
      <p:ext uri="{BB962C8B-B14F-4D97-AF65-F5344CB8AC3E}">
        <p14:creationId xmlns:p14="http://schemas.microsoft.com/office/powerpoint/2010/main" val="424080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C8DD-7F98-48E7-9622-E7C760342B98}"/>
              </a:ext>
            </a:extLst>
          </p:cNvPr>
          <p:cNvSpPr>
            <a:spLocks noGrp="1"/>
          </p:cNvSpPr>
          <p:nvPr>
            <p:ph type="title"/>
          </p:nvPr>
        </p:nvSpPr>
        <p:spPr/>
        <p:txBody>
          <a:bodyPr/>
          <a:lstStyle/>
          <a:p>
            <a:r>
              <a:rPr lang="en-US" dirty="0"/>
              <a:t>Delete an Instance</a:t>
            </a:r>
          </a:p>
        </p:txBody>
      </p:sp>
      <p:sp>
        <p:nvSpPr>
          <p:cNvPr id="4" name="Text Placeholder 3">
            <a:extLst>
              <a:ext uri="{FF2B5EF4-FFF2-40B4-BE49-F238E27FC236}">
                <a16:creationId xmlns:a16="http://schemas.microsoft.com/office/drawing/2014/main" id="{7AAFFF15-CBC1-4B2C-B36D-4D6C96D5F3AE}"/>
              </a:ext>
            </a:extLst>
          </p:cNvPr>
          <p:cNvSpPr>
            <a:spLocks noGrp="1"/>
          </p:cNvSpPr>
          <p:nvPr>
            <p:ph idx="1"/>
          </p:nvPr>
        </p:nvSpPr>
        <p:spPr>
          <a:xfrm>
            <a:off x="838200" y="1825625"/>
            <a:ext cx="5950366" cy="3858895"/>
          </a:xfrm>
        </p:spPr>
        <p:txBody>
          <a:bodyPr>
            <a:normAutofit fontScale="70000" lnSpcReduction="20000"/>
          </a:bodyPr>
          <a:lstStyle/>
          <a:p>
            <a:pPr marL="0" indent="0">
              <a:buNone/>
            </a:pPr>
            <a:r>
              <a:rPr lang="en-US" dirty="0"/>
              <a:t>This is the page we launched our client window to access the VM earlier.  </a:t>
            </a:r>
          </a:p>
          <a:p>
            <a:pPr marL="0" indent="0">
              <a:buNone/>
            </a:pPr>
            <a:r>
              <a:rPr lang="en-US" dirty="0"/>
              <a:t>We can perform several important actions by clicking the three dots to the right for our instance.  </a:t>
            </a:r>
          </a:p>
          <a:p>
            <a:pPr marL="0" indent="0">
              <a:buNone/>
            </a:pPr>
            <a:r>
              <a:rPr lang="en-US" dirty="0"/>
              <a:t>We can stop or suspend instances that we will return to later but are not using currently.  Or we can delete instances we do not plan to use again.</a:t>
            </a:r>
          </a:p>
          <a:p>
            <a:pPr marL="0" indent="0">
              <a:buNone/>
            </a:pPr>
            <a:r>
              <a:rPr lang="en-US" dirty="0"/>
              <a:t>Click Delete to stop and delete our instance. The data we downloaded will be deleted as well.</a:t>
            </a:r>
          </a:p>
          <a:p>
            <a:pPr marL="0" indent="0">
              <a:buNone/>
            </a:pPr>
            <a:r>
              <a:rPr lang="en-US" dirty="0"/>
              <a:t>More information about instance states can be found here.  </a:t>
            </a:r>
            <a:r>
              <a:rPr lang="en-US" dirty="0">
                <a:hlinkClick r:id="rId2"/>
              </a:rPr>
              <a:t>https://cloud.google.com/compute/docs/instances/instance-life-cycle</a:t>
            </a:r>
            <a:endParaRPr lang="en-US" dirty="0"/>
          </a:p>
          <a:p>
            <a:pPr marL="0" indent="0">
              <a:buNone/>
            </a:pPr>
            <a:endParaRPr lang="en-US" dirty="0"/>
          </a:p>
          <a:p>
            <a:endParaRPr lang="en-US" dirty="0"/>
          </a:p>
        </p:txBody>
      </p:sp>
      <p:pic>
        <p:nvPicPr>
          <p:cNvPr id="6" name="Picture 5" descr="The VM instance list with the delete action highlighted for the demo-workshop instance.">
            <a:extLst>
              <a:ext uri="{FF2B5EF4-FFF2-40B4-BE49-F238E27FC236}">
                <a16:creationId xmlns:a16="http://schemas.microsoft.com/office/drawing/2014/main" id="{58BF00C5-8747-4712-A289-5BA7BCEFCD85}"/>
              </a:ext>
            </a:extLst>
          </p:cNvPr>
          <p:cNvPicPr>
            <a:picLocks noChangeAspect="1"/>
          </p:cNvPicPr>
          <p:nvPr/>
        </p:nvPicPr>
        <p:blipFill>
          <a:blip r:embed="rId3"/>
          <a:stretch>
            <a:fillRect/>
          </a:stretch>
        </p:blipFill>
        <p:spPr>
          <a:xfrm>
            <a:off x="6788566" y="1257301"/>
            <a:ext cx="4984733" cy="2017744"/>
          </a:xfrm>
          <a:prstGeom prst="rect">
            <a:avLst/>
          </a:prstGeom>
        </p:spPr>
      </p:pic>
      <p:pic>
        <p:nvPicPr>
          <p:cNvPr id="8" name="Picture 7" descr="The delete an instance confirmation message from GCP.">
            <a:extLst>
              <a:ext uri="{FF2B5EF4-FFF2-40B4-BE49-F238E27FC236}">
                <a16:creationId xmlns:a16="http://schemas.microsoft.com/office/drawing/2014/main" id="{A8226E7F-72B4-4B9A-8DB9-CC30E40B362A}"/>
              </a:ext>
            </a:extLst>
          </p:cNvPr>
          <p:cNvPicPr>
            <a:picLocks noChangeAspect="1"/>
          </p:cNvPicPr>
          <p:nvPr/>
        </p:nvPicPr>
        <p:blipFill>
          <a:blip r:embed="rId4"/>
          <a:stretch>
            <a:fillRect/>
          </a:stretch>
        </p:blipFill>
        <p:spPr>
          <a:xfrm>
            <a:off x="7053941" y="3755072"/>
            <a:ext cx="5017937" cy="1362231"/>
          </a:xfrm>
          <a:prstGeom prst="rect">
            <a:avLst/>
          </a:prstGeom>
        </p:spPr>
      </p:pic>
    </p:spTree>
    <p:extLst>
      <p:ext uri="{BB962C8B-B14F-4D97-AF65-F5344CB8AC3E}">
        <p14:creationId xmlns:p14="http://schemas.microsoft.com/office/powerpoint/2010/main" val="80287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524A16-435C-4FBD-B5DE-7E57EFE2823E}"/>
              </a:ext>
            </a:extLst>
          </p:cNvPr>
          <p:cNvSpPr>
            <a:spLocks noGrp="1"/>
          </p:cNvSpPr>
          <p:nvPr>
            <p:ph type="title"/>
          </p:nvPr>
        </p:nvSpPr>
        <p:spPr/>
        <p:txBody>
          <a:bodyPr/>
          <a:lstStyle/>
          <a:p>
            <a:r>
              <a:rPr lang="en-US" dirty="0"/>
              <a:t>Review</a:t>
            </a:r>
          </a:p>
        </p:txBody>
      </p:sp>
      <p:sp>
        <p:nvSpPr>
          <p:cNvPr id="6" name="Content Placeholder 5">
            <a:extLst>
              <a:ext uri="{FF2B5EF4-FFF2-40B4-BE49-F238E27FC236}">
                <a16:creationId xmlns:a16="http://schemas.microsoft.com/office/drawing/2014/main" id="{6C193C5B-E2E3-414D-9BEA-125CA927C12A}"/>
              </a:ext>
            </a:extLst>
          </p:cNvPr>
          <p:cNvSpPr>
            <a:spLocks noGrp="1"/>
          </p:cNvSpPr>
          <p:nvPr>
            <p:ph idx="1"/>
          </p:nvPr>
        </p:nvSpPr>
        <p:spPr/>
        <p:txBody>
          <a:bodyPr/>
          <a:lstStyle/>
          <a:p>
            <a:r>
              <a:rPr lang="en-US" dirty="0"/>
              <a:t>We created a VM with the Google Compute Engine.</a:t>
            </a:r>
          </a:p>
          <a:p>
            <a:r>
              <a:rPr lang="en-US" dirty="0"/>
              <a:t>We installed a program (SRA Toolkit) as well as additional packages it required to run.</a:t>
            </a:r>
          </a:p>
          <a:p>
            <a:r>
              <a:rPr lang="en-US" dirty="0"/>
              <a:t>We downloaded data from SRA using the SRA Toolkit.</a:t>
            </a:r>
          </a:p>
          <a:p>
            <a:r>
              <a:rPr lang="en-US" dirty="0"/>
              <a:t>We converted the downloaded data to FASTQ format.</a:t>
            </a:r>
          </a:p>
          <a:p>
            <a:r>
              <a:rPr lang="en-US" dirty="0"/>
              <a:t>And we deleted our instance to stop generating charges on our GCP account.</a:t>
            </a:r>
          </a:p>
        </p:txBody>
      </p:sp>
    </p:spTree>
    <p:extLst>
      <p:ext uri="{BB962C8B-B14F-4D97-AF65-F5344CB8AC3E}">
        <p14:creationId xmlns:p14="http://schemas.microsoft.com/office/powerpoint/2010/main" val="815540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E022-E5FA-4FB6-B9F7-20BEB679C9D3}"/>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049BEEC7-FC0C-4AB8-B500-948483AE3C35}"/>
              </a:ext>
            </a:extLst>
          </p:cNvPr>
          <p:cNvSpPr>
            <a:spLocks noGrp="1"/>
          </p:cNvSpPr>
          <p:nvPr>
            <p:ph idx="1"/>
          </p:nvPr>
        </p:nvSpPr>
        <p:spPr/>
        <p:txBody>
          <a:bodyPr/>
          <a:lstStyle/>
          <a:p>
            <a:r>
              <a:rPr lang="en-US" dirty="0"/>
              <a:t>Google Cloud Next Introduction to Virtual Machines video </a:t>
            </a:r>
            <a:r>
              <a:rPr lang="en-US" dirty="0">
                <a:hlinkClick r:id="rId2"/>
              </a:rPr>
              <a:t>https://www.youtube.com/watch?v=3aNDcgoJ-_8</a:t>
            </a:r>
            <a:endParaRPr lang="en-US" dirty="0"/>
          </a:p>
          <a:p>
            <a:r>
              <a:rPr lang="en-US" dirty="0"/>
              <a:t>Google Docs for VM Instances </a:t>
            </a:r>
            <a:r>
              <a:rPr lang="en-US" dirty="0">
                <a:hlinkClick r:id="rId3"/>
              </a:rPr>
              <a:t>https://cloud.google.com/compute/docs/instances</a:t>
            </a:r>
            <a:endParaRPr lang="en-US" dirty="0"/>
          </a:p>
          <a:p>
            <a:r>
              <a:rPr lang="en-US" dirty="0"/>
              <a:t>SRA Toolkit Software Docs </a:t>
            </a:r>
            <a:r>
              <a:rPr lang="en-US" dirty="0">
                <a:hlinkClick r:id="rId4"/>
              </a:rPr>
              <a:t>https://github.com/ncbi/sra-tools/wiki</a:t>
            </a:r>
            <a:endParaRPr lang="en-US" dirty="0"/>
          </a:p>
          <a:p>
            <a:endParaRPr lang="en-US" dirty="0"/>
          </a:p>
        </p:txBody>
      </p:sp>
    </p:spTree>
    <p:extLst>
      <p:ext uri="{BB962C8B-B14F-4D97-AF65-F5344CB8AC3E}">
        <p14:creationId xmlns:p14="http://schemas.microsoft.com/office/powerpoint/2010/main" val="166159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42D8-2635-4060-9857-39D4AE68AB67}"/>
              </a:ext>
            </a:extLst>
          </p:cNvPr>
          <p:cNvSpPr>
            <a:spLocks noGrp="1"/>
          </p:cNvSpPr>
          <p:nvPr>
            <p:ph type="title"/>
          </p:nvPr>
        </p:nvSpPr>
        <p:spPr/>
        <p:txBody>
          <a:bodyPr/>
          <a:lstStyle/>
          <a:p>
            <a:r>
              <a:rPr lang="en-US" dirty="0"/>
              <a:t>What is Compute Engine?</a:t>
            </a:r>
          </a:p>
        </p:txBody>
      </p:sp>
      <p:sp>
        <p:nvSpPr>
          <p:cNvPr id="3" name="Content Placeholder 2">
            <a:extLst>
              <a:ext uri="{FF2B5EF4-FFF2-40B4-BE49-F238E27FC236}">
                <a16:creationId xmlns:a16="http://schemas.microsoft.com/office/drawing/2014/main" id="{BE281E2D-8CD2-4878-A997-E9C7994BED8C}"/>
              </a:ext>
            </a:extLst>
          </p:cNvPr>
          <p:cNvSpPr>
            <a:spLocks noGrp="1"/>
          </p:cNvSpPr>
          <p:nvPr>
            <p:ph idx="1"/>
          </p:nvPr>
        </p:nvSpPr>
        <p:spPr/>
        <p:txBody>
          <a:bodyPr/>
          <a:lstStyle/>
          <a:p>
            <a:r>
              <a:rPr lang="en-US" dirty="0"/>
              <a:t>GCP Compute Engine provides on demand virtual machines.</a:t>
            </a:r>
          </a:p>
          <a:p>
            <a:r>
              <a:rPr lang="en-US" dirty="0"/>
              <a:t>These can be launched with basic operating systems or custom images.</a:t>
            </a:r>
          </a:p>
          <a:p>
            <a:r>
              <a:rPr lang="en-US" dirty="0"/>
              <a:t>Users can scale both the power of single machines or the number of VMs to fit their workflow.</a:t>
            </a:r>
          </a:p>
        </p:txBody>
      </p:sp>
    </p:spTree>
    <p:extLst>
      <p:ext uri="{BB962C8B-B14F-4D97-AF65-F5344CB8AC3E}">
        <p14:creationId xmlns:p14="http://schemas.microsoft.com/office/powerpoint/2010/main" val="212420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2AB271-E9C6-45D8-BE38-09F63FBB9C50}"/>
              </a:ext>
            </a:extLst>
          </p:cNvPr>
          <p:cNvSpPr>
            <a:spLocks noGrp="1"/>
          </p:cNvSpPr>
          <p:nvPr>
            <p:ph type="title"/>
          </p:nvPr>
        </p:nvSpPr>
        <p:spPr/>
        <p:txBody>
          <a:bodyPr>
            <a:normAutofit/>
          </a:bodyPr>
          <a:lstStyle/>
          <a:p>
            <a:r>
              <a:rPr lang="en-US" dirty="0"/>
              <a:t>Multiple Choice Question</a:t>
            </a:r>
          </a:p>
        </p:txBody>
      </p:sp>
      <p:sp>
        <p:nvSpPr>
          <p:cNvPr id="5" name="Subtitle 4">
            <a:extLst>
              <a:ext uri="{FF2B5EF4-FFF2-40B4-BE49-F238E27FC236}">
                <a16:creationId xmlns:a16="http://schemas.microsoft.com/office/drawing/2014/main" id="{D3368273-13A4-4E9A-A2F7-415E468E868E}"/>
              </a:ext>
            </a:extLst>
          </p:cNvPr>
          <p:cNvSpPr>
            <a:spLocks noGrp="1"/>
          </p:cNvSpPr>
          <p:nvPr>
            <p:ph type="body" sz="quarter" idx="10"/>
          </p:nvPr>
        </p:nvSpPr>
        <p:spPr/>
        <p:txBody>
          <a:bodyPr/>
          <a:lstStyle/>
          <a:p>
            <a:r>
              <a:rPr lang="en-US" dirty="0"/>
              <a:t>What percentage of your informatics work is done with a command line terminal?  (less than 10%, 10-50%, more than 50%)</a:t>
            </a:r>
          </a:p>
        </p:txBody>
      </p:sp>
    </p:spTree>
    <p:extLst>
      <p:ext uri="{BB962C8B-B14F-4D97-AF65-F5344CB8AC3E}">
        <p14:creationId xmlns:p14="http://schemas.microsoft.com/office/powerpoint/2010/main" val="44726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5B5BB2-3C63-438C-B762-CE7FB8763D4B}"/>
              </a:ext>
            </a:extLst>
          </p:cNvPr>
          <p:cNvSpPr>
            <a:spLocks noGrp="1"/>
          </p:cNvSpPr>
          <p:nvPr>
            <p:ph type="title"/>
          </p:nvPr>
        </p:nvSpPr>
        <p:spPr/>
        <p:txBody>
          <a:bodyPr/>
          <a:lstStyle/>
          <a:p>
            <a:r>
              <a:rPr lang="en-US" dirty="0"/>
              <a:t>New Compute Engine</a:t>
            </a:r>
          </a:p>
        </p:txBody>
      </p:sp>
      <p:sp>
        <p:nvSpPr>
          <p:cNvPr id="6" name="Text Placeholder 5">
            <a:extLst>
              <a:ext uri="{FF2B5EF4-FFF2-40B4-BE49-F238E27FC236}">
                <a16:creationId xmlns:a16="http://schemas.microsoft.com/office/drawing/2014/main" id="{A59DE007-7333-4498-9CF3-DEA4890AC055}"/>
              </a:ext>
            </a:extLst>
          </p:cNvPr>
          <p:cNvSpPr>
            <a:spLocks noGrp="1"/>
          </p:cNvSpPr>
          <p:nvPr>
            <p:ph idx="1"/>
          </p:nvPr>
        </p:nvSpPr>
        <p:spPr>
          <a:xfrm>
            <a:off x="838200" y="1825625"/>
            <a:ext cx="5749212" cy="3858895"/>
          </a:xfrm>
        </p:spPr>
        <p:txBody>
          <a:bodyPr/>
          <a:lstStyle/>
          <a:p>
            <a:pPr marL="0" indent="0">
              <a:buNone/>
            </a:pPr>
            <a:r>
              <a:rPr lang="en-US" dirty="0"/>
              <a:t>To create a Compute Engine VM start at the GCP console</a:t>
            </a:r>
          </a:p>
          <a:p>
            <a:pPr marL="0" indent="0">
              <a:buNone/>
            </a:pPr>
            <a:r>
              <a:rPr lang="en-US" dirty="0">
                <a:hlinkClick r:id="rId2"/>
              </a:rPr>
              <a:t>https://console.cloud.google.com/</a:t>
            </a:r>
            <a:endParaRPr lang="en-US" dirty="0"/>
          </a:p>
          <a:p>
            <a:pPr marL="0" indent="0">
              <a:buNone/>
            </a:pPr>
            <a:r>
              <a:rPr lang="en-US" dirty="0"/>
              <a:t>click "Compute Engine" in the menu on the left of the screen.</a:t>
            </a:r>
          </a:p>
        </p:txBody>
      </p:sp>
      <p:pic>
        <p:nvPicPr>
          <p:cNvPr id="15" name="Picture 14" descr="The Google Cloud Platform console menu.">
            <a:extLst>
              <a:ext uri="{FF2B5EF4-FFF2-40B4-BE49-F238E27FC236}">
                <a16:creationId xmlns:a16="http://schemas.microsoft.com/office/drawing/2014/main" id="{37A6E71F-60C7-49BA-85E8-2F9BD47EE0CF}"/>
              </a:ext>
            </a:extLst>
          </p:cNvPr>
          <p:cNvPicPr>
            <a:picLocks noChangeAspect="1"/>
          </p:cNvPicPr>
          <p:nvPr/>
        </p:nvPicPr>
        <p:blipFill>
          <a:blip r:embed="rId3"/>
          <a:stretch>
            <a:fillRect/>
          </a:stretch>
        </p:blipFill>
        <p:spPr>
          <a:xfrm>
            <a:off x="8610600" y="111967"/>
            <a:ext cx="2355046" cy="5887616"/>
          </a:xfrm>
          <a:prstGeom prst="rect">
            <a:avLst/>
          </a:prstGeom>
        </p:spPr>
      </p:pic>
      <p:sp>
        <p:nvSpPr>
          <p:cNvPr id="17" name="Arrow: Left 16" descr="An arrow pointing to the Compute Engine button.">
            <a:extLst>
              <a:ext uri="{FF2B5EF4-FFF2-40B4-BE49-F238E27FC236}">
                <a16:creationId xmlns:a16="http://schemas.microsoft.com/office/drawing/2014/main" id="{8AF82E70-B7C8-4344-8707-14E9450A2B1A}"/>
              </a:ext>
            </a:extLst>
          </p:cNvPr>
          <p:cNvSpPr/>
          <p:nvPr/>
        </p:nvSpPr>
        <p:spPr>
          <a:xfrm>
            <a:off x="10094167" y="4752790"/>
            <a:ext cx="1259633" cy="6997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988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D94E-34C0-48E6-8697-A8BDF33C67D8}"/>
              </a:ext>
            </a:extLst>
          </p:cNvPr>
          <p:cNvSpPr>
            <a:spLocks noGrp="1"/>
          </p:cNvSpPr>
          <p:nvPr>
            <p:ph type="title"/>
          </p:nvPr>
        </p:nvSpPr>
        <p:spPr/>
        <p:txBody>
          <a:bodyPr/>
          <a:lstStyle/>
          <a:p>
            <a:r>
              <a:rPr lang="en-US" dirty="0"/>
              <a:t>New Compute Engine</a:t>
            </a:r>
          </a:p>
        </p:txBody>
      </p:sp>
      <p:sp>
        <p:nvSpPr>
          <p:cNvPr id="4" name="Text Placeholder 3">
            <a:extLst>
              <a:ext uri="{FF2B5EF4-FFF2-40B4-BE49-F238E27FC236}">
                <a16:creationId xmlns:a16="http://schemas.microsoft.com/office/drawing/2014/main" id="{718220B1-D27A-4F9C-9F5B-54FA5867FB72}"/>
              </a:ext>
            </a:extLst>
          </p:cNvPr>
          <p:cNvSpPr>
            <a:spLocks noGrp="1"/>
          </p:cNvSpPr>
          <p:nvPr>
            <p:ph idx="1"/>
          </p:nvPr>
        </p:nvSpPr>
        <p:spPr>
          <a:xfrm>
            <a:off x="838200" y="1825625"/>
            <a:ext cx="3995057" cy="3858895"/>
          </a:xfrm>
        </p:spPr>
        <p:txBody>
          <a:bodyPr/>
          <a:lstStyle/>
          <a:p>
            <a:pPr marL="0" indent="0">
              <a:buNone/>
            </a:pPr>
            <a:r>
              <a:rPr lang="en-US" dirty="0"/>
              <a:t>Click the Create Instance button in the center of the screen.</a:t>
            </a:r>
          </a:p>
          <a:p>
            <a:endParaRPr lang="en-US" dirty="0"/>
          </a:p>
        </p:txBody>
      </p:sp>
      <p:pic>
        <p:nvPicPr>
          <p:cNvPr id="5" name="Picture 4" descr="The Compute Engine overview.">
            <a:extLst>
              <a:ext uri="{FF2B5EF4-FFF2-40B4-BE49-F238E27FC236}">
                <a16:creationId xmlns:a16="http://schemas.microsoft.com/office/drawing/2014/main" id="{A8158089-7F58-4F07-A2A9-01F8615BFD20}"/>
              </a:ext>
            </a:extLst>
          </p:cNvPr>
          <p:cNvPicPr>
            <a:picLocks noChangeAspect="1"/>
          </p:cNvPicPr>
          <p:nvPr/>
        </p:nvPicPr>
        <p:blipFill>
          <a:blip r:embed="rId2"/>
          <a:stretch>
            <a:fillRect/>
          </a:stretch>
        </p:blipFill>
        <p:spPr>
          <a:xfrm>
            <a:off x="5083727" y="2249001"/>
            <a:ext cx="6486234" cy="2359997"/>
          </a:xfrm>
          <a:prstGeom prst="rect">
            <a:avLst/>
          </a:prstGeom>
        </p:spPr>
      </p:pic>
      <p:sp>
        <p:nvSpPr>
          <p:cNvPr id="6" name="Arrow: Left 5" descr="An arrow pointing to the Create Instance button.">
            <a:extLst>
              <a:ext uri="{FF2B5EF4-FFF2-40B4-BE49-F238E27FC236}">
                <a16:creationId xmlns:a16="http://schemas.microsoft.com/office/drawing/2014/main" id="{0ED343EB-97CB-4F9C-8110-B72B6E297DAA}"/>
              </a:ext>
            </a:extLst>
          </p:cNvPr>
          <p:cNvSpPr/>
          <p:nvPr/>
        </p:nvSpPr>
        <p:spPr>
          <a:xfrm>
            <a:off x="9622914" y="2147569"/>
            <a:ext cx="1035698" cy="55983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5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02EC-13E3-4B44-BA2B-CEBD01BFA3E2}"/>
              </a:ext>
            </a:extLst>
          </p:cNvPr>
          <p:cNvSpPr>
            <a:spLocks noGrp="1"/>
          </p:cNvSpPr>
          <p:nvPr>
            <p:ph type="title"/>
          </p:nvPr>
        </p:nvSpPr>
        <p:spPr/>
        <p:txBody>
          <a:bodyPr/>
          <a:lstStyle/>
          <a:p>
            <a:r>
              <a:rPr lang="en-US" dirty="0"/>
              <a:t>New Compute Engine</a:t>
            </a:r>
          </a:p>
        </p:txBody>
      </p:sp>
      <p:sp>
        <p:nvSpPr>
          <p:cNvPr id="4" name="Text Placeholder 3">
            <a:extLst>
              <a:ext uri="{FF2B5EF4-FFF2-40B4-BE49-F238E27FC236}">
                <a16:creationId xmlns:a16="http://schemas.microsoft.com/office/drawing/2014/main" id="{06F3932F-B2C6-4011-A155-4E3AAA0CAAAB}"/>
              </a:ext>
            </a:extLst>
          </p:cNvPr>
          <p:cNvSpPr>
            <a:spLocks noGrp="1"/>
          </p:cNvSpPr>
          <p:nvPr>
            <p:ph idx="1"/>
          </p:nvPr>
        </p:nvSpPr>
        <p:spPr>
          <a:xfrm>
            <a:off x="838200" y="1825625"/>
            <a:ext cx="5354220" cy="3858895"/>
          </a:xfrm>
        </p:spPr>
        <p:txBody>
          <a:bodyPr>
            <a:normAutofit fontScale="70000" lnSpcReduction="20000"/>
          </a:bodyPr>
          <a:lstStyle/>
          <a:p>
            <a:pPr marL="0" indent="0">
              <a:buNone/>
            </a:pPr>
            <a:r>
              <a:rPr lang="en-US" dirty="0"/>
              <a:t>Select a permanent name for the instance. </a:t>
            </a:r>
          </a:p>
          <a:p>
            <a:pPr marL="0" indent="0">
              <a:buNone/>
            </a:pPr>
            <a:r>
              <a:rPr lang="en-US" dirty="0"/>
              <a:t>Select a Region : us-east4 (Northern Virginia)  </a:t>
            </a:r>
          </a:p>
          <a:p>
            <a:pPr marL="0" indent="0">
              <a:buNone/>
            </a:pPr>
            <a:r>
              <a:rPr lang="en-US" dirty="0"/>
              <a:t>Regions determine the location of the data center running the compute instance. NCBI archive data is typically available to any US region.</a:t>
            </a:r>
          </a:p>
          <a:p>
            <a:pPr marL="0" indent="0">
              <a:buNone/>
            </a:pPr>
            <a:r>
              <a:rPr lang="en-US" dirty="0"/>
              <a:t>Your own stored results or data may be limited in access to a smaller geographic area.  We'll talk about this more when discussing buckets and storage.</a:t>
            </a:r>
          </a:p>
          <a:p>
            <a:pPr marL="0" indent="0">
              <a:buNone/>
            </a:pPr>
            <a:r>
              <a:rPr lang="en-US" dirty="0"/>
              <a:t>More info on regions and zones here:</a:t>
            </a:r>
          </a:p>
          <a:p>
            <a:pPr marL="0" indent="0">
              <a:buNone/>
            </a:pPr>
            <a:r>
              <a:rPr lang="en-US" dirty="0">
                <a:hlinkClick r:id="rId2"/>
              </a:rPr>
              <a:t>https://cloud.google.com/docs/overview#global_regional_and_zonal_resources</a:t>
            </a:r>
            <a:endParaRPr lang="en-US" dirty="0"/>
          </a:p>
          <a:p>
            <a:pPr marL="0" indent="0">
              <a:buNone/>
            </a:pPr>
            <a:endParaRPr lang="en-US" dirty="0"/>
          </a:p>
        </p:txBody>
      </p:sp>
      <p:pic>
        <p:nvPicPr>
          <p:cNvPr id="9" name="Picture 8" descr="The Create  an instance page with options described in the text entered in the appropriate places.">
            <a:extLst>
              <a:ext uri="{FF2B5EF4-FFF2-40B4-BE49-F238E27FC236}">
                <a16:creationId xmlns:a16="http://schemas.microsoft.com/office/drawing/2014/main" id="{04CECF07-B97D-40D0-8AB0-6480FDD105C5}"/>
              </a:ext>
            </a:extLst>
          </p:cNvPr>
          <p:cNvPicPr>
            <a:picLocks noChangeAspect="1"/>
          </p:cNvPicPr>
          <p:nvPr/>
        </p:nvPicPr>
        <p:blipFill>
          <a:blip r:embed="rId3"/>
          <a:stretch>
            <a:fillRect/>
          </a:stretch>
        </p:blipFill>
        <p:spPr>
          <a:xfrm>
            <a:off x="6192420" y="1394927"/>
            <a:ext cx="5845037" cy="4068146"/>
          </a:xfrm>
          <a:prstGeom prst="rect">
            <a:avLst/>
          </a:prstGeom>
        </p:spPr>
      </p:pic>
    </p:spTree>
    <p:extLst>
      <p:ext uri="{BB962C8B-B14F-4D97-AF65-F5344CB8AC3E}">
        <p14:creationId xmlns:p14="http://schemas.microsoft.com/office/powerpoint/2010/main" val="67656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4076-97CA-4DA5-AA95-33B2EA666673}"/>
              </a:ext>
            </a:extLst>
          </p:cNvPr>
          <p:cNvSpPr>
            <a:spLocks noGrp="1"/>
          </p:cNvSpPr>
          <p:nvPr>
            <p:ph type="title"/>
          </p:nvPr>
        </p:nvSpPr>
        <p:spPr/>
        <p:txBody>
          <a:bodyPr/>
          <a:lstStyle/>
          <a:p>
            <a:r>
              <a:rPr lang="en-US" dirty="0"/>
              <a:t>New Compute Engine</a:t>
            </a:r>
          </a:p>
        </p:txBody>
      </p:sp>
      <p:sp>
        <p:nvSpPr>
          <p:cNvPr id="4" name="Text Placeholder 3">
            <a:extLst>
              <a:ext uri="{FF2B5EF4-FFF2-40B4-BE49-F238E27FC236}">
                <a16:creationId xmlns:a16="http://schemas.microsoft.com/office/drawing/2014/main" id="{4CAF3160-352F-4AF6-802C-D132A0581B48}"/>
              </a:ext>
            </a:extLst>
          </p:cNvPr>
          <p:cNvSpPr>
            <a:spLocks noGrp="1"/>
          </p:cNvSpPr>
          <p:nvPr>
            <p:ph idx="1"/>
          </p:nvPr>
        </p:nvSpPr>
        <p:spPr>
          <a:xfrm>
            <a:off x="838200" y="1825625"/>
            <a:ext cx="5173724" cy="3858895"/>
          </a:xfrm>
        </p:spPr>
        <p:txBody>
          <a:bodyPr>
            <a:normAutofit fontScale="85000" lnSpcReduction="10000"/>
          </a:bodyPr>
          <a:lstStyle/>
          <a:p>
            <a:pPr marL="0" indent="0">
              <a:buNone/>
            </a:pPr>
            <a:r>
              <a:rPr lang="en-US" dirty="0"/>
              <a:t>Select a Zone to run the instance in.  </a:t>
            </a:r>
          </a:p>
          <a:p>
            <a:pPr marL="0" indent="0">
              <a:buNone/>
            </a:pPr>
            <a:r>
              <a:rPr lang="en-US" dirty="0"/>
              <a:t>Zones are a further layer of localization. For our workshop we should be able to avoid issues by picking a zone and region we will work in and staying consistent with that. More information about zones and regions can be found here.</a:t>
            </a:r>
          </a:p>
          <a:p>
            <a:pPr marL="0" indent="0">
              <a:buNone/>
            </a:pPr>
            <a:r>
              <a:rPr lang="en-US" dirty="0"/>
              <a:t> </a:t>
            </a:r>
            <a:r>
              <a:rPr lang="en-US" dirty="0">
                <a:hlinkClick r:id="rId2"/>
              </a:rPr>
              <a:t>https://cloud.google.com/compute/docs/regions-zones</a:t>
            </a:r>
            <a:endParaRPr lang="en-US" dirty="0"/>
          </a:p>
          <a:p>
            <a:pPr marL="0" indent="0">
              <a:buNone/>
            </a:pPr>
            <a:endParaRPr lang="en-US" dirty="0"/>
          </a:p>
        </p:txBody>
      </p:sp>
      <p:pic>
        <p:nvPicPr>
          <p:cNvPr id="6" name="Picture 5" descr="The create an instance menu showing us-east4 set as the region for the instance being created.">
            <a:extLst>
              <a:ext uri="{FF2B5EF4-FFF2-40B4-BE49-F238E27FC236}">
                <a16:creationId xmlns:a16="http://schemas.microsoft.com/office/drawing/2014/main" id="{6D981A3E-1C87-4DFA-A7F2-663C19F831F0}"/>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011924" y="1558211"/>
            <a:ext cx="6090956" cy="4239305"/>
          </a:xfrm>
          <a:prstGeom prst="rect">
            <a:avLst/>
          </a:prstGeom>
        </p:spPr>
      </p:pic>
    </p:spTree>
    <p:extLst>
      <p:ext uri="{BB962C8B-B14F-4D97-AF65-F5344CB8AC3E}">
        <p14:creationId xmlns:p14="http://schemas.microsoft.com/office/powerpoint/2010/main" val="372466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B361-3171-422A-8468-08595FD7BEBD}"/>
              </a:ext>
            </a:extLst>
          </p:cNvPr>
          <p:cNvSpPr>
            <a:spLocks noGrp="1"/>
          </p:cNvSpPr>
          <p:nvPr>
            <p:ph type="title"/>
          </p:nvPr>
        </p:nvSpPr>
        <p:spPr/>
        <p:txBody>
          <a:bodyPr/>
          <a:lstStyle/>
          <a:p>
            <a:r>
              <a:rPr lang="en-US" dirty="0"/>
              <a:t>New Compute Engine</a:t>
            </a:r>
          </a:p>
        </p:txBody>
      </p:sp>
      <p:sp>
        <p:nvSpPr>
          <p:cNvPr id="4" name="Text Placeholder 3">
            <a:extLst>
              <a:ext uri="{FF2B5EF4-FFF2-40B4-BE49-F238E27FC236}">
                <a16:creationId xmlns:a16="http://schemas.microsoft.com/office/drawing/2014/main" id="{F31914FB-5036-4E18-80E5-052C01BC84CF}"/>
              </a:ext>
            </a:extLst>
          </p:cNvPr>
          <p:cNvSpPr>
            <a:spLocks noGrp="1"/>
          </p:cNvSpPr>
          <p:nvPr>
            <p:ph idx="1"/>
          </p:nvPr>
        </p:nvSpPr>
        <p:spPr>
          <a:xfrm>
            <a:off x="838200" y="1825625"/>
            <a:ext cx="6295115" cy="3858895"/>
          </a:xfrm>
        </p:spPr>
        <p:txBody>
          <a:bodyPr>
            <a:normAutofit fontScale="70000" lnSpcReduction="20000"/>
          </a:bodyPr>
          <a:lstStyle/>
          <a:p>
            <a:pPr marL="0" indent="0">
              <a:buNone/>
            </a:pPr>
            <a:r>
              <a:rPr lang="en-US" dirty="0"/>
              <a:t>Select General-purpose E2 Series machine. </a:t>
            </a:r>
          </a:p>
          <a:p>
            <a:pPr marL="0" indent="0">
              <a:buNone/>
            </a:pPr>
            <a:r>
              <a:rPr lang="en-US" dirty="0"/>
              <a:t>Select the e2-medium Machine type from the Shared core list.  This has access to 2 virtual cores and 4GB of memory.</a:t>
            </a:r>
          </a:p>
          <a:p>
            <a:pPr marL="0" indent="0">
              <a:buNone/>
            </a:pPr>
            <a:r>
              <a:rPr lang="en-US" dirty="0"/>
              <a:t>Choosing the correct size of CPU can have a big impact on the expense of compute costs.  For this example we will be using low powered (and therefore lower cost per time) CPUs.</a:t>
            </a:r>
          </a:p>
          <a:p>
            <a:pPr marL="0" indent="0">
              <a:buNone/>
            </a:pPr>
            <a:r>
              <a:rPr lang="en-US" dirty="0"/>
              <a:t>For tasks that will take more memory resources or are very compute intensive, a larger machine may be necessary and may also be less expensive because it will be able to finish the task substantially faster.  Detailed pricing of the resources can be found here.  </a:t>
            </a:r>
          </a:p>
          <a:p>
            <a:pPr marL="0" indent="0">
              <a:buNone/>
            </a:pPr>
            <a:r>
              <a:rPr lang="en-US" dirty="0">
                <a:hlinkClick r:id="rId2"/>
              </a:rPr>
              <a:t>https://cloud.google.com/compute/all-pricing</a:t>
            </a:r>
            <a:endParaRPr lang="en-US" dirty="0"/>
          </a:p>
          <a:p>
            <a:pPr marL="0" indent="0">
              <a:buNone/>
            </a:pPr>
            <a:endParaRPr lang="en-US" dirty="0"/>
          </a:p>
        </p:txBody>
      </p:sp>
      <p:pic>
        <p:nvPicPr>
          <p:cNvPr id="5" name="Picture 4" descr="The create an instance menu with the options described in the text entered.">
            <a:extLst>
              <a:ext uri="{FF2B5EF4-FFF2-40B4-BE49-F238E27FC236}">
                <a16:creationId xmlns:a16="http://schemas.microsoft.com/office/drawing/2014/main" id="{3477263A-D386-49A5-B17C-3BCC4B5E47EB}"/>
              </a:ext>
            </a:extLst>
          </p:cNvPr>
          <p:cNvPicPr>
            <a:picLocks noChangeAspect="1"/>
          </p:cNvPicPr>
          <p:nvPr/>
        </p:nvPicPr>
        <p:blipFill>
          <a:blip r:embed="rId3"/>
          <a:stretch>
            <a:fillRect/>
          </a:stretch>
        </p:blipFill>
        <p:spPr>
          <a:xfrm>
            <a:off x="7133315" y="1690688"/>
            <a:ext cx="4857598" cy="3380888"/>
          </a:xfrm>
          <a:prstGeom prst="rect">
            <a:avLst/>
          </a:prstGeom>
        </p:spPr>
      </p:pic>
    </p:spTree>
    <p:extLst>
      <p:ext uri="{BB962C8B-B14F-4D97-AF65-F5344CB8AC3E}">
        <p14:creationId xmlns:p14="http://schemas.microsoft.com/office/powerpoint/2010/main" val="2296760282"/>
      </p:ext>
    </p:extLst>
  </p:cSld>
  <p:clrMapOvr>
    <a:masterClrMapping/>
  </p:clrMapOvr>
</p:sld>
</file>

<file path=ppt/theme/theme1.xml><?xml version="1.0" encoding="utf-8"?>
<a:theme xmlns:a="http://schemas.openxmlformats.org/drawingml/2006/main" name="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ncbi_presentation_light</Template>
  <TotalTime>17223</TotalTime>
  <Words>1697</Words>
  <Application>Microsoft Office PowerPoint</Application>
  <PresentationFormat>Widescreen</PresentationFormat>
  <Paragraphs>120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Helvetica</vt:lpstr>
      <vt:lpstr>Office Theme</vt:lpstr>
      <vt:lpstr>Starting a Google Compute Engine Instance</vt:lpstr>
      <vt:lpstr>Overview</vt:lpstr>
      <vt:lpstr>What is Compute Engine?</vt:lpstr>
      <vt:lpstr>Multiple Choice Question</vt:lpstr>
      <vt:lpstr>New Compute Engine</vt:lpstr>
      <vt:lpstr>New Compute Engine</vt:lpstr>
      <vt:lpstr>New Compute Engine</vt:lpstr>
      <vt:lpstr>New Compute Engine</vt:lpstr>
      <vt:lpstr>New Compute Engine</vt:lpstr>
      <vt:lpstr>New Compute Engine</vt:lpstr>
      <vt:lpstr>New Compute Engine</vt:lpstr>
      <vt:lpstr>New Compute Engine</vt:lpstr>
      <vt:lpstr>New Compute Engine</vt:lpstr>
      <vt:lpstr>New Compute Engine</vt:lpstr>
      <vt:lpstr>Yes/No Question</vt:lpstr>
      <vt:lpstr>Install SRA Toolkit</vt:lpstr>
      <vt:lpstr>Install SRA Toolkit</vt:lpstr>
      <vt:lpstr>Install SRA Toolkit</vt:lpstr>
      <vt:lpstr>Install SRA Toolkit</vt:lpstr>
      <vt:lpstr>Pull In Data with SRA Toolkit</vt:lpstr>
      <vt:lpstr>Output FASTQ with SRA Toolkit</vt:lpstr>
      <vt:lpstr>SRA Toolkit FASTQ Output</vt:lpstr>
      <vt:lpstr>Delete an Instance</vt:lpstr>
      <vt:lpstr>Delete an Instance</vt:lpstr>
      <vt:lpstr>Review</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Stine, Adam (NIH/NLM/NCBI) [C]</dc:creator>
  <cp:lastModifiedBy>Stine, Adam (NIH/NLM/NCBI) [C]</cp:lastModifiedBy>
  <cp:revision>26</cp:revision>
  <dcterms:created xsi:type="dcterms:W3CDTF">2020-10-25T18:06:24Z</dcterms:created>
  <dcterms:modified xsi:type="dcterms:W3CDTF">2020-11-13T18:33:44Z</dcterms:modified>
</cp:coreProperties>
</file>