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67" r:id="rId2"/>
    <p:sldId id="275" r:id="rId3"/>
    <p:sldId id="257" r:id="rId4"/>
    <p:sldId id="258" r:id="rId5"/>
    <p:sldId id="259" r:id="rId6"/>
    <p:sldId id="276" r:id="rId7"/>
    <p:sldId id="263" r:id="rId8"/>
    <p:sldId id="261" r:id="rId9"/>
    <p:sldId id="264" r:id="rId10"/>
    <p:sldId id="265" r:id="rId11"/>
    <p:sldId id="277" r:id="rId12"/>
    <p:sldId id="278" r:id="rId13"/>
    <p:sldId id="268" r:id="rId14"/>
    <p:sldId id="269" r:id="rId15"/>
    <p:sldId id="270" r:id="rId16"/>
    <p:sldId id="271" r:id="rId17"/>
    <p:sldId id="274" r:id="rId18"/>
    <p:sldId id="272"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8"/>
  </p:normalViewPr>
  <p:slideViewPr>
    <p:cSldViewPr snapToGrid="0" snapToObjects="1">
      <p:cViewPr varScale="1">
        <p:scale>
          <a:sx n="88" d="100"/>
          <a:sy n="88" d="100"/>
        </p:scale>
        <p:origin x="114" y="6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2426E-871E-6048-897D-C00DFFEC19B5}"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0F7CC-E99A-9B4E-A466-3BF0E5F4787E}" type="slidenum">
              <a:rPr lang="en-US" smtClean="0"/>
              <a:t>‹#›</a:t>
            </a:fld>
            <a:endParaRPr lang="en-US"/>
          </a:p>
        </p:txBody>
      </p:sp>
    </p:spTree>
    <p:extLst>
      <p:ext uri="{BB962C8B-B14F-4D97-AF65-F5344CB8AC3E}">
        <p14:creationId xmlns:p14="http://schemas.microsoft.com/office/powerpoint/2010/main" val="186552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igh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138917"/>
            <a:ext cx="12192000" cy="2580167"/>
          </a:xfrm>
          <a:prstGeom prst="rect">
            <a:avLst/>
          </a:prstGeom>
          <a:solidFill>
            <a:schemeClr val="accent5">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309" y="450802"/>
            <a:ext cx="2808212" cy="1606598"/>
          </a:xfrm>
        </p:spPr>
        <p:txBody>
          <a:bodyPr anchor="b"/>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084320" y="450803"/>
            <a:ext cx="7498080" cy="5418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309" y="2042160"/>
            <a:ext cx="2808212" cy="382682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69259" y="6239208"/>
            <a:ext cx="7694570" cy="271574"/>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85027" y="6236208"/>
            <a:ext cx="179070" cy="274574"/>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knoledgements - l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09707" cy="1217485"/>
          </a:xfrm>
        </p:spPr>
        <p:txBody>
          <a:body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5987291" y="365125"/>
            <a:ext cx="5366509" cy="1217613"/>
          </a:xfrm>
        </p:spPr>
        <p:txBody>
          <a:bodyPr anchor="ctr">
            <a:normAutofit/>
          </a:bodyPr>
          <a:lstStyle>
            <a:lvl1pPr marL="0" indent="0">
              <a:lnSpc>
                <a:spcPct val="125000"/>
              </a:lnSpc>
              <a:buNone/>
              <a:defRPr sz="1600"/>
            </a:lvl1pPr>
          </a:lstStyle>
          <a:p>
            <a:pPr lvl="0"/>
            <a:r>
              <a:rPr lang="en-US" dirty="0"/>
              <a:t>This research was supported by the Intramural Research Program of the NIH, National Library of Medicine.</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196D-5FBD-417C-B5E8-E0F72268D3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C3EC6C-1B00-4426-A351-2513F76228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D45D9-77BD-4F93-AB8D-E0D33F46A402}"/>
              </a:ext>
            </a:extLst>
          </p:cNvPr>
          <p:cNvSpPr>
            <a:spLocks noGrp="1"/>
          </p:cNvSpPr>
          <p:nvPr>
            <p:ph type="dt" sz="half" idx="10"/>
          </p:nvPr>
        </p:nvSpPr>
        <p:spPr/>
        <p:txBody>
          <a:bodyPr/>
          <a:lstStyle/>
          <a:p>
            <a:fld id="{FE598592-60E7-4369-A453-268AC45B454E}" type="datetimeFigureOut">
              <a:rPr lang="en-US" smtClean="0"/>
              <a:t>11/1/2020</a:t>
            </a:fld>
            <a:endParaRPr lang="en-US"/>
          </a:p>
        </p:txBody>
      </p:sp>
      <p:sp>
        <p:nvSpPr>
          <p:cNvPr id="5" name="Footer Placeholder 4">
            <a:extLst>
              <a:ext uri="{FF2B5EF4-FFF2-40B4-BE49-F238E27FC236}">
                <a16:creationId xmlns:a16="http://schemas.microsoft.com/office/drawing/2014/main" id="{D38FD944-E451-4233-BEB9-5137D826E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0661E-3779-46A9-A59F-AB12C40C8E49}"/>
              </a:ext>
            </a:extLst>
          </p:cNvPr>
          <p:cNvSpPr>
            <a:spLocks noGrp="1"/>
          </p:cNvSpPr>
          <p:nvPr>
            <p:ph type="sldNum" sz="quarter" idx="12"/>
          </p:nvPr>
        </p:nvSpPr>
        <p:spPr/>
        <p:txBody>
          <a:bodyPr/>
          <a:lstStyle/>
          <a:p>
            <a:fld id="{4C0CE83B-58CB-4432-9289-FC9CB5AEC619}" type="slidenum">
              <a:rPr lang="en-US" smtClean="0"/>
              <a:t>‹#›</a:t>
            </a:fld>
            <a:endParaRPr lang="en-US"/>
          </a:p>
        </p:txBody>
      </p:sp>
    </p:spTree>
    <p:extLst>
      <p:ext uri="{BB962C8B-B14F-4D97-AF65-F5344CB8AC3E}">
        <p14:creationId xmlns:p14="http://schemas.microsoft.com/office/powerpoint/2010/main" val="593785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CB20-A0FD-415D-9DFF-AA5D857A5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CB749F-E796-4E7F-A597-726776649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A46CE7-DA9D-45D8-AAD9-7234925E0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6EA2F0-2B4D-49AF-B324-3769D733AFDA}"/>
              </a:ext>
            </a:extLst>
          </p:cNvPr>
          <p:cNvSpPr>
            <a:spLocks noGrp="1"/>
          </p:cNvSpPr>
          <p:nvPr>
            <p:ph type="dt" sz="half" idx="10"/>
          </p:nvPr>
        </p:nvSpPr>
        <p:spPr/>
        <p:txBody>
          <a:bodyPr/>
          <a:lstStyle/>
          <a:p>
            <a:fld id="{FE598592-60E7-4369-A453-268AC45B454E}" type="datetimeFigureOut">
              <a:rPr lang="en-US" smtClean="0"/>
              <a:t>11/1/2020</a:t>
            </a:fld>
            <a:endParaRPr lang="en-US"/>
          </a:p>
        </p:txBody>
      </p:sp>
      <p:sp>
        <p:nvSpPr>
          <p:cNvPr id="6" name="Footer Placeholder 5">
            <a:extLst>
              <a:ext uri="{FF2B5EF4-FFF2-40B4-BE49-F238E27FC236}">
                <a16:creationId xmlns:a16="http://schemas.microsoft.com/office/drawing/2014/main" id="{515214C2-E7BE-4B48-852F-D1EC341AC4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03BBB-6C29-49B7-B746-BF1256BB8D13}"/>
              </a:ext>
            </a:extLst>
          </p:cNvPr>
          <p:cNvSpPr>
            <a:spLocks noGrp="1"/>
          </p:cNvSpPr>
          <p:nvPr>
            <p:ph type="sldNum" sz="quarter" idx="12"/>
          </p:nvPr>
        </p:nvSpPr>
        <p:spPr/>
        <p:txBody>
          <a:bodyPr/>
          <a:lstStyle/>
          <a:p>
            <a:fld id="{4C0CE83B-58CB-4432-9289-FC9CB5AEC619}" type="slidenum">
              <a:rPr lang="en-US" smtClean="0"/>
              <a:t>‹#›</a:t>
            </a:fld>
            <a:endParaRPr lang="en-US"/>
          </a:p>
        </p:txBody>
      </p:sp>
    </p:spTree>
    <p:extLst>
      <p:ext uri="{BB962C8B-B14F-4D97-AF65-F5344CB8AC3E}">
        <p14:creationId xmlns:p14="http://schemas.microsoft.com/office/powerpoint/2010/main" val="355765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raphic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2222339"/>
            <a:ext cx="12192000" cy="2430684"/>
          </a:xfrm>
          <a:prstGeom prst="rect">
            <a:avLst/>
          </a:prstGeom>
          <a:solidFill>
            <a:schemeClr val="accent5">
              <a:alpha val="80000"/>
            </a:schemeClr>
          </a:solidFill>
          <a:ln>
            <a:noFill/>
          </a:ln>
          <a:effectLst>
            <a:outerShdw dist="50800" sx="1000" sy="1000" algn="ctr" rotWithShape="0">
              <a:srgbClr val="00000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raphic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2072640"/>
            <a:ext cx="12192000" cy="2895600"/>
          </a:xfrm>
          <a:prstGeom prst="rect">
            <a:avLst/>
          </a:prstGeom>
          <a:solidFill>
            <a:schemeClr val="tx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879804"/>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80191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lai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838200" y="1920875"/>
            <a:ext cx="10515600" cy="3930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8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41248" y="6236208"/>
            <a:ext cx="10512551" cy="309880"/>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198" y="3802335"/>
            <a:ext cx="1051560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itle 7"/>
          <p:cNvSpPr>
            <a:spLocks noGrp="1"/>
          </p:cNvSpPr>
          <p:nvPr>
            <p:ph type="title"/>
          </p:nvPr>
        </p:nvSpPr>
        <p:spPr>
          <a:xfrm>
            <a:off x="838199" y="1959429"/>
            <a:ext cx="10515600" cy="1842723"/>
          </a:xfrm>
        </p:spPr>
        <p:txBody>
          <a:bodyPr/>
          <a:lstStyle/>
          <a:p>
            <a:r>
              <a:rPr lang="en-US"/>
              <a:t>Click to edit Master 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21697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9998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 Pentagr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6627812" cy="1325563"/>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9788" y="1681163"/>
            <a:ext cx="66278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6627812" cy="3423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168640" y="1681163"/>
            <a:ext cx="318674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168640" y="2505075"/>
            <a:ext cx="3186748" cy="34232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66425" y="6236208"/>
            <a:ext cx="189739" cy="290934"/>
          </a:xfrm>
          <a:prstGeom prst="rect">
            <a:avLst/>
          </a:prstGeom>
        </p:spPr>
      </p:pic>
    </p:spTree>
    <p:extLst>
      <p:ext uri="{BB962C8B-B14F-4D97-AF65-F5344CB8AC3E}">
        <p14:creationId xmlns:p14="http://schemas.microsoft.com/office/powerpoint/2010/main" val="84672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7" r:id="rId3"/>
    <p:sldLayoutId id="2147483654" r:id="rId4"/>
    <p:sldLayoutId id="2147483650" r:id="rId5"/>
    <p:sldLayoutId id="2147483649" r:id="rId6"/>
    <p:sldLayoutId id="2147483651" r:id="rId7"/>
    <p:sldLayoutId id="2147483652" r:id="rId8"/>
    <p:sldLayoutId id="2147483653" r:id="rId9"/>
    <p:sldLayoutId id="2147483656" r:id="rId10"/>
    <p:sldLayoutId id="2147483661" r:id="rId11"/>
    <p:sldLayoutId id="2147483662" r:id="rId12"/>
    <p:sldLayoutId id="214748366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loud.google.com/bigquery/pricing" TargetMode="Externa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channel/UCvJHVo5xGSKejBbBj0A5AyQ" TargetMode="External"/><Relationship Id="rId2" Type="http://schemas.openxmlformats.org/officeDocument/2006/relationships/hyperlink" Target="https://www.youtube.com/watch?v=DkNz-RCCm-M"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www.ncbi.nlm.nih.gov/sra/docs/sra-bigquery-examples/" TargetMode="External"/><Relationship Id="rId2" Type="http://schemas.openxmlformats.org/officeDocument/2006/relationships/hyperlink" Target="https://www.ncbi.nlm.nih.gov/sra/docs/sra-taxonomy-analysis-tool/" TargetMode="External"/><Relationship Id="rId1" Type="http://schemas.openxmlformats.org/officeDocument/2006/relationships/slideLayout" Target="../slideLayouts/slideLayout5.xml"/><Relationship Id="rId5" Type="http://schemas.openxmlformats.org/officeDocument/2006/relationships/hyperlink" Target="https://www.youtube.com/watch?v=STo98QUKDS8" TargetMode="External"/><Relationship Id="rId4" Type="http://schemas.openxmlformats.org/officeDocument/2006/relationships/hyperlink" Target="https://cloud.google.com/bigquery/docs/quickstarts/quickstart-web-u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loud.google.com/bigquery/docs/how-to"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cloud.google.com/bigquery/docs/reference/standard-sql/query-syntax"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779DC-C5C8-4790-94D1-B9E478BFE063}"/>
              </a:ext>
            </a:extLst>
          </p:cNvPr>
          <p:cNvSpPr>
            <a:spLocks noGrp="1"/>
          </p:cNvSpPr>
          <p:nvPr>
            <p:ph type="title"/>
          </p:nvPr>
        </p:nvSpPr>
        <p:spPr/>
        <p:txBody>
          <a:bodyPr>
            <a:normAutofit/>
          </a:bodyPr>
          <a:lstStyle/>
          <a:p>
            <a:r>
              <a:rPr lang="en-US" dirty="0"/>
              <a:t>Searching with </a:t>
            </a:r>
            <a:r>
              <a:rPr lang="en-US" dirty="0" err="1"/>
              <a:t>BigQuery</a:t>
            </a:r>
            <a:endParaRPr lang="en-US" dirty="0"/>
          </a:p>
        </p:txBody>
      </p:sp>
      <p:sp>
        <p:nvSpPr>
          <p:cNvPr id="2" name="Text Placeholder 1">
            <a:extLst>
              <a:ext uri="{FF2B5EF4-FFF2-40B4-BE49-F238E27FC236}">
                <a16:creationId xmlns:a16="http://schemas.microsoft.com/office/drawing/2014/main" id="{97BB85FB-B72F-4CED-8D78-745332F31EC2}"/>
              </a:ext>
            </a:extLst>
          </p:cNvPr>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1808878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DCC-A9F8-401F-9791-29909D3E092F}"/>
              </a:ext>
            </a:extLst>
          </p:cNvPr>
          <p:cNvSpPr>
            <a:spLocks noGrp="1"/>
          </p:cNvSpPr>
          <p:nvPr>
            <p:ph type="title"/>
          </p:nvPr>
        </p:nvSpPr>
        <p:spPr/>
        <p:txBody>
          <a:bodyPr/>
          <a:lstStyle/>
          <a:p>
            <a:r>
              <a:rPr lang="en-US" dirty="0"/>
              <a:t>Console Previews and Info</a:t>
            </a:r>
          </a:p>
        </p:txBody>
      </p:sp>
      <p:sp>
        <p:nvSpPr>
          <p:cNvPr id="4" name="Text Placeholder 3">
            <a:extLst>
              <a:ext uri="{FF2B5EF4-FFF2-40B4-BE49-F238E27FC236}">
                <a16:creationId xmlns:a16="http://schemas.microsoft.com/office/drawing/2014/main" id="{AE02EA9C-219E-42F3-9717-B674F53EC18A}"/>
              </a:ext>
            </a:extLst>
          </p:cNvPr>
          <p:cNvSpPr>
            <a:spLocks noGrp="1"/>
          </p:cNvSpPr>
          <p:nvPr>
            <p:ph idx="1"/>
          </p:nvPr>
        </p:nvSpPr>
        <p:spPr>
          <a:xfrm>
            <a:off x="838200" y="1825626"/>
            <a:ext cx="5163589" cy="2023168"/>
          </a:xfrm>
        </p:spPr>
        <p:txBody>
          <a:bodyPr>
            <a:normAutofit fontScale="77500" lnSpcReduction="20000"/>
          </a:bodyPr>
          <a:lstStyle/>
          <a:p>
            <a:pPr marL="0" indent="0">
              <a:buNone/>
            </a:pPr>
            <a:r>
              <a:rPr lang="en-US" dirty="0"/>
              <a:t>The console has some very useful features we can explore.</a:t>
            </a:r>
          </a:p>
          <a:p>
            <a:pPr marL="0" indent="0">
              <a:buNone/>
            </a:pPr>
            <a:r>
              <a:rPr lang="en-US" dirty="0"/>
              <a:t>We can look through the tables available to query in the pinned dataset.</a:t>
            </a:r>
          </a:p>
          <a:p>
            <a:pPr marL="0" indent="0">
              <a:buNone/>
            </a:pPr>
            <a:r>
              <a:rPr lang="en-US" dirty="0"/>
              <a:t>By clicking on a single table we can view the columns and data type of those columns.</a:t>
            </a:r>
          </a:p>
        </p:txBody>
      </p:sp>
      <p:pic>
        <p:nvPicPr>
          <p:cNvPr id="13" name="Picture 12" descr="The BigQuery console page with the sra metadata table selected.">
            <a:extLst>
              <a:ext uri="{FF2B5EF4-FFF2-40B4-BE49-F238E27FC236}">
                <a16:creationId xmlns:a16="http://schemas.microsoft.com/office/drawing/2014/main" id="{44ABCC64-346C-4E5E-BE27-01BC566EE88E}"/>
              </a:ext>
            </a:extLst>
          </p:cNvPr>
          <p:cNvPicPr>
            <a:picLocks noChangeAspect="1"/>
          </p:cNvPicPr>
          <p:nvPr/>
        </p:nvPicPr>
        <p:blipFill>
          <a:blip r:embed="rId2"/>
          <a:stretch>
            <a:fillRect/>
          </a:stretch>
        </p:blipFill>
        <p:spPr>
          <a:xfrm>
            <a:off x="665262" y="4197927"/>
            <a:ext cx="3293247" cy="2477193"/>
          </a:xfrm>
          <a:prstGeom prst="rect">
            <a:avLst/>
          </a:prstGeom>
        </p:spPr>
      </p:pic>
      <p:sp>
        <p:nvSpPr>
          <p:cNvPr id="14" name="Rectangle: Rounded Corners 13" descr="Rectangle drawn around the pinned sra datastore project and the details window that will be shown larger in additional pictures.">
            <a:extLst>
              <a:ext uri="{FF2B5EF4-FFF2-40B4-BE49-F238E27FC236}">
                <a16:creationId xmlns:a16="http://schemas.microsoft.com/office/drawing/2014/main" id="{2E4C5080-581A-4545-9480-92DB54F4BBAD}"/>
              </a:ext>
            </a:extLst>
          </p:cNvPr>
          <p:cNvSpPr/>
          <p:nvPr/>
        </p:nvSpPr>
        <p:spPr>
          <a:xfrm>
            <a:off x="621172" y="5428210"/>
            <a:ext cx="3293247" cy="1313411"/>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descr="Arrow from the BigQuery console page to a zoomed in image of the nih-sra-datastore project contents.">
            <a:extLst>
              <a:ext uri="{FF2B5EF4-FFF2-40B4-BE49-F238E27FC236}">
                <a16:creationId xmlns:a16="http://schemas.microsoft.com/office/drawing/2014/main" id="{3A8A9A2D-1338-429B-86CF-61566998993C}"/>
              </a:ext>
            </a:extLst>
          </p:cNvPr>
          <p:cNvCxnSpPr>
            <a:cxnSpLocks/>
          </p:cNvCxnSpPr>
          <p:nvPr/>
        </p:nvCxnSpPr>
        <p:spPr>
          <a:xfrm flipV="1">
            <a:off x="1363287" y="1612900"/>
            <a:ext cx="6943999" cy="43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descr="Zoomed in image of the nih-sra-datastore project contents.">
            <a:extLst>
              <a:ext uri="{FF2B5EF4-FFF2-40B4-BE49-F238E27FC236}">
                <a16:creationId xmlns:a16="http://schemas.microsoft.com/office/drawing/2014/main" id="{99EE5840-8738-4179-A7E7-394FCA7111C6}"/>
              </a:ext>
            </a:extLst>
          </p:cNvPr>
          <p:cNvPicPr>
            <a:picLocks noChangeAspect="1"/>
          </p:cNvPicPr>
          <p:nvPr/>
        </p:nvPicPr>
        <p:blipFill>
          <a:blip r:embed="rId3"/>
          <a:stretch>
            <a:fillRect/>
          </a:stretch>
        </p:blipFill>
        <p:spPr>
          <a:xfrm>
            <a:off x="8798757" y="365125"/>
            <a:ext cx="2819400" cy="2495550"/>
          </a:xfrm>
          <a:prstGeom prst="rect">
            <a:avLst/>
          </a:prstGeom>
        </p:spPr>
      </p:pic>
      <p:sp>
        <p:nvSpPr>
          <p:cNvPr id="6" name="Arrow: Left 5" descr="Arrow pointing to the metadata table of the nih-sra-datastore project.">
            <a:extLst>
              <a:ext uri="{FF2B5EF4-FFF2-40B4-BE49-F238E27FC236}">
                <a16:creationId xmlns:a16="http://schemas.microsoft.com/office/drawing/2014/main" id="{70F4190C-6BB2-4A2C-AFF4-BBDF08F4A17D}"/>
              </a:ext>
            </a:extLst>
          </p:cNvPr>
          <p:cNvSpPr/>
          <p:nvPr/>
        </p:nvSpPr>
        <p:spPr>
          <a:xfrm>
            <a:off x="10659960" y="893706"/>
            <a:ext cx="513184" cy="391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descr="Arrow pointing from the BigQuery console page to a zoomed in image of the column contents of the metadata table of the nih-sra-datastore project.">
            <a:extLst>
              <a:ext uri="{FF2B5EF4-FFF2-40B4-BE49-F238E27FC236}">
                <a16:creationId xmlns:a16="http://schemas.microsoft.com/office/drawing/2014/main" id="{BCE760C9-A846-48E7-A774-D333149F2758}"/>
              </a:ext>
            </a:extLst>
          </p:cNvPr>
          <p:cNvCxnSpPr>
            <a:cxnSpLocks/>
          </p:cNvCxnSpPr>
          <p:nvPr/>
        </p:nvCxnSpPr>
        <p:spPr>
          <a:xfrm flipV="1">
            <a:off x="3141733" y="5245331"/>
            <a:ext cx="3732892" cy="83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descr="Zoomed in image of the columns in the metadata table of the nih-sra-datastore project.">
            <a:extLst>
              <a:ext uri="{FF2B5EF4-FFF2-40B4-BE49-F238E27FC236}">
                <a16:creationId xmlns:a16="http://schemas.microsoft.com/office/drawing/2014/main" id="{6AD03673-0B59-4D98-BD35-5F8664DA4305}"/>
              </a:ext>
            </a:extLst>
          </p:cNvPr>
          <p:cNvPicPr>
            <a:picLocks noChangeAspect="1"/>
          </p:cNvPicPr>
          <p:nvPr/>
        </p:nvPicPr>
        <p:blipFill>
          <a:blip r:embed="rId4"/>
          <a:stretch>
            <a:fillRect/>
          </a:stretch>
        </p:blipFill>
        <p:spPr>
          <a:xfrm>
            <a:off x="7163575" y="2934394"/>
            <a:ext cx="4454582" cy="3160513"/>
          </a:xfrm>
          <a:prstGeom prst="rect">
            <a:avLst/>
          </a:prstGeom>
        </p:spPr>
      </p:pic>
    </p:spTree>
    <p:extLst>
      <p:ext uri="{BB962C8B-B14F-4D97-AF65-F5344CB8AC3E}">
        <p14:creationId xmlns:p14="http://schemas.microsoft.com/office/powerpoint/2010/main" val="2500247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05AA-A9BE-42F3-9E40-CC5832C208E4}"/>
              </a:ext>
            </a:extLst>
          </p:cNvPr>
          <p:cNvSpPr>
            <a:spLocks noGrp="1"/>
          </p:cNvSpPr>
          <p:nvPr>
            <p:ph type="title"/>
          </p:nvPr>
        </p:nvSpPr>
        <p:spPr>
          <a:xfrm>
            <a:off x="838200" y="365125"/>
            <a:ext cx="7166956" cy="1325563"/>
          </a:xfrm>
        </p:spPr>
        <p:txBody>
          <a:bodyPr/>
          <a:lstStyle/>
          <a:p>
            <a:r>
              <a:rPr lang="en-US" dirty="0" err="1"/>
              <a:t>BigQuery</a:t>
            </a:r>
            <a:r>
              <a:rPr lang="en-US" dirty="0"/>
              <a:t> Charges</a:t>
            </a:r>
          </a:p>
        </p:txBody>
      </p:sp>
      <p:sp>
        <p:nvSpPr>
          <p:cNvPr id="4" name="Text Placeholder 3">
            <a:extLst>
              <a:ext uri="{FF2B5EF4-FFF2-40B4-BE49-F238E27FC236}">
                <a16:creationId xmlns:a16="http://schemas.microsoft.com/office/drawing/2014/main" id="{01C3BE83-AB86-474C-973A-26F29C33D95F}"/>
              </a:ext>
            </a:extLst>
          </p:cNvPr>
          <p:cNvSpPr>
            <a:spLocks noGrp="1"/>
          </p:cNvSpPr>
          <p:nvPr>
            <p:ph idx="1"/>
          </p:nvPr>
        </p:nvSpPr>
        <p:spPr>
          <a:xfrm>
            <a:off x="838200" y="1825625"/>
            <a:ext cx="5257800" cy="4292542"/>
          </a:xfrm>
        </p:spPr>
        <p:txBody>
          <a:bodyPr>
            <a:normAutofit fontScale="85000" lnSpcReduction="20000"/>
          </a:bodyPr>
          <a:lstStyle/>
          <a:p>
            <a:pPr marL="0" indent="0">
              <a:buNone/>
            </a:pPr>
            <a:r>
              <a:rPr lang="en-US" dirty="0"/>
              <a:t>We also get a preview of how much data will be searched.</a:t>
            </a:r>
          </a:p>
          <a:p>
            <a:pPr marL="0" indent="0">
              <a:buNone/>
            </a:pPr>
            <a:r>
              <a:rPr lang="en-US" dirty="0"/>
              <a:t>Our example query will look through 17.1 GB of data to get a result.</a:t>
            </a:r>
          </a:p>
          <a:p>
            <a:pPr marL="0" indent="0">
              <a:buNone/>
            </a:pPr>
            <a:r>
              <a:rPr lang="en-US" dirty="0"/>
              <a:t>This is one of the ways you generate cost in </a:t>
            </a:r>
            <a:r>
              <a:rPr lang="en-US" dirty="0" err="1"/>
              <a:t>BigQuery</a:t>
            </a:r>
            <a:endParaRPr lang="en-US" dirty="0"/>
          </a:p>
          <a:p>
            <a:pPr marL="0" indent="0">
              <a:buNone/>
            </a:pPr>
            <a:r>
              <a:rPr lang="en-US" dirty="0">
                <a:hlinkClick r:id="rId2"/>
              </a:rPr>
              <a:t>https://cloud.google.com/bigquery/pricing</a:t>
            </a:r>
            <a:endParaRPr lang="en-US" dirty="0"/>
          </a:p>
          <a:p>
            <a:pPr marL="0" indent="0">
              <a:buNone/>
            </a:pPr>
            <a:r>
              <a:rPr lang="en-US" dirty="0"/>
              <a:t>Our example is an on-demand query which currently costs $5.00 per TB searched.</a:t>
            </a:r>
          </a:p>
          <a:p>
            <a:pPr marL="0" indent="0">
              <a:buNone/>
            </a:pPr>
            <a:r>
              <a:rPr lang="en-US" dirty="0"/>
              <a:t>This query would be ~$0.10 to run </a:t>
            </a:r>
          </a:p>
          <a:p>
            <a:pPr marL="0" indent="0">
              <a:buNone/>
            </a:pPr>
            <a:r>
              <a:rPr lang="en-US" dirty="0"/>
              <a:t>The first 1 TB each month is free. </a:t>
            </a:r>
          </a:p>
        </p:txBody>
      </p:sp>
      <p:pic>
        <p:nvPicPr>
          <p:cNvPr id="5" name="Picture 4" descr="The BigQuery console with the query from slide 9 entered.">
            <a:extLst>
              <a:ext uri="{FF2B5EF4-FFF2-40B4-BE49-F238E27FC236}">
                <a16:creationId xmlns:a16="http://schemas.microsoft.com/office/drawing/2014/main" id="{62F59ECD-2416-46B8-AD6E-02FCC73AD5DE}"/>
              </a:ext>
            </a:extLst>
          </p:cNvPr>
          <p:cNvPicPr>
            <a:picLocks noChangeAspect="1"/>
          </p:cNvPicPr>
          <p:nvPr/>
        </p:nvPicPr>
        <p:blipFill>
          <a:blip r:embed="rId3"/>
          <a:stretch>
            <a:fillRect/>
          </a:stretch>
        </p:blipFill>
        <p:spPr>
          <a:xfrm>
            <a:off x="8032305" y="285220"/>
            <a:ext cx="3237541" cy="2435290"/>
          </a:xfrm>
          <a:prstGeom prst="rect">
            <a:avLst/>
          </a:prstGeom>
        </p:spPr>
      </p:pic>
      <p:sp>
        <p:nvSpPr>
          <p:cNvPr id="6" name="Rectangle: Rounded Corners 5" descr="Rectangle drawn around the query editor section of the BigQuery console.">
            <a:extLst>
              <a:ext uri="{FF2B5EF4-FFF2-40B4-BE49-F238E27FC236}">
                <a16:creationId xmlns:a16="http://schemas.microsoft.com/office/drawing/2014/main" id="{10FAA7B8-2A9E-4FC1-96AA-D0C3CAF7947A}"/>
              </a:ext>
            </a:extLst>
          </p:cNvPr>
          <p:cNvSpPr/>
          <p:nvPr/>
        </p:nvSpPr>
        <p:spPr>
          <a:xfrm>
            <a:off x="9029656" y="569167"/>
            <a:ext cx="2267339" cy="60649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descr="Arrow from the query editor portion of the BigQuery console to a zoomed in image of the query editor.">
            <a:extLst>
              <a:ext uri="{FF2B5EF4-FFF2-40B4-BE49-F238E27FC236}">
                <a16:creationId xmlns:a16="http://schemas.microsoft.com/office/drawing/2014/main" id="{ECC7A4F9-0D4B-4385-89DE-B179070F43DD}"/>
              </a:ext>
            </a:extLst>
          </p:cNvPr>
          <p:cNvCxnSpPr>
            <a:cxnSpLocks/>
          </p:cNvCxnSpPr>
          <p:nvPr/>
        </p:nvCxnSpPr>
        <p:spPr>
          <a:xfrm flipH="1">
            <a:off x="8248426" y="1219444"/>
            <a:ext cx="781230" cy="2114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Zoomed in image of the query editor with a message that the query will process 17.1 GB when run.">
            <a:extLst>
              <a:ext uri="{FF2B5EF4-FFF2-40B4-BE49-F238E27FC236}">
                <a16:creationId xmlns:a16="http://schemas.microsoft.com/office/drawing/2014/main" id="{D0047848-6A2B-487A-9013-A8164CAC2C4B}"/>
              </a:ext>
            </a:extLst>
          </p:cNvPr>
          <p:cNvPicPr>
            <a:picLocks noChangeAspect="1"/>
          </p:cNvPicPr>
          <p:nvPr/>
        </p:nvPicPr>
        <p:blipFill>
          <a:blip r:embed="rId4"/>
          <a:stretch>
            <a:fillRect/>
          </a:stretch>
        </p:blipFill>
        <p:spPr>
          <a:xfrm>
            <a:off x="6096000" y="3429000"/>
            <a:ext cx="5954193" cy="1375901"/>
          </a:xfrm>
          <a:prstGeom prst="rect">
            <a:avLst/>
          </a:prstGeom>
        </p:spPr>
      </p:pic>
      <p:sp>
        <p:nvSpPr>
          <p:cNvPr id="12" name="Rectangle: Rounded Corners 11" descr="Rectangle around the message showing that 17.1 GB will be processed by this query.">
            <a:extLst>
              <a:ext uri="{FF2B5EF4-FFF2-40B4-BE49-F238E27FC236}">
                <a16:creationId xmlns:a16="http://schemas.microsoft.com/office/drawing/2014/main" id="{E1492803-E752-4FEC-8765-5A88D6B1954C}"/>
              </a:ext>
            </a:extLst>
          </p:cNvPr>
          <p:cNvSpPr/>
          <p:nvPr/>
        </p:nvSpPr>
        <p:spPr>
          <a:xfrm>
            <a:off x="9651076" y="4447309"/>
            <a:ext cx="2269375" cy="507076"/>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410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5467-5FFF-44AD-B052-56AE1BDB90B7}"/>
              </a:ext>
            </a:extLst>
          </p:cNvPr>
          <p:cNvSpPr>
            <a:spLocks noGrp="1"/>
          </p:cNvSpPr>
          <p:nvPr>
            <p:ph type="title"/>
          </p:nvPr>
        </p:nvSpPr>
        <p:spPr>
          <a:xfrm>
            <a:off x="423949" y="365125"/>
            <a:ext cx="11163993" cy="1325563"/>
          </a:xfrm>
        </p:spPr>
        <p:txBody>
          <a:bodyPr/>
          <a:lstStyle/>
          <a:p>
            <a:r>
              <a:rPr lang="en-US" dirty="0"/>
              <a:t>Running a Query</a:t>
            </a:r>
          </a:p>
        </p:txBody>
      </p:sp>
      <p:sp>
        <p:nvSpPr>
          <p:cNvPr id="4" name="Text Placeholder 3">
            <a:extLst>
              <a:ext uri="{FF2B5EF4-FFF2-40B4-BE49-F238E27FC236}">
                <a16:creationId xmlns:a16="http://schemas.microsoft.com/office/drawing/2014/main" id="{548B319C-EBD6-4D10-9807-0F27D4E33D61}"/>
              </a:ext>
            </a:extLst>
          </p:cNvPr>
          <p:cNvSpPr>
            <a:spLocks noGrp="1"/>
          </p:cNvSpPr>
          <p:nvPr>
            <p:ph idx="1"/>
          </p:nvPr>
        </p:nvSpPr>
        <p:spPr>
          <a:xfrm>
            <a:off x="838200" y="1371601"/>
            <a:ext cx="5248666" cy="4312920"/>
          </a:xfrm>
        </p:spPr>
        <p:txBody>
          <a:bodyPr/>
          <a:lstStyle/>
          <a:p>
            <a:pPr marL="0" indent="0">
              <a:buNone/>
            </a:pPr>
            <a:r>
              <a:rPr lang="en-US" dirty="0"/>
              <a:t>Click RUN to run the query.</a:t>
            </a:r>
          </a:p>
          <a:p>
            <a:pPr marL="0" indent="0">
              <a:buNone/>
            </a:pPr>
            <a:r>
              <a:rPr lang="en-US" dirty="0"/>
              <a:t>While the query is running the console will show live updates on the status of the query.</a:t>
            </a:r>
          </a:p>
          <a:p>
            <a:pPr marL="0" indent="0">
              <a:buNone/>
            </a:pPr>
            <a:r>
              <a:rPr lang="en-US" dirty="0"/>
              <a:t>Once the query finishes the results will display in the lower right portion of the console.</a:t>
            </a:r>
          </a:p>
        </p:txBody>
      </p:sp>
      <p:pic>
        <p:nvPicPr>
          <p:cNvPr id="7" name="Picture 6" descr="The BigQuery console showing a query to run.">
            <a:extLst>
              <a:ext uri="{FF2B5EF4-FFF2-40B4-BE49-F238E27FC236}">
                <a16:creationId xmlns:a16="http://schemas.microsoft.com/office/drawing/2014/main" id="{FEA284E6-2A9E-4751-AC4A-A013AA5FA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1605"/>
            <a:ext cx="5067230" cy="3811589"/>
          </a:xfrm>
          <a:prstGeom prst="rect">
            <a:avLst/>
          </a:prstGeom>
        </p:spPr>
      </p:pic>
      <p:sp>
        <p:nvSpPr>
          <p:cNvPr id="8" name="Arrow: Up 7" descr="Arrow pointing at the run button in the BigQuery console.">
            <a:extLst>
              <a:ext uri="{FF2B5EF4-FFF2-40B4-BE49-F238E27FC236}">
                <a16:creationId xmlns:a16="http://schemas.microsoft.com/office/drawing/2014/main" id="{4FFFB46A-8AFE-4217-BE0B-EA1FB539022E}"/>
              </a:ext>
            </a:extLst>
          </p:cNvPr>
          <p:cNvSpPr/>
          <p:nvPr/>
        </p:nvSpPr>
        <p:spPr>
          <a:xfrm>
            <a:off x="7696565" y="1371600"/>
            <a:ext cx="401217"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Zoomed in image of the query editor with a query currently running.">
            <a:extLst>
              <a:ext uri="{FF2B5EF4-FFF2-40B4-BE49-F238E27FC236}">
                <a16:creationId xmlns:a16="http://schemas.microsoft.com/office/drawing/2014/main" id="{751AC4A9-7BAB-4C90-A792-D7AECDA9C13A}"/>
              </a:ext>
            </a:extLst>
          </p:cNvPr>
          <p:cNvPicPr>
            <a:picLocks noChangeAspect="1"/>
          </p:cNvPicPr>
          <p:nvPr/>
        </p:nvPicPr>
        <p:blipFill>
          <a:blip r:embed="rId3"/>
          <a:stretch>
            <a:fillRect/>
          </a:stretch>
        </p:blipFill>
        <p:spPr>
          <a:xfrm>
            <a:off x="4772025" y="4786584"/>
            <a:ext cx="7089025" cy="1301150"/>
          </a:xfrm>
          <a:prstGeom prst="rect">
            <a:avLst/>
          </a:prstGeom>
        </p:spPr>
      </p:pic>
      <p:sp>
        <p:nvSpPr>
          <p:cNvPr id="3" name="Rectangle: Rounded Corners 2" descr="Rectangle of the message showing a query has been running for 9.5 seconds.">
            <a:extLst>
              <a:ext uri="{FF2B5EF4-FFF2-40B4-BE49-F238E27FC236}">
                <a16:creationId xmlns:a16="http://schemas.microsoft.com/office/drawing/2014/main" id="{0FADA4D7-87AA-4808-9B1C-F94DAFC8CC27}"/>
              </a:ext>
            </a:extLst>
          </p:cNvPr>
          <p:cNvSpPr/>
          <p:nvPr/>
        </p:nvSpPr>
        <p:spPr>
          <a:xfrm>
            <a:off x="9947564" y="5606473"/>
            <a:ext cx="2068945" cy="481261"/>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82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6A7D-E46C-4C91-882C-0D87126C5707}"/>
              </a:ext>
            </a:extLst>
          </p:cNvPr>
          <p:cNvSpPr>
            <a:spLocks noGrp="1"/>
          </p:cNvSpPr>
          <p:nvPr>
            <p:ph type="title"/>
          </p:nvPr>
        </p:nvSpPr>
        <p:spPr/>
        <p:txBody>
          <a:bodyPr/>
          <a:lstStyle/>
          <a:p>
            <a:r>
              <a:rPr lang="en-US" dirty="0" err="1"/>
              <a:t>BigQuery</a:t>
            </a:r>
            <a:r>
              <a:rPr lang="en-US" dirty="0"/>
              <a:t> Arrays</a:t>
            </a:r>
          </a:p>
        </p:txBody>
      </p:sp>
      <p:sp>
        <p:nvSpPr>
          <p:cNvPr id="4" name="Text Placeholder 3">
            <a:extLst>
              <a:ext uri="{FF2B5EF4-FFF2-40B4-BE49-F238E27FC236}">
                <a16:creationId xmlns:a16="http://schemas.microsoft.com/office/drawing/2014/main" id="{3344F769-C38A-42E4-8903-8C33431C12A7}"/>
              </a:ext>
            </a:extLst>
          </p:cNvPr>
          <p:cNvSpPr>
            <a:spLocks noGrp="1"/>
          </p:cNvSpPr>
          <p:nvPr>
            <p:ph idx="1"/>
          </p:nvPr>
        </p:nvSpPr>
        <p:spPr>
          <a:xfrm>
            <a:off x="838200" y="1825625"/>
            <a:ext cx="4810611" cy="3858895"/>
          </a:xfrm>
        </p:spPr>
        <p:txBody>
          <a:bodyPr>
            <a:normAutofit fontScale="92500" lnSpcReduction="20000"/>
          </a:bodyPr>
          <a:lstStyle/>
          <a:p>
            <a:pPr marL="0" indent="0">
              <a:buNone/>
            </a:pPr>
            <a:r>
              <a:rPr lang="en-US" dirty="0"/>
              <a:t>You might expect to see one record per row on the results but </a:t>
            </a:r>
            <a:r>
              <a:rPr lang="en-US" dirty="0" err="1"/>
              <a:t>BigQuery</a:t>
            </a:r>
            <a:r>
              <a:rPr lang="en-US" dirty="0"/>
              <a:t> supports an array feature for multi-value fields.</a:t>
            </a:r>
          </a:p>
          <a:p>
            <a:pPr marL="0" indent="0">
              <a:buNone/>
            </a:pPr>
            <a:r>
              <a:rPr lang="en-US" dirty="0"/>
              <a:t>Scrolling to the right on this record we can find several columns that have multiple lines for this one record.</a:t>
            </a:r>
          </a:p>
          <a:p>
            <a:pPr marL="0" indent="0">
              <a:buNone/>
            </a:pPr>
            <a:r>
              <a:rPr lang="en-US" dirty="0"/>
              <a:t>We won’t go into depth on the data structure in these columns but it is an important feature of </a:t>
            </a:r>
            <a:r>
              <a:rPr lang="en-US" dirty="0" err="1"/>
              <a:t>BigQuery</a:t>
            </a:r>
            <a:endParaRPr lang="en-US" dirty="0"/>
          </a:p>
        </p:txBody>
      </p:sp>
      <p:pic>
        <p:nvPicPr>
          <p:cNvPr id="6" name="Picture 5" descr="The query results page showing a record that has an array in the contents.">
            <a:extLst>
              <a:ext uri="{FF2B5EF4-FFF2-40B4-BE49-F238E27FC236}">
                <a16:creationId xmlns:a16="http://schemas.microsoft.com/office/drawing/2014/main" id="{5837D51C-AB63-4CBE-8437-7BB893D56373}"/>
              </a:ext>
            </a:extLst>
          </p:cNvPr>
          <p:cNvPicPr>
            <a:picLocks noChangeAspect="1"/>
          </p:cNvPicPr>
          <p:nvPr/>
        </p:nvPicPr>
        <p:blipFill>
          <a:blip r:embed="rId2"/>
          <a:stretch>
            <a:fillRect/>
          </a:stretch>
        </p:blipFill>
        <p:spPr>
          <a:xfrm>
            <a:off x="6478561" y="1250303"/>
            <a:ext cx="4938657" cy="2881345"/>
          </a:xfrm>
          <a:prstGeom prst="rect">
            <a:avLst/>
          </a:prstGeom>
        </p:spPr>
      </p:pic>
      <p:pic>
        <p:nvPicPr>
          <p:cNvPr id="7" name="Picture 6" descr="Showing more of the same single record in the query results with data stored as an array in BigQuery.">
            <a:extLst>
              <a:ext uri="{FF2B5EF4-FFF2-40B4-BE49-F238E27FC236}">
                <a16:creationId xmlns:a16="http://schemas.microsoft.com/office/drawing/2014/main" id="{4FCF0964-AED7-43CE-825B-810D74EC9951}"/>
              </a:ext>
            </a:extLst>
          </p:cNvPr>
          <p:cNvPicPr>
            <a:picLocks noChangeAspect="1"/>
          </p:cNvPicPr>
          <p:nvPr/>
        </p:nvPicPr>
        <p:blipFill>
          <a:blip r:embed="rId3"/>
          <a:stretch>
            <a:fillRect/>
          </a:stretch>
        </p:blipFill>
        <p:spPr>
          <a:xfrm>
            <a:off x="5775648" y="4336921"/>
            <a:ext cx="6267061" cy="1636919"/>
          </a:xfrm>
          <a:prstGeom prst="rect">
            <a:avLst/>
          </a:prstGeom>
        </p:spPr>
      </p:pic>
    </p:spTree>
    <p:extLst>
      <p:ext uri="{BB962C8B-B14F-4D97-AF65-F5344CB8AC3E}">
        <p14:creationId xmlns:p14="http://schemas.microsoft.com/office/powerpoint/2010/main" val="121858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4329-D722-4B6F-9F0A-EEA24D30A061}"/>
              </a:ext>
            </a:extLst>
          </p:cNvPr>
          <p:cNvSpPr>
            <a:spLocks noGrp="1"/>
          </p:cNvSpPr>
          <p:nvPr>
            <p:ph type="title"/>
          </p:nvPr>
        </p:nvSpPr>
        <p:spPr/>
        <p:txBody>
          <a:bodyPr/>
          <a:lstStyle/>
          <a:p>
            <a:r>
              <a:rPr lang="en-US" dirty="0" err="1"/>
              <a:t>Unnesting</a:t>
            </a:r>
            <a:r>
              <a:rPr lang="en-US" dirty="0"/>
              <a:t> Arrays</a:t>
            </a:r>
          </a:p>
        </p:txBody>
      </p:sp>
      <p:sp>
        <p:nvSpPr>
          <p:cNvPr id="4" name="Text Placeholder 3">
            <a:extLst>
              <a:ext uri="{FF2B5EF4-FFF2-40B4-BE49-F238E27FC236}">
                <a16:creationId xmlns:a16="http://schemas.microsoft.com/office/drawing/2014/main" id="{0DE1E66D-A5A0-438A-B724-01C573D28525}"/>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a:t>Here is an example search that will filter for a value in one of those columns.</a:t>
            </a:r>
          </a:p>
          <a:p>
            <a:pPr marL="0" indent="0">
              <a:buNone/>
            </a:pPr>
            <a:r>
              <a:rPr lang="en-US" b="1" dirty="0"/>
              <a:t>SELECT *</a:t>
            </a:r>
          </a:p>
          <a:p>
            <a:pPr marL="0" indent="0">
              <a:buNone/>
            </a:pPr>
            <a:r>
              <a:rPr lang="en-US" b="1" dirty="0"/>
              <a:t>FROM `</a:t>
            </a:r>
            <a:r>
              <a:rPr lang="en-US" b="1" dirty="0" err="1"/>
              <a:t>nih</a:t>
            </a:r>
            <a:r>
              <a:rPr lang="en-US" b="1" dirty="0"/>
              <a:t>-sra-</a:t>
            </a:r>
            <a:r>
              <a:rPr lang="en-US" b="1" dirty="0" err="1"/>
              <a:t>datastore.sra.metadata</a:t>
            </a:r>
            <a:r>
              <a:rPr lang="en-US" b="1" dirty="0"/>
              <a:t>` as s</a:t>
            </a:r>
          </a:p>
          <a:p>
            <a:pPr marL="0" indent="0">
              <a:buNone/>
            </a:pPr>
            <a:r>
              <a:rPr lang="en-US" b="1" dirty="0"/>
              <a:t>WHERE organism = 'Homo sapiens' and ( ('</a:t>
            </a:r>
            <a:r>
              <a:rPr lang="en-US" b="1" dirty="0" err="1"/>
              <a:t>body_site_sam</a:t>
            </a:r>
            <a:r>
              <a:rPr lang="en-US" b="1" dirty="0"/>
              <a:t>', 'peripheral blood granulocytes') in UNNEST(</a:t>
            </a:r>
            <a:r>
              <a:rPr lang="en-US" b="1" dirty="0" err="1"/>
              <a:t>s.attributes</a:t>
            </a:r>
            <a:r>
              <a:rPr lang="en-US" b="1" dirty="0"/>
              <a:t>) )</a:t>
            </a:r>
          </a:p>
          <a:p>
            <a:pPr marL="0" indent="0">
              <a:buNone/>
            </a:pPr>
            <a:r>
              <a:rPr lang="en-US" dirty="0"/>
              <a:t>The </a:t>
            </a:r>
            <a:r>
              <a:rPr lang="en-US" dirty="0" err="1"/>
              <a:t>unnest</a:t>
            </a:r>
            <a:r>
              <a:rPr lang="en-US" dirty="0"/>
              <a:t> function is allowing us to search the key ‘</a:t>
            </a:r>
            <a:r>
              <a:rPr lang="en-US" dirty="0" err="1"/>
              <a:t>body_side_sam</a:t>
            </a:r>
            <a:r>
              <a:rPr lang="en-US" dirty="0"/>
              <a:t>’ and find only records with the value ‘peripheral blood granulocytes’</a:t>
            </a:r>
          </a:p>
        </p:txBody>
      </p:sp>
      <p:pic>
        <p:nvPicPr>
          <p:cNvPr id="5" name="Picture 4" descr="The query editor with the query described in the text entered.">
            <a:extLst>
              <a:ext uri="{FF2B5EF4-FFF2-40B4-BE49-F238E27FC236}">
                <a16:creationId xmlns:a16="http://schemas.microsoft.com/office/drawing/2014/main" id="{665FB976-7781-46F7-AA48-68CC0ECDEA0C}"/>
              </a:ext>
            </a:extLst>
          </p:cNvPr>
          <p:cNvPicPr>
            <a:picLocks noChangeAspect="1"/>
          </p:cNvPicPr>
          <p:nvPr/>
        </p:nvPicPr>
        <p:blipFill>
          <a:blip r:embed="rId2"/>
          <a:stretch>
            <a:fillRect/>
          </a:stretch>
        </p:blipFill>
        <p:spPr>
          <a:xfrm>
            <a:off x="6096000" y="1301912"/>
            <a:ext cx="5779483" cy="4254176"/>
          </a:xfrm>
          <a:prstGeom prst="rect">
            <a:avLst/>
          </a:prstGeom>
        </p:spPr>
      </p:pic>
    </p:spTree>
    <p:extLst>
      <p:ext uri="{BB962C8B-B14F-4D97-AF65-F5344CB8AC3E}">
        <p14:creationId xmlns:p14="http://schemas.microsoft.com/office/powerpoint/2010/main" val="328858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48F4-FB56-42E1-A6DB-F50665023B02}"/>
              </a:ext>
            </a:extLst>
          </p:cNvPr>
          <p:cNvSpPr>
            <a:spLocks noGrp="1"/>
          </p:cNvSpPr>
          <p:nvPr>
            <p:ph type="title"/>
          </p:nvPr>
        </p:nvSpPr>
        <p:spPr/>
        <p:txBody>
          <a:bodyPr/>
          <a:lstStyle/>
          <a:p>
            <a:r>
              <a:rPr lang="en-US" dirty="0"/>
              <a:t>Taxonomy Data</a:t>
            </a:r>
          </a:p>
        </p:txBody>
      </p:sp>
      <p:sp>
        <p:nvSpPr>
          <p:cNvPr id="4" name="Text Placeholder 3">
            <a:extLst>
              <a:ext uri="{FF2B5EF4-FFF2-40B4-BE49-F238E27FC236}">
                <a16:creationId xmlns:a16="http://schemas.microsoft.com/office/drawing/2014/main" id="{EAB0B1AE-46E8-4988-9409-97E47F232448}"/>
              </a:ext>
            </a:extLst>
          </p:cNvPr>
          <p:cNvSpPr>
            <a:spLocks noGrp="1"/>
          </p:cNvSpPr>
          <p:nvPr>
            <p:ph idx="1"/>
          </p:nvPr>
        </p:nvSpPr>
        <p:spPr/>
        <p:txBody>
          <a:bodyPr>
            <a:normAutofit fontScale="85000" lnSpcReduction="20000"/>
          </a:bodyPr>
          <a:lstStyle/>
          <a:p>
            <a:pPr marL="0" indent="0">
              <a:buNone/>
            </a:pPr>
            <a:r>
              <a:rPr lang="en-US" dirty="0"/>
              <a:t>In addition to metadata from the SRA database, there is also the </a:t>
            </a:r>
            <a:r>
              <a:rPr lang="en-US" dirty="0" err="1"/>
              <a:t>sra_tax_analysis_tool</a:t>
            </a:r>
            <a:r>
              <a:rPr lang="en-US" dirty="0"/>
              <a:t> dataset.</a:t>
            </a:r>
          </a:p>
          <a:p>
            <a:pPr marL="0" indent="0">
              <a:buNone/>
            </a:pPr>
            <a:r>
              <a:rPr lang="en-US" dirty="0"/>
              <a:t>There are four tables in this dataset:</a:t>
            </a:r>
          </a:p>
          <a:p>
            <a:r>
              <a:rPr lang="en-US" dirty="0" err="1"/>
              <a:t>tax_analysis_info</a:t>
            </a:r>
            <a:r>
              <a:rPr lang="en-US" dirty="0"/>
              <a:t>: a summary table for the results of the STAT tool</a:t>
            </a:r>
          </a:p>
          <a:p>
            <a:r>
              <a:rPr lang="en-US" dirty="0" err="1"/>
              <a:t>tax_analysis</a:t>
            </a:r>
            <a:r>
              <a:rPr lang="en-US" dirty="0"/>
              <a:t>: use the taxonomy analysis table to locate any number of runs based on </a:t>
            </a:r>
            <a:r>
              <a:rPr lang="en-US" dirty="0" err="1"/>
              <a:t>kmer</a:t>
            </a:r>
            <a:r>
              <a:rPr lang="en-US" dirty="0"/>
              <a:t> hits to a particular organism or branch in a taxonomic tree.</a:t>
            </a:r>
          </a:p>
          <a:p>
            <a:r>
              <a:rPr lang="en-US" dirty="0"/>
              <a:t>taxonomy: NCBI Taxonomy database where you can locate the </a:t>
            </a:r>
            <a:r>
              <a:rPr lang="en-US" dirty="0" err="1"/>
              <a:t>taxid</a:t>
            </a:r>
            <a:r>
              <a:rPr lang="en-US" dirty="0"/>
              <a:t> based on organism names.</a:t>
            </a:r>
          </a:p>
          <a:p>
            <a:r>
              <a:rPr lang="en-US" dirty="0" err="1"/>
              <a:t>kmer</a:t>
            </a:r>
            <a:r>
              <a:rPr lang="en-US" dirty="0"/>
              <a:t>: contains </a:t>
            </a:r>
            <a:r>
              <a:rPr lang="en-US" dirty="0" err="1"/>
              <a:t>kmers</a:t>
            </a:r>
            <a:r>
              <a:rPr lang="en-US" dirty="0"/>
              <a:t> mapped to a particular organism and allows you to continue exploring organismal content further. You can use </a:t>
            </a:r>
            <a:r>
              <a:rPr lang="en-US" dirty="0" err="1"/>
              <a:t>kmer</a:t>
            </a:r>
            <a:r>
              <a:rPr lang="en-US" dirty="0"/>
              <a:t> tables in your downstream analysis by building custom </a:t>
            </a:r>
            <a:r>
              <a:rPr lang="en-US" dirty="0" err="1"/>
              <a:t>kmer</a:t>
            </a:r>
            <a:r>
              <a:rPr lang="en-US" dirty="0"/>
              <a:t> libraries.</a:t>
            </a:r>
          </a:p>
          <a:p>
            <a:endParaRPr lang="en-US" dirty="0"/>
          </a:p>
        </p:txBody>
      </p:sp>
    </p:spTree>
    <p:extLst>
      <p:ext uri="{BB962C8B-B14F-4D97-AF65-F5344CB8AC3E}">
        <p14:creationId xmlns:p14="http://schemas.microsoft.com/office/powerpoint/2010/main" val="392865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00BE4-AA59-49B4-9EE3-824D27F62F91}"/>
              </a:ext>
            </a:extLst>
          </p:cNvPr>
          <p:cNvSpPr>
            <a:spLocks noGrp="1"/>
          </p:cNvSpPr>
          <p:nvPr>
            <p:ph type="title"/>
          </p:nvPr>
        </p:nvSpPr>
        <p:spPr/>
        <p:txBody>
          <a:bodyPr/>
          <a:lstStyle/>
          <a:p>
            <a:r>
              <a:rPr lang="en-US" dirty="0"/>
              <a:t>Searching in </a:t>
            </a:r>
            <a:r>
              <a:rPr lang="en-US" dirty="0" err="1"/>
              <a:t>BigQuery</a:t>
            </a:r>
            <a:endParaRPr lang="en-US" dirty="0"/>
          </a:p>
        </p:txBody>
      </p:sp>
      <p:sp>
        <p:nvSpPr>
          <p:cNvPr id="6" name="Text Placeholder 5">
            <a:extLst>
              <a:ext uri="{FF2B5EF4-FFF2-40B4-BE49-F238E27FC236}">
                <a16:creationId xmlns:a16="http://schemas.microsoft.com/office/drawing/2014/main" id="{17D85DAE-53A8-45AD-8BE6-078FB3E44A82}"/>
              </a:ext>
            </a:extLst>
          </p:cNvPr>
          <p:cNvSpPr>
            <a:spLocks noGrp="1"/>
          </p:cNvSpPr>
          <p:nvPr>
            <p:ph idx="1"/>
          </p:nvPr>
        </p:nvSpPr>
        <p:spPr/>
        <p:txBody>
          <a:bodyPr>
            <a:normAutofit fontScale="92500"/>
          </a:bodyPr>
          <a:lstStyle/>
          <a:p>
            <a:pPr marL="0" indent="0">
              <a:buNone/>
            </a:pPr>
            <a:r>
              <a:rPr lang="en-US" dirty="0"/>
              <a:t>We can join the metadata and the taxonomy data and to search for sequence data in SRA that is from the </a:t>
            </a:r>
            <a:r>
              <a:rPr lang="en-US" dirty="0" err="1"/>
              <a:t>coronaviridae</a:t>
            </a:r>
            <a:r>
              <a:rPr lang="en-US" dirty="0"/>
              <a:t> family.</a:t>
            </a:r>
          </a:p>
          <a:p>
            <a:pPr marL="0" indent="0">
              <a:buNone/>
            </a:pPr>
            <a:r>
              <a:rPr lang="en-US" sz="2200" b="1" dirty="0">
                <a:solidFill>
                  <a:schemeClr val="accent5"/>
                </a:solidFill>
              </a:rPr>
              <a:t>SELECT</a:t>
            </a:r>
            <a:r>
              <a:rPr lang="en-US" sz="2200" b="1" dirty="0"/>
              <a:t> </a:t>
            </a:r>
            <a:r>
              <a:rPr lang="en-US" sz="2200" b="1" dirty="0" err="1"/>
              <a:t>m.bioproject</a:t>
            </a:r>
            <a:r>
              <a:rPr lang="en-US" sz="2200" b="1" dirty="0"/>
              <a:t>, </a:t>
            </a:r>
            <a:r>
              <a:rPr lang="en-US" sz="2200" b="1" dirty="0" err="1"/>
              <a:t>m.biosample</a:t>
            </a:r>
            <a:r>
              <a:rPr lang="en-US" sz="2200" b="1" dirty="0"/>
              <a:t>, </a:t>
            </a:r>
            <a:r>
              <a:rPr lang="en-US" sz="2200" b="1" dirty="0" err="1"/>
              <a:t>m.acc</a:t>
            </a:r>
            <a:r>
              <a:rPr lang="en-US" sz="2200" b="1" dirty="0"/>
              <a:t>, </a:t>
            </a:r>
            <a:r>
              <a:rPr lang="en-US" sz="2200" b="1" dirty="0" err="1"/>
              <a:t>m.collection_date_sam</a:t>
            </a:r>
            <a:r>
              <a:rPr lang="en-US" sz="2200" b="1" dirty="0"/>
              <a:t>, </a:t>
            </a:r>
            <a:r>
              <a:rPr lang="en-US" sz="2200" b="1" dirty="0" err="1"/>
              <a:t>m.geo_loc_name_sam</a:t>
            </a:r>
            <a:r>
              <a:rPr lang="en-US" sz="2200" b="1" dirty="0"/>
              <a:t>, </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collected_by_sam</a:t>
            </a:r>
            <a:r>
              <a:rPr lang="en-US" sz="2200" b="1" dirty="0"/>
              <a:t>') as </a:t>
            </a:r>
            <a:r>
              <a:rPr lang="en-US" sz="2200" b="1" dirty="0" err="1"/>
              <a:t>collected_by</a:t>
            </a:r>
            <a:r>
              <a:rPr lang="en-US" sz="2200" b="1" dirty="0"/>
              <a:t>,</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host_sam</a:t>
            </a:r>
            <a:r>
              <a:rPr lang="en-US" sz="2200" b="1" dirty="0"/>
              <a:t>') as host</a:t>
            </a:r>
          </a:p>
          <a:p>
            <a:pPr marL="0" indent="0">
              <a:buNone/>
            </a:pPr>
            <a:r>
              <a:rPr lang="en-US" sz="2200" b="1" dirty="0">
                <a:solidFill>
                  <a:schemeClr val="accent5"/>
                </a:solidFill>
              </a:rPr>
              <a:t>FROM</a:t>
            </a:r>
            <a:r>
              <a:rPr lang="en-US" sz="2200" b="1" dirty="0"/>
              <a:t> `</a:t>
            </a:r>
            <a:r>
              <a:rPr lang="en-US" sz="2200" b="1" dirty="0" err="1"/>
              <a:t>nih</a:t>
            </a:r>
            <a:r>
              <a:rPr lang="en-US" sz="2200" b="1" dirty="0"/>
              <a:t>-sra-</a:t>
            </a:r>
            <a:r>
              <a:rPr lang="en-US" sz="2200" b="1" dirty="0" err="1"/>
              <a:t>datastore.sra.metadata</a:t>
            </a:r>
            <a:r>
              <a:rPr lang="en-US" sz="2200" b="1" dirty="0"/>
              <a:t>` m , `</a:t>
            </a:r>
            <a:r>
              <a:rPr lang="en-US" sz="2200" b="1" dirty="0" err="1"/>
              <a:t>nih</a:t>
            </a:r>
            <a:r>
              <a:rPr lang="en-US" sz="2200" b="1" dirty="0"/>
              <a:t>-sra-</a:t>
            </a:r>
            <a:r>
              <a:rPr lang="en-US" sz="2200" b="1" dirty="0" err="1"/>
              <a:t>datastore.sra_tax_analysis_tool.tax_analysis</a:t>
            </a:r>
            <a:r>
              <a:rPr lang="en-US" sz="2200" b="1" dirty="0"/>
              <a:t>` tax</a:t>
            </a:r>
          </a:p>
          <a:p>
            <a:pPr marL="0" indent="0">
              <a:buNone/>
            </a:pPr>
            <a:r>
              <a:rPr lang="en-US" sz="2200" b="1" dirty="0">
                <a:solidFill>
                  <a:schemeClr val="accent5"/>
                </a:solidFill>
              </a:rPr>
              <a:t>WHERE</a:t>
            </a:r>
            <a:r>
              <a:rPr lang="en-US" sz="2200" b="1" dirty="0"/>
              <a:t> </a:t>
            </a:r>
            <a:r>
              <a:rPr lang="en-US" sz="2200" b="1" dirty="0" err="1"/>
              <a:t>m.acc</a:t>
            </a:r>
            <a:r>
              <a:rPr lang="en-US" sz="2200" b="1" dirty="0"/>
              <a:t> = </a:t>
            </a:r>
            <a:r>
              <a:rPr lang="en-US" sz="2200" b="1" dirty="0" err="1"/>
              <a:t>tax.acc</a:t>
            </a:r>
            <a:endParaRPr lang="en-US" sz="2200" b="1" dirty="0"/>
          </a:p>
          <a:p>
            <a:pPr marL="0" indent="0">
              <a:buNone/>
            </a:pPr>
            <a:r>
              <a:rPr lang="en-US" sz="2200" b="1" dirty="0"/>
              <a:t>and tax.name = '</a:t>
            </a:r>
            <a:r>
              <a:rPr lang="en-US" sz="2200" b="1" dirty="0" err="1"/>
              <a:t>Coronaviridae</a:t>
            </a:r>
            <a:r>
              <a:rPr lang="en-US" sz="2200" b="1" dirty="0"/>
              <a:t>'</a:t>
            </a:r>
          </a:p>
        </p:txBody>
      </p:sp>
    </p:spTree>
    <p:extLst>
      <p:ext uri="{BB962C8B-B14F-4D97-AF65-F5344CB8AC3E}">
        <p14:creationId xmlns:p14="http://schemas.microsoft.com/office/powerpoint/2010/main" val="1041287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4727-C848-4647-87B4-3EEAA56E50C9}"/>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8603E114-F8A3-4D94-9A1B-58F4DFB9BA7F}"/>
              </a:ext>
            </a:extLst>
          </p:cNvPr>
          <p:cNvSpPr>
            <a:spLocks noGrp="1"/>
          </p:cNvSpPr>
          <p:nvPr>
            <p:ph idx="1"/>
          </p:nvPr>
        </p:nvSpPr>
        <p:spPr>
          <a:xfrm>
            <a:off x="838200" y="1825625"/>
            <a:ext cx="4490258" cy="3858895"/>
          </a:xfrm>
        </p:spPr>
        <p:txBody>
          <a:bodyPr>
            <a:normAutofit fontScale="77500" lnSpcReduction="20000"/>
          </a:bodyPr>
          <a:lstStyle/>
          <a:p>
            <a:pPr marL="0" indent="0">
              <a:buNone/>
            </a:pPr>
            <a:r>
              <a:rPr lang="en-US" dirty="0"/>
              <a:t>This query includes the project, sample, and run accessions for all the data we found.  It also shows submitter supplied metadata for date, location, host, and collected by fields.</a:t>
            </a:r>
          </a:p>
          <a:p>
            <a:pPr marL="0" indent="0">
              <a:buNone/>
            </a:pPr>
            <a:r>
              <a:rPr lang="en-US" dirty="0"/>
              <a:t>Note that some of this metadata might not have been provided by the submitter so the presence of certain metadata on one record does not imply it will be present on all records.</a:t>
            </a:r>
          </a:p>
          <a:p>
            <a:pPr marL="0" indent="0">
              <a:buNone/>
            </a:pPr>
            <a:r>
              <a:rPr lang="en-US" dirty="0"/>
              <a:t>Keep that in mind when writing queries.</a:t>
            </a:r>
          </a:p>
          <a:p>
            <a:endParaRPr lang="en-US" dirty="0"/>
          </a:p>
        </p:txBody>
      </p:sp>
      <p:pic>
        <p:nvPicPr>
          <p:cNvPr id="5" name="Picture 4" descr="Results for the query from the previous slide showing several records with null values in the collected_by column.">
            <a:extLst>
              <a:ext uri="{FF2B5EF4-FFF2-40B4-BE49-F238E27FC236}">
                <a16:creationId xmlns:a16="http://schemas.microsoft.com/office/drawing/2014/main" id="{8EDE9B73-5077-4932-AF0D-723E5E634C45}"/>
              </a:ext>
            </a:extLst>
          </p:cNvPr>
          <p:cNvPicPr>
            <a:picLocks noChangeAspect="1"/>
          </p:cNvPicPr>
          <p:nvPr/>
        </p:nvPicPr>
        <p:blipFill>
          <a:blip r:embed="rId2"/>
          <a:stretch>
            <a:fillRect/>
          </a:stretch>
        </p:blipFill>
        <p:spPr>
          <a:xfrm>
            <a:off x="5794498" y="1388413"/>
            <a:ext cx="6061519" cy="2017136"/>
          </a:xfrm>
          <a:prstGeom prst="rect">
            <a:avLst/>
          </a:prstGeom>
        </p:spPr>
      </p:pic>
      <p:sp>
        <p:nvSpPr>
          <p:cNvPr id="10" name="Rectangle: Rounded Corners 9" descr="Rectangle highlighting the collection_date_sam, geo_loc_name_sam, and collected_by columns will be shown larger in the next image. ">
            <a:extLst>
              <a:ext uri="{FF2B5EF4-FFF2-40B4-BE49-F238E27FC236}">
                <a16:creationId xmlns:a16="http://schemas.microsoft.com/office/drawing/2014/main" id="{DDCBB0AC-C34E-47C3-8CA6-1F966EB2100D}"/>
              </a:ext>
            </a:extLst>
          </p:cNvPr>
          <p:cNvSpPr/>
          <p:nvPr/>
        </p:nvSpPr>
        <p:spPr>
          <a:xfrm>
            <a:off x="7460210" y="1822753"/>
            <a:ext cx="2955636" cy="165573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Zoomed in image of the collection_date_sam, geo_loc_name_sam, and collected_by columns with multiple fields that have no value entered.">
            <a:extLst>
              <a:ext uri="{FF2B5EF4-FFF2-40B4-BE49-F238E27FC236}">
                <a16:creationId xmlns:a16="http://schemas.microsoft.com/office/drawing/2014/main" id="{4E931BEA-801E-4E14-9B70-8019850C58B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166638" y="3523443"/>
            <a:ext cx="4943475" cy="2790825"/>
          </a:xfrm>
          <a:prstGeom prst="rect">
            <a:avLst/>
          </a:prstGeom>
        </p:spPr>
      </p:pic>
      <p:cxnSp>
        <p:nvCxnSpPr>
          <p:cNvPr id="8" name="Straight Arrow Connector 7" descr="Arrow from the query results to the zoomed in image of some of the columns.">
            <a:extLst>
              <a:ext uri="{FF2B5EF4-FFF2-40B4-BE49-F238E27FC236}">
                <a16:creationId xmlns:a16="http://schemas.microsoft.com/office/drawing/2014/main" id="{35630E6B-83E0-42BE-9E96-529A6DF8EF72}"/>
              </a:ext>
            </a:extLst>
          </p:cNvPr>
          <p:cNvCxnSpPr>
            <a:cxnSpLocks/>
          </p:cNvCxnSpPr>
          <p:nvPr/>
        </p:nvCxnSpPr>
        <p:spPr>
          <a:xfrm flipH="1">
            <a:off x="9099870" y="3159760"/>
            <a:ext cx="118021" cy="1723198"/>
          </a:xfrm>
          <a:prstGeom prst="straightConnector1">
            <a:avLst/>
          </a:prstGeom>
          <a:ln w="571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345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27E2-2DC1-4454-9B9A-A2C66B75D0D7}"/>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4B193414-6822-4DF2-B6E0-E96F2360C0A2}"/>
              </a:ext>
            </a:extLst>
          </p:cNvPr>
          <p:cNvSpPr>
            <a:spLocks noGrp="1"/>
          </p:cNvSpPr>
          <p:nvPr>
            <p:ph idx="1"/>
          </p:nvPr>
        </p:nvSpPr>
        <p:spPr/>
        <p:txBody>
          <a:bodyPr/>
          <a:lstStyle/>
          <a:p>
            <a:pPr marL="0" indent="0">
              <a:buNone/>
            </a:pPr>
            <a:r>
              <a:rPr lang="en-US" dirty="0"/>
              <a:t>The last query was part of this NCBI Minute webinar on using </a:t>
            </a:r>
            <a:r>
              <a:rPr lang="en-US" dirty="0" err="1"/>
              <a:t>BigQuery</a:t>
            </a:r>
            <a:endParaRPr lang="en-US" dirty="0"/>
          </a:p>
          <a:p>
            <a:pPr marL="0" indent="0">
              <a:buNone/>
            </a:pPr>
            <a:r>
              <a:rPr lang="en-US" dirty="0">
                <a:hlinkClick r:id="rId2"/>
              </a:rPr>
              <a:t>https://www.youtube.com/watch?v=DkNz-RCCm-M</a:t>
            </a:r>
            <a:endParaRPr lang="en-US" dirty="0"/>
          </a:p>
          <a:p>
            <a:pPr marL="0" indent="0">
              <a:buNone/>
            </a:pPr>
            <a:endParaRPr lang="en-US" dirty="0"/>
          </a:p>
          <a:p>
            <a:pPr marL="0" indent="0">
              <a:buNone/>
            </a:pPr>
            <a:r>
              <a:rPr lang="en-US" dirty="0"/>
              <a:t>The NCBI YouTube channel has additional videos on many topics that range in length from a few minutes to over an hour long.</a:t>
            </a:r>
          </a:p>
          <a:p>
            <a:pPr marL="0" indent="0">
              <a:buNone/>
            </a:pPr>
            <a:r>
              <a:rPr lang="en-US" dirty="0">
                <a:hlinkClick r:id="rId3"/>
              </a:rPr>
              <a:t>https://www.youtube.com/channel/UCvJHVo5xGSKejBbBj0A5AyQ</a:t>
            </a:r>
            <a:endParaRPr lang="en-US" dirty="0"/>
          </a:p>
          <a:p>
            <a:endParaRPr lang="en-US" dirty="0"/>
          </a:p>
        </p:txBody>
      </p:sp>
    </p:spTree>
    <p:extLst>
      <p:ext uri="{BB962C8B-B14F-4D97-AF65-F5344CB8AC3E}">
        <p14:creationId xmlns:p14="http://schemas.microsoft.com/office/powerpoint/2010/main" val="218170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01D6-45C2-4F9D-99D7-6181AED3A748}"/>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60CF8D11-E6A4-4AF4-8A2B-DF3F2B12A92E}"/>
              </a:ext>
            </a:extLst>
          </p:cNvPr>
          <p:cNvSpPr>
            <a:spLocks noGrp="1"/>
          </p:cNvSpPr>
          <p:nvPr>
            <p:ph idx="1"/>
          </p:nvPr>
        </p:nvSpPr>
        <p:spPr/>
        <p:txBody>
          <a:bodyPr/>
          <a:lstStyle/>
          <a:p>
            <a:r>
              <a:rPr lang="en-US" dirty="0" err="1"/>
              <a:t>BigQuery</a:t>
            </a:r>
            <a:r>
              <a:rPr lang="en-US" dirty="0"/>
              <a:t> allows for SQL searches of large data sets quickly.</a:t>
            </a:r>
          </a:p>
          <a:p>
            <a:r>
              <a:rPr lang="en-US" dirty="0" err="1"/>
              <a:t>BigQuery</a:t>
            </a:r>
            <a:r>
              <a:rPr lang="en-US" dirty="0"/>
              <a:t> can be used to search the publicly accessible SRA metadata using SQL searches.</a:t>
            </a:r>
          </a:p>
          <a:p>
            <a:r>
              <a:rPr lang="en-US" dirty="0"/>
              <a:t>SRA has generated taxonomy data using the SRA Taxonomy Analysis Tool (STAT) that can be used to find the organism content of runs in SRA.</a:t>
            </a:r>
          </a:p>
          <a:p>
            <a:pPr marL="0" indent="0">
              <a:buNone/>
            </a:pPr>
            <a:endParaRPr lang="en-US" dirty="0"/>
          </a:p>
        </p:txBody>
      </p:sp>
    </p:spTree>
    <p:extLst>
      <p:ext uri="{BB962C8B-B14F-4D97-AF65-F5344CB8AC3E}">
        <p14:creationId xmlns:p14="http://schemas.microsoft.com/office/powerpoint/2010/main" val="109652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8BD2-CDD5-45D1-B209-24467791104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3F1138-EB9F-49A1-A09A-513BC172FFBB}"/>
              </a:ext>
            </a:extLst>
          </p:cNvPr>
          <p:cNvSpPr>
            <a:spLocks noGrp="1"/>
          </p:cNvSpPr>
          <p:nvPr>
            <p:ph idx="1"/>
          </p:nvPr>
        </p:nvSpPr>
        <p:spPr/>
        <p:txBody>
          <a:bodyPr/>
          <a:lstStyle/>
          <a:p>
            <a:r>
              <a:rPr lang="en-US" dirty="0"/>
              <a:t>What is </a:t>
            </a:r>
            <a:r>
              <a:rPr lang="en-US" dirty="0" err="1"/>
              <a:t>BigQuery</a:t>
            </a:r>
            <a:r>
              <a:rPr lang="en-US" dirty="0"/>
              <a:t>?</a:t>
            </a:r>
          </a:p>
          <a:p>
            <a:r>
              <a:rPr lang="en-US" dirty="0"/>
              <a:t>Pinning Data in the Console</a:t>
            </a:r>
          </a:p>
          <a:p>
            <a:r>
              <a:rPr lang="en-US" dirty="0"/>
              <a:t>Search SRA Metadata</a:t>
            </a:r>
          </a:p>
          <a:p>
            <a:r>
              <a:rPr lang="en-US" dirty="0"/>
              <a:t>Taxonomy Searches of SRA</a:t>
            </a:r>
          </a:p>
          <a:p>
            <a:endParaRPr lang="en-US" dirty="0"/>
          </a:p>
        </p:txBody>
      </p:sp>
    </p:spTree>
    <p:extLst>
      <p:ext uri="{BB962C8B-B14F-4D97-AF65-F5344CB8AC3E}">
        <p14:creationId xmlns:p14="http://schemas.microsoft.com/office/powerpoint/2010/main" val="1988541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431-1FCD-42B4-BFAE-50DEB8BF0BB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DE747D40-1C83-49AB-A60D-506A9CA3701F}"/>
              </a:ext>
            </a:extLst>
          </p:cNvPr>
          <p:cNvSpPr>
            <a:spLocks noGrp="1"/>
          </p:cNvSpPr>
          <p:nvPr>
            <p:ph idx="1"/>
          </p:nvPr>
        </p:nvSpPr>
        <p:spPr/>
        <p:txBody>
          <a:bodyPr>
            <a:normAutofit/>
          </a:bodyPr>
          <a:lstStyle/>
          <a:p>
            <a:r>
              <a:rPr lang="en-US" sz="2400" dirty="0"/>
              <a:t>STAT Description </a:t>
            </a:r>
            <a:r>
              <a:rPr lang="en-US" sz="2400" dirty="0">
                <a:hlinkClick r:id="rId2"/>
              </a:rPr>
              <a:t>https://www.ncbi.nlm.nih.gov/sra/docs/sra-taxonomy-analysis-tool/</a:t>
            </a:r>
            <a:endParaRPr lang="en-US" sz="2400" dirty="0"/>
          </a:p>
          <a:p>
            <a:r>
              <a:rPr lang="en-US" sz="2400" dirty="0"/>
              <a:t>Additional Examples for SRA Searches in </a:t>
            </a:r>
            <a:r>
              <a:rPr lang="en-US" sz="2400" dirty="0" err="1"/>
              <a:t>BigQuery</a:t>
            </a:r>
            <a:r>
              <a:rPr lang="en-US" sz="2400" dirty="0"/>
              <a:t> </a:t>
            </a:r>
            <a:r>
              <a:rPr lang="en-US" sz="2400" dirty="0">
                <a:hlinkClick r:id="rId3"/>
              </a:rPr>
              <a:t>https://www.ncbi.nlm.nih.gov/sra/docs/sra-bigquery-examples/</a:t>
            </a:r>
            <a:endParaRPr lang="en-US" sz="2400" dirty="0"/>
          </a:p>
          <a:p>
            <a:r>
              <a:rPr lang="en-US" sz="2400" dirty="0"/>
              <a:t>Google </a:t>
            </a:r>
            <a:r>
              <a:rPr lang="en-US" sz="2400" dirty="0" err="1"/>
              <a:t>Quickstart</a:t>
            </a:r>
            <a:r>
              <a:rPr lang="en-US" sz="2400" dirty="0"/>
              <a:t> for </a:t>
            </a:r>
            <a:r>
              <a:rPr lang="en-US" sz="2400" dirty="0" err="1"/>
              <a:t>BigQuery</a:t>
            </a:r>
            <a:r>
              <a:rPr lang="en-US" sz="2400" dirty="0"/>
              <a:t> </a:t>
            </a:r>
            <a:r>
              <a:rPr lang="en-US" sz="2400" dirty="0">
                <a:hlinkClick r:id="rId4"/>
              </a:rPr>
              <a:t>https://cloud.google.com/bigquery/docs/quickstarts/quickstart-web-ui</a:t>
            </a:r>
            <a:endParaRPr lang="en-US" sz="2400" dirty="0"/>
          </a:p>
          <a:p>
            <a:r>
              <a:rPr lang="en-US" sz="2400" dirty="0"/>
              <a:t>A video from Google that looks at nested data in </a:t>
            </a:r>
            <a:r>
              <a:rPr lang="en-US" sz="2400" dirty="0" err="1"/>
              <a:t>BigQuery</a:t>
            </a:r>
            <a:r>
              <a:rPr lang="en-US" sz="2400" dirty="0"/>
              <a:t> </a:t>
            </a:r>
            <a:r>
              <a:rPr lang="en-US" sz="2400" dirty="0">
                <a:hlinkClick r:id="rId5"/>
              </a:rPr>
              <a:t>https://www.youtube.com/watch?v=STo98QUKDS8</a:t>
            </a:r>
            <a:endParaRPr lang="en-US" sz="2400" dirty="0"/>
          </a:p>
          <a:p>
            <a:endParaRPr lang="en-US" dirty="0"/>
          </a:p>
        </p:txBody>
      </p:sp>
    </p:spTree>
    <p:extLst>
      <p:ext uri="{BB962C8B-B14F-4D97-AF65-F5344CB8AC3E}">
        <p14:creationId xmlns:p14="http://schemas.microsoft.com/office/powerpoint/2010/main" val="293082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F8A28A-E037-45D4-9B04-0FA41B2A80D7}"/>
              </a:ext>
            </a:extLst>
          </p:cNvPr>
          <p:cNvSpPr>
            <a:spLocks noGrp="1"/>
          </p:cNvSpPr>
          <p:nvPr>
            <p:ph type="title"/>
          </p:nvPr>
        </p:nvSpPr>
        <p:spPr/>
        <p:txBody>
          <a:bodyPr/>
          <a:lstStyle/>
          <a:p>
            <a:r>
              <a:rPr lang="en-US" dirty="0"/>
              <a:t>What is </a:t>
            </a:r>
            <a:r>
              <a:rPr lang="en-US" dirty="0" err="1"/>
              <a:t>BigQuery</a:t>
            </a:r>
            <a:r>
              <a:rPr lang="en-US" dirty="0"/>
              <a:t>?</a:t>
            </a:r>
          </a:p>
        </p:txBody>
      </p:sp>
      <p:sp>
        <p:nvSpPr>
          <p:cNvPr id="6" name="Text Placeholder 5">
            <a:extLst>
              <a:ext uri="{FF2B5EF4-FFF2-40B4-BE49-F238E27FC236}">
                <a16:creationId xmlns:a16="http://schemas.microsoft.com/office/drawing/2014/main" id="{757F47A7-6DC1-410E-B7DB-9614E31B43DF}"/>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err="1"/>
              <a:t>BigQuery</a:t>
            </a:r>
            <a:r>
              <a:rPr lang="en-US" dirty="0"/>
              <a:t> is the Google Cloud Data Warehouse product.  </a:t>
            </a:r>
          </a:p>
          <a:p>
            <a:pPr marL="0" indent="0">
              <a:buNone/>
            </a:pPr>
            <a:r>
              <a:rPr lang="en-US" dirty="0"/>
              <a:t>It supports features like queries, access control, and data management.</a:t>
            </a:r>
          </a:p>
          <a:p>
            <a:pPr marL="0" indent="0">
              <a:buNone/>
            </a:pPr>
            <a:r>
              <a:rPr lang="en-US" dirty="0"/>
              <a:t>The Sequence Read Archive (SRA) maintains a copy of the sequence metadata from submissions in </a:t>
            </a:r>
            <a:r>
              <a:rPr lang="en-US" dirty="0" err="1"/>
              <a:t>BigQuery</a:t>
            </a:r>
            <a:endParaRPr lang="en-US" dirty="0"/>
          </a:p>
          <a:p>
            <a:pPr marL="0" indent="0">
              <a:buNone/>
            </a:pPr>
            <a:r>
              <a:rPr lang="en-US" dirty="0"/>
              <a:t>This allows SQL queries to search the metadata in ways that are hard or impossible with the NCBI Entrez search engine.</a:t>
            </a:r>
          </a:p>
          <a:p>
            <a:pPr marL="0" indent="0">
              <a:buNone/>
            </a:pPr>
            <a:r>
              <a:rPr lang="en-US" dirty="0">
                <a:hlinkClick r:id="rId2"/>
              </a:rPr>
              <a:t>https://cloud.google.com/bigquery/docs/how-to</a:t>
            </a:r>
            <a:endParaRPr lang="en-US" dirty="0"/>
          </a:p>
          <a:p>
            <a:endParaRPr lang="en-US" dirty="0"/>
          </a:p>
        </p:txBody>
      </p:sp>
      <p:pic>
        <p:nvPicPr>
          <p:cNvPr id="8" name="Picture 7" descr="The BigQuery console page.">
            <a:extLst>
              <a:ext uri="{FF2B5EF4-FFF2-40B4-BE49-F238E27FC236}">
                <a16:creationId xmlns:a16="http://schemas.microsoft.com/office/drawing/2014/main" id="{6300E1CD-967E-45D7-933A-B2A6A726BF4D}"/>
              </a:ext>
            </a:extLst>
          </p:cNvPr>
          <p:cNvPicPr>
            <a:picLocks noChangeAspect="1"/>
          </p:cNvPicPr>
          <p:nvPr/>
        </p:nvPicPr>
        <p:blipFill>
          <a:blip r:embed="rId3"/>
          <a:stretch>
            <a:fillRect/>
          </a:stretch>
        </p:blipFill>
        <p:spPr>
          <a:xfrm>
            <a:off x="6096000" y="1993106"/>
            <a:ext cx="5862585" cy="2871787"/>
          </a:xfrm>
          <a:prstGeom prst="rect">
            <a:avLst/>
          </a:prstGeom>
        </p:spPr>
      </p:pic>
    </p:spTree>
    <p:extLst>
      <p:ext uri="{BB962C8B-B14F-4D97-AF65-F5344CB8AC3E}">
        <p14:creationId xmlns:p14="http://schemas.microsoft.com/office/powerpoint/2010/main" val="346956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A198-7E6D-444C-A68F-77601E38C63F}"/>
              </a:ext>
            </a:extLst>
          </p:cNvPr>
          <p:cNvSpPr>
            <a:spLocks noGrp="1"/>
          </p:cNvSpPr>
          <p:nvPr>
            <p:ph type="title"/>
          </p:nvPr>
        </p:nvSpPr>
        <p:spPr/>
        <p:txBody>
          <a:bodyPr/>
          <a:lstStyle/>
          <a:p>
            <a:r>
              <a:rPr lang="en-US" dirty="0"/>
              <a:t>Intro to </a:t>
            </a:r>
            <a:r>
              <a:rPr lang="en-US" dirty="0" err="1"/>
              <a:t>BigQuery</a:t>
            </a:r>
            <a:endParaRPr lang="en-US" dirty="0"/>
          </a:p>
        </p:txBody>
      </p:sp>
      <p:sp>
        <p:nvSpPr>
          <p:cNvPr id="4" name="Text Placeholder 3">
            <a:extLst>
              <a:ext uri="{FF2B5EF4-FFF2-40B4-BE49-F238E27FC236}">
                <a16:creationId xmlns:a16="http://schemas.microsoft.com/office/drawing/2014/main" id="{22E5585D-5187-490B-8E0C-62016887B5DC}"/>
              </a:ext>
            </a:extLst>
          </p:cNvPr>
          <p:cNvSpPr>
            <a:spLocks noGrp="1"/>
          </p:cNvSpPr>
          <p:nvPr>
            <p:ph idx="1"/>
          </p:nvPr>
        </p:nvSpPr>
        <p:spPr>
          <a:xfrm>
            <a:off x="838200" y="1825625"/>
            <a:ext cx="5257800" cy="3858895"/>
          </a:xfrm>
        </p:spPr>
        <p:txBody>
          <a:bodyPr>
            <a:normAutofit/>
          </a:bodyPr>
          <a:lstStyle/>
          <a:p>
            <a:pPr marL="0" indent="0">
              <a:buNone/>
            </a:pPr>
            <a:r>
              <a:rPr lang="en-US" dirty="0"/>
              <a:t>Like bucket creation you can either use a client from Google in a </a:t>
            </a:r>
            <a:r>
              <a:rPr lang="en-US" dirty="0" err="1"/>
              <a:t>vm</a:t>
            </a:r>
            <a:r>
              <a:rPr lang="en-US" dirty="0"/>
              <a:t> (</a:t>
            </a:r>
            <a:r>
              <a:rPr lang="en-US" dirty="0" err="1"/>
              <a:t>bq</a:t>
            </a:r>
            <a:r>
              <a:rPr lang="en-US" dirty="0"/>
              <a:t>) or the GCP console in a web browser.</a:t>
            </a:r>
          </a:p>
          <a:p>
            <a:pPr marL="0" indent="0">
              <a:buNone/>
            </a:pPr>
            <a:r>
              <a:rPr lang="en-US" dirty="0"/>
              <a:t>For this demo we will only be using the browser console.</a:t>
            </a:r>
          </a:p>
        </p:txBody>
      </p:sp>
      <p:pic>
        <p:nvPicPr>
          <p:cNvPr id="5" name="Picture 4" descr="Th BigQuery console page.">
            <a:extLst>
              <a:ext uri="{FF2B5EF4-FFF2-40B4-BE49-F238E27FC236}">
                <a16:creationId xmlns:a16="http://schemas.microsoft.com/office/drawing/2014/main" id="{16345C37-4C67-452C-AD12-4BA2B384C8FB}"/>
              </a:ext>
            </a:extLst>
          </p:cNvPr>
          <p:cNvPicPr>
            <a:picLocks noChangeAspect="1"/>
          </p:cNvPicPr>
          <p:nvPr/>
        </p:nvPicPr>
        <p:blipFill>
          <a:blip r:embed="rId2"/>
          <a:stretch>
            <a:fillRect/>
          </a:stretch>
        </p:blipFill>
        <p:spPr>
          <a:xfrm>
            <a:off x="6096000" y="1993106"/>
            <a:ext cx="5862585" cy="2871787"/>
          </a:xfrm>
          <a:prstGeom prst="rect">
            <a:avLst/>
          </a:prstGeom>
        </p:spPr>
      </p:pic>
    </p:spTree>
    <p:extLst>
      <p:ext uri="{BB962C8B-B14F-4D97-AF65-F5344CB8AC3E}">
        <p14:creationId xmlns:p14="http://schemas.microsoft.com/office/powerpoint/2010/main" val="174465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8E9D-E9FB-4E84-B4CB-CA8010F39253}"/>
              </a:ext>
            </a:extLst>
          </p:cNvPr>
          <p:cNvSpPr>
            <a:spLocks noGrp="1"/>
          </p:cNvSpPr>
          <p:nvPr>
            <p:ph type="title"/>
          </p:nvPr>
        </p:nvSpPr>
        <p:spPr/>
        <p:txBody>
          <a:bodyPr/>
          <a:lstStyle/>
          <a:p>
            <a:r>
              <a:rPr lang="en-US" dirty="0"/>
              <a:t>Adding Data</a:t>
            </a:r>
          </a:p>
        </p:txBody>
      </p:sp>
      <p:sp>
        <p:nvSpPr>
          <p:cNvPr id="4" name="Text Placeholder 3">
            <a:extLst>
              <a:ext uri="{FF2B5EF4-FFF2-40B4-BE49-F238E27FC236}">
                <a16:creationId xmlns:a16="http://schemas.microsoft.com/office/drawing/2014/main" id="{1BBF38F4-E8FB-489D-A23E-E6359EEDFA13}"/>
              </a:ext>
            </a:extLst>
          </p:cNvPr>
          <p:cNvSpPr>
            <a:spLocks noGrp="1"/>
          </p:cNvSpPr>
          <p:nvPr>
            <p:ph idx="1"/>
          </p:nvPr>
        </p:nvSpPr>
        <p:spPr>
          <a:xfrm>
            <a:off x="838200" y="1471063"/>
            <a:ext cx="4269728" cy="4213458"/>
          </a:xfrm>
        </p:spPr>
        <p:txBody>
          <a:bodyPr/>
          <a:lstStyle/>
          <a:p>
            <a:pPr marL="0" indent="0">
              <a:buNone/>
            </a:pPr>
            <a:r>
              <a:rPr lang="en-US" dirty="0"/>
              <a:t>We will add the public SRA data set to our </a:t>
            </a:r>
            <a:r>
              <a:rPr lang="en-US" dirty="0" err="1"/>
              <a:t>BigQuery</a:t>
            </a:r>
            <a:r>
              <a:rPr lang="en-US" dirty="0"/>
              <a:t> project.</a:t>
            </a:r>
          </a:p>
          <a:p>
            <a:pPr marL="0" indent="0">
              <a:buNone/>
            </a:pPr>
            <a:r>
              <a:rPr lang="en-US" dirty="0"/>
              <a:t>Click + ADD DATA on the left side of the console.</a:t>
            </a:r>
          </a:p>
          <a:p>
            <a:pPr marL="0" indent="0">
              <a:buNone/>
            </a:pPr>
            <a:r>
              <a:rPr lang="en-US" dirty="0"/>
              <a:t>In the menu that appears click Pin a project.</a:t>
            </a:r>
          </a:p>
          <a:p>
            <a:endParaRPr lang="en-US" dirty="0"/>
          </a:p>
        </p:txBody>
      </p:sp>
      <p:pic>
        <p:nvPicPr>
          <p:cNvPr id="6" name="Picture 5" descr="The BigQuery console page where data will be added.">
            <a:extLst>
              <a:ext uri="{FF2B5EF4-FFF2-40B4-BE49-F238E27FC236}">
                <a16:creationId xmlns:a16="http://schemas.microsoft.com/office/drawing/2014/main" id="{86981AFD-C5BF-430C-B9B2-2AF7867539E3}"/>
              </a:ext>
            </a:extLst>
          </p:cNvPr>
          <p:cNvPicPr>
            <a:picLocks noChangeAspect="1"/>
          </p:cNvPicPr>
          <p:nvPr/>
        </p:nvPicPr>
        <p:blipFill>
          <a:blip r:embed="rId2"/>
          <a:stretch>
            <a:fillRect/>
          </a:stretch>
        </p:blipFill>
        <p:spPr>
          <a:xfrm>
            <a:off x="5107928" y="1471062"/>
            <a:ext cx="6603326" cy="3459163"/>
          </a:xfrm>
          <a:prstGeom prst="rect">
            <a:avLst/>
          </a:prstGeom>
        </p:spPr>
      </p:pic>
      <p:sp>
        <p:nvSpPr>
          <p:cNvPr id="9" name="Arrow: Right 8" descr="Arround pointing to the Add Data button on the console.">
            <a:extLst>
              <a:ext uri="{FF2B5EF4-FFF2-40B4-BE49-F238E27FC236}">
                <a16:creationId xmlns:a16="http://schemas.microsoft.com/office/drawing/2014/main" id="{55EC5BF3-C632-4C50-92A7-C0D9E96CABB7}"/>
              </a:ext>
            </a:extLst>
          </p:cNvPr>
          <p:cNvSpPr/>
          <p:nvPr/>
        </p:nvSpPr>
        <p:spPr>
          <a:xfrm>
            <a:off x="5494707" y="3080469"/>
            <a:ext cx="465513" cy="309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descr="Arrow pointing to the Pin a project option.">
            <a:extLst>
              <a:ext uri="{FF2B5EF4-FFF2-40B4-BE49-F238E27FC236}">
                <a16:creationId xmlns:a16="http://schemas.microsoft.com/office/drawing/2014/main" id="{AB5DADD5-9415-4048-98AA-12321ED1D97D}"/>
              </a:ext>
            </a:extLst>
          </p:cNvPr>
          <p:cNvSpPr/>
          <p:nvPr/>
        </p:nvSpPr>
        <p:spPr>
          <a:xfrm>
            <a:off x="6037806" y="3530628"/>
            <a:ext cx="310342" cy="4488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97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6A01-EA48-46D1-808E-A600D4FA4B72}"/>
              </a:ext>
            </a:extLst>
          </p:cNvPr>
          <p:cNvSpPr>
            <a:spLocks noGrp="1"/>
          </p:cNvSpPr>
          <p:nvPr>
            <p:ph type="title"/>
          </p:nvPr>
        </p:nvSpPr>
        <p:spPr/>
        <p:txBody>
          <a:bodyPr/>
          <a:lstStyle/>
          <a:p>
            <a:r>
              <a:rPr lang="en-US" dirty="0"/>
              <a:t>Adding Data</a:t>
            </a:r>
          </a:p>
        </p:txBody>
      </p:sp>
      <p:sp>
        <p:nvSpPr>
          <p:cNvPr id="4" name="Text Placeholder 3">
            <a:extLst>
              <a:ext uri="{FF2B5EF4-FFF2-40B4-BE49-F238E27FC236}">
                <a16:creationId xmlns:a16="http://schemas.microsoft.com/office/drawing/2014/main" id="{22734EC9-CA1F-4CB1-B71B-7E056F51D956}"/>
              </a:ext>
            </a:extLst>
          </p:cNvPr>
          <p:cNvSpPr>
            <a:spLocks noGrp="1"/>
          </p:cNvSpPr>
          <p:nvPr>
            <p:ph idx="1"/>
          </p:nvPr>
        </p:nvSpPr>
        <p:spPr>
          <a:xfrm>
            <a:off x="838200" y="1825625"/>
            <a:ext cx="5257800" cy="3858895"/>
          </a:xfrm>
        </p:spPr>
        <p:txBody>
          <a:bodyPr/>
          <a:lstStyle/>
          <a:p>
            <a:pPr marL="0" indent="0">
              <a:buNone/>
            </a:pPr>
            <a:r>
              <a:rPr lang="en-US" dirty="0"/>
              <a:t>Enter </a:t>
            </a:r>
            <a:r>
              <a:rPr lang="en-US" dirty="0" err="1"/>
              <a:t>nih</a:t>
            </a:r>
            <a:r>
              <a:rPr lang="en-US" dirty="0"/>
              <a:t>-sra-datastore in the project name box.</a:t>
            </a:r>
          </a:p>
          <a:p>
            <a:pPr marL="0" indent="0">
              <a:buNone/>
            </a:pPr>
            <a:r>
              <a:rPr lang="en-US" dirty="0"/>
              <a:t>Click PIN.</a:t>
            </a:r>
          </a:p>
          <a:p>
            <a:pPr marL="0" indent="0">
              <a:buNone/>
            </a:pPr>
            <a:r>
              <a:rPr lang="en-US" dirty="0"/>
              <a:t>This will pin the public metadata datastore to your </a:t>
            </a:r>
            <a:r>
              <a:rPr lang="en-US" dirty="0" err="1"/>
              <a:t>BigQuery</a:t>
            </a:r>
            <a:r>
              <a:rPr lang="en-US" dirty="0"/>
              <a:t> console.</a:t>
            </a:r>
          </a:p>
        </p:txBody>
      </p:sp>
      <p:pic>
        <p:nvPicPr>
          <p:cNvPr id="6" name="Picture 5" descr="The Pin a project page with nih-sra-datastore project name entered.">
            <a:extLst>
              <a:ext uri="{FF2B5EF4-FFF2-40B4-BE49-F238E27FC236}">
                <a16:creationId xmlns:a16="http://schemas.microsoft.com/office/drawing/2014/main" id="{96C38EB6-D8D1-44BF-9287-E60672A9022A}"/>
              </a:ext>
            </a:extLst>
          </p:cNvPr>
          <p:cNvPicPr>
            <a:picLocks noChangeAspect="1"/>
          </p:cNvPicPr>
          <p:nvPr/>
        </p:nvPicPr>
        <p:blipFill>
          <a:blip r:embed="rId2"/>
          <a:stretch>
            <a:fillRect/>
          </a:stretch>
        </p:blipFill>
        <p:spPr>
          <a:xfrm>
            <a:off x="6096000" y="1790700"/>
            <a:ext cx="5048250" cy="3276600"/>
          </a:xfrm>
          <a:prstGeom prst="rect">
            <a:avLst/>
          </a:prstGeom>
        </p:spPr>
      </p:pic>
      <p:sp>
        <p:nvSpPr>
          <p:cNvPr id="7" name="Arrow: Down 6" descr="Arrow pointing to the pin button.">
            <a:extLst>
              <a:ext uri="{FF2B5EF4-FFF2-40B4-BE49-F238E27FC236}">
                <a16:creationId xmlns:a16="http://schemas.microsoft.com/office/drawing/2014/main" id="{48A0AB3C-DE22-4E17-B19E-A23A22FF2150}"/>
              </a:ext>
            </a:extLst>
          </p:cNvPr>
          <p:cNvSpPr/>
          <p:nvPr/>
        </p:nvSpPr>
        <p:spPr>
          <a:xfrm>
            <a:off x="10531345" y="3974841"/>
            <a:ext cx="410547" cy="5505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94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EB25-2394-41DE-9169-76A6435AC990}"/>
              </a:ext>
            </a:extLst>
          </p:cNvPr>
          <p:cNvSpPr>
            <a:spLocks noGrp="1"/>
          </p:cNvSpPr>
          <p:nvPr>
            <p:ph type="title"/>
          </p:nvPr>
        </p:nvSpPr>
        <p:spPr/>
        <p:txBody>
          <a:bodyPr>
            <a:normAutofit/>
          </a:bodyPr>
          <a:lstStyle/>
          <a:p>
            <a:r>
              <a:rPr lang="en-US" dirty="0"/>
              <a:t>Yes/No Question</a:t>
            </a:r>
          </a:p>
        </p:txBody>
      </p:sp>
      <p:sp>
        <p:nvSpPr>
          <p:cNvPr id="3" name="Subtitle 2">
            <a:extLst>
              <a:ext uri="{FF2B5EF4-FFF2-40B4-BE49-F238E27FC236}">
                <a16:creationId xmlns:a16="http://schemas.microsoft.com/office/drawing/2014/main" id="{BE42D68A-C7A5-4FB6-9E44-F12822EC7D43}"/>
              </a:ext>
            </a:extLst>
          </p:cNvPr>
          <p:cNvSpPr>
            <a:spLocks noGrp="1"/>
          </p:cNvSpPr>
          <p:nvPr>
            <p:ph type="body" sz="quarter" idx="10"/>
          </p:nvPr>
        </p:nvSpPr>
        <p:spPr/>
        <p:txBody>
          <a:bodyPr/>
          <a:lstStyle/>
          <a:p>
            <a:r>
              <a:rPr lang="en-US" dirty="0"/>
              <a:t>I feel comfortable writing basic queries in SQL.</a:t>
            </a:r>
          </a:p>
        </p:txBody>
      </p:sp>
    </p:spTree>
    <p:extLst>
      <p:ext uri="{BB962C8B-B14F-4D97-AF65-F5344CB8AC3E}">
        <p14:creationId xmlns:p14="http://schemas.microsoft.com/office/powerpoint/2010/main" val="3226148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8C80-A7E3-476E-8930-90035AB66BBB}"/>
              </a:ext>
            </a:extLst>
          </p:cNvPr>
          <p:cNvSpPr>
            <a:spLocks noGrp="1"/>
          </p:cNvSpPr>
          <p:nvPr>
            <p:ph type="title"/>
          </p:nvPr>
        </p:nvSpPr>
        <p:spPr/>
        <p:txBody>
          <a:bodyPr/>
          <a:lstStyle/>
          <a:p>
            <a:r>
              <a:rPr lang="en-US" dirty="0"/>
              <a:t>Simple SQL Queries</a:t>
            </a:r>
          </a:p>
        </p:txBody>
      </p:sp>
      <p:sp>
        <p:nvSpPr>
          <p:cNvPr id="4" name="Text Placeholder 3">
            <a:extLst>
              <a:ext uri="{FF2B5EF4-FFF2-40B4-BE49-F238E27FC236}">
                <a16:creationId xmlns:a16="http://schemas.microsoft.com/office/drawing/2014/main" id="{187D5DA7-A995-48FF-91C3-C5BECB4A3DC6}"/>
              </a:ext>
            </a:extLst>
          </p:cNvPr>
          <p:cNvSpPr>
            <a:spLocks noGrp="1"/>
          </p:cNvSpPr>
          <p:nvPr>
            <p:ph idx="1"/>
          </p:nvPr>
        </p:nvSpPr>
        <p:spPr/>
        <p:txBody>
          <a:bodyPr>
            <a:normAutofit lnSpcReduction="10000"/>
          </a:bodyPr>
          <a:lstStyle/>
          <a:p>
            <a:pPr marL="0" indent="0">
              <a:buNone/>
            </a:pPr>
            <a:r>
              <a:rPr lang="en-US" dirty="0"/>
              <a:t>A very basic overview of SQL queries.</a:t>
            </a:r>
          </a:p>
          <a:p>
            <a:pPr marL="0" indent="0">
              <a:buNone/>
            </a:pPr>
            <a:r>
              <a:rPr lang="en-US" dirty="0"/>
              <a:t>SELECT – command to extract data from a table.</a:t>
            </a:r>
          </a:p>
          <a:p>
            <a:pPr marL="0" indent="0">
              <a:buNone/>
            </a:pPr>
            <a:r>
              <a:rPr lang="en-US" dirty="0"/>
              <a:t>FROM – specify which tables to extract data from</a:t>
            </a:r>
          </a:p>
          <a:p>
            <a:pPr marL="0" indent="0">
              <a:buNone/>
            </a:pPr>
            <a:r>
              <a:rPr lang="en-US" dirty="0"/>
              <a:t>WHERE – filters the data</a:t>
            </a:r>
          </a:p>
          <a:p>
            <a:pPr marL="0" indent="0">
              <a:buNone/>
            </a:pPr>
            <a:r>
              <a:rPr lang="en-US" dirty="0"/>
              <a:t>ORDER BY – order the results by specified column(s)</a:t>
            </a:r>
          </a:p>
          <a:p>
            <a:pPr marL="0" indent="0">
              <a:buNone/>
            </a:pPr>
            <a:endParaRPr lang="en-US" dirty="0"/>
          </a:p>
          <a:p>
            <a:pPr marL="0" indent="0">
              <a:buNone/>
            </a:pPr>
            <a:r>
              <a:rPr lang="en-US" dirty="0">
                <a:hlinkClick r:id="rId2"/>
              </a:rPr>
              <a:t>https://cloud.google.com/bigquery/docs/reference/standard-sql/query-syntax</a:t>
            </a:r>
            <a:endParaRPr lang="en-US" dirty="0"/>
          </a:p>
          <a:p>
            <a:pPr marL="0" indent="0">
              <a:buNone/>
            </a:pPr>
            <a:endParaRPr lang="en-US" dirty="0"/>
          </a:p>
        </p:txBody>
      </p:sp>
    </p:spTree>
    <p:extLst>
      <p:ext uri="{BB962C8B-B14F-4D97-AF65-F5344CB8AC3E}">
        <p14:creationId xmlns:p14="http://schemas.microsoft.com/office/powerpoint/2010/main" val="221677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3692-CD55-45B6-94BB-639C7C923640}"/>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C3BEA01D-03A2-47AF-AAEC-EE452CA29AFC}"/>
              </a:ext>
            </a:extLst>
          </p:cNvPr>
          <p:cNvSpPr>
            <a:spLocks noGrp="1"/>
          </p:cNvSpPr>
          <p:nvPr>
            <p:ph idx="1"/>
          </p:nvPr>
        </p:nvSpPr>
        <p:spPr>
          <a:xfrm>
            <a:off x="838200" y="1825625"/>
            <a:ext cx="3933825" cy="3858895"/>
          </a:xfrm>
        </p:spPr>
        <p:txBody>
          <a:bodyPr>
            <a:normAutofit fontScale="70000" lnSpcReduction="20000"/>
          </a:bodyPr>
          <a:lstStyle/>
          <a:p>
            <a:pPr marL="0" indent="0">
              <a:buNone/>
            </a:pPr>
            <a:r>
              <a:rPr lang="en-US" dirty="0"/>
              <a:t>Here is an example search for the SRA Data.</a:t>
            </a:r>
          </a:p>
          <a:p>
            <a:pPr marL="0" indent="0">
              <a:buNone/>
            </a:pPr>
            <a:r>
              <a:rPr lang="en-US" b="1" dirty="0"/>
              <a:t>SELECT *</a:t>
            </a:r>
            <a:br>
              <a:rPr lang="en-US" b="1" dirty="0"/>
            </a:br>
            <a:r>
              <a:rPr lang="en-US" b="1" dirty="0"/>
              <a:t>FROM `</a:t>
            </a:r>
            <a:r>
              <a:rPr lang="en-US" b="1" dirty="0" err="1"/>
              <a:t>nih</a:t>
            </a:r>
            <a:r>
              <a:rPr lang="en-US" b="1" dirty="0"/>
              <a:t>-sra-</a:t>
            </a:r>
            <a:r>
              <a:rPr lang="en-US" b="1" dirty="0" err="1"/>
              <a:t>datastore.sra.metadata</a:t>
            </a:r>
            <a:r>
              <a:rPr lang="en-US" b="1" dirty="0"/>
              <a:t>`</a:t>
            </a:r>
            <a:br>
              <a:rPr lang="en-US" b="1" dirty="0"/>
            </a:br>
            <a:r>
              <a:rPr lang="en-US" b="1" dirty="0"/>
              <a:t>WHERE organism = ‘Homo sapiens’</a:t>
            </a:r>
          </a:p>
          <a:p>
            <a:pPr marL="0" indent="0">
              <a:buNone/>
            </a:pPr>
            <a:r>
              <a:rPr lang="en-US" dirty="0"/>
              <a:t>This query will search in the metadata table that is part of the SRA dataset contained in the </a:t>
            </a:r>
            <a:r>
              <a:rPr lang="en-US" dirty="0" err="1"/>
              <a:t>nih</a:t>
            </a:r>
            <a:r>
              <a:rPr lang="en-US" dirty="0"/>
              <a:t>-sra-datastore project.</a:t>
            </a:r>
          </a:p>
          <a:p>
            <a:pPr marL="0" indent="0">
              <a:buNone/>
            </a:pPr>
            <a:r>
              <a:rPr lang="en-US" dirty="0"/>
              <a:t>The query will look for all (Select *) records with ‘Homo sapiens’ in the organism column.</a:t>
            </a:r>
          </a:p>
        </p:txBody>
      </p:sp>
      <p:pic>
        <p:nvPicPr>
          <p:cNvPr id="5" name="Picture 4" descr="The BigQuery editor page with the query described in the text entered.">
            <a:extLst>
              <a:ext uri="{FF2B5EF4-FFF2-40B4-BE49-F238E27FC236}">
                <a16:creationId xmlns:a16="http://schemas.microsoft.com/office/drawing/2014/main" id="{8B842683-9F39-473D-ABC3-BF082DA6D0F3}"/>
              </a:ext>
            </a:extLst>
          </p:cNvPr>
          <p:cNvPicPr>
            <a:picLocks noChangeAspect="1"/>
          </p:cNvPicPr>
          <p:nvPr/>
        </p:nvPicPr>
        <p:blipFill>
          <a:blip r:embed="rId2"/>
          <a:stretch>
            <a:fillRect/>
          </a:stretch>
        </p:blipFill>
        <p:spPr>
          <a:xfrm>
            <a:off x="4772025" y="1360131"/>
            <a:ext cx="7066699" cy="4137738"/>
          </a:xfrm>
          <a:prstGeom prst="rect">
            <a:avLst/>
          </a:prstGeom>
        </p:spPr>
      </p:pic>
    </p:spTree>
    <p:extLst>
      <p:ext uri="{BB962C8B-B14F-4D97-AF65-F5344CB8AC3E}">
        <p14:creationId xmlns:p14="http://schemas.microsoft.com/office/powerpoint/2010/main" val="185677247"/>
      </p:ext>
    </p:extLst>
  </p:cSld>
  <p:clrMapOvr>
    <a:masterClrMapping/>
  </p:clrMapOvr>
</p:sld>
</file>

<file path=ppt/theme/theme1.xml><?xml version="1.0" encoding="utf-8"?>
<a:theme xmlns:a="http://schemas.openxmlformats.org/drawingml/2006/main" name="Office Theme">
  <a:themeElements>
    <a:clrScheme name="NCBI Colors 1">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02455"/>
      </a:accent5>
      <a:accent6>
        <a:srgbClr val="2E8540"/>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light_2018-final3" id="{98D4A0B7-E0BF-164B-A57A-F4BCD23BECE7}" vid="{3CA3D7C7-A90F-314B-994C-EF26FE2F6E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ncbi_presentation_light</Template>
  <TotalTime>17137</TotalTime>
  <Words>1242</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Helvetica</vt:lpstr>
      <vt:lpstr>Office Theme</vt:lpstr>
      <vt:lpstr>Searching with BigQuery</vt:lpstr>
      <vt:lpstr>Overview</vt:lpstr>
      <vt:lpstr>What is BigQuery?</vt:lpstr>
      <vt:lpstr>Intro to BigQuery</vt:lpstr>
      <vt:lpstr>Adding Data</vt:lpstr>
      <vt:lpstr>Adding Data</vt:lpstr>
      <vt:lpstr>Yes/No Question</vt:lpstr>
      <vt:lpstr>Simple SQL Queries</vt:lpstr>
      <vt:lpstr>Searching in BigQuery</vt:lpstr>
      <vt:lpstr>Console Previews and Info</vt:lpstr>
      <vt:lpstr>BigQuery Charges</vt:lpstr>
      <vt:lpstr>Running a Query</vt:lpstr>
      <vt:lpstr>BigQuery Arrays</vt:lpstr>
      <vt:lpstr>Unnesting Arrays</vt:lpstr>
      <vt:lpstr>Taxonomy Data</vt:lpstr>
      <vt:lpstr>Searching in BigQuery</vt:lpstr>
      <vt:lpstr>Searching in BigQuery</vt:lpstr>
      <vt:lpstr>Searching in BigQuery</vt:lpstr>
      <vt:lpstr>Review</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with BigQuery</dc:title>
  <dc:creator>Stine, Adam (NIH/NLM/NCBI) [C]</dc:creator>
  <cp:lastModifiedBy>Stine, Adam (NIH/NLM/NCBI) [C]</cp:lastModifiedBy>
  <cp:revision>21</cp:revision>
  <dcterms:created xsi:type="dcterms:W3CDTF">2020-10-25T17:16:48Z</dcterms:created>
  <dcterms:modified xsi:type="dcterms:W3CDTF">2020-11-13T18:33:48Z</dcterms:modified>
</cp:coreProperties>
</file>