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67" r:id="rId2"/>
    <p:sldId id="268" r:id="rId3"/>
    <p:sldId id="269" r:id="rId4"/>
    <p:sldId id="270" r:id="rId5"/>
    <p:sldId id="260" r:id="rId6"/>
    <p:sldId id="256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8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2426E-871E-6048-897D-C00DFFEC19B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F7CC-E99A-9B4E-A466-3BF0E5F4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138917"/>
            <a:ext cx="12192000" cy="2580167"/>
          </a:xfrm>
          <a:prstGeom prst="rect">
            <a:avLst/>
          </a:prstGeom>
          <a:solidFill>
            <a:schemeClr val="accent5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09" y="450802"/>
            <a:ext cx="2808212" cy="160659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320" y="450803"/>
            <a:ext cx="7498080" cy="54181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309" y="2042160"/>
            <a:ext cx="2808212" cy="382682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59" y="6239208"/>
            <a:ext cx="7694570" cy="271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027" y="6236208"/>
            <a:ext cx="179070" cy="2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ledgement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09707" cy="1217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62195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59582" y="1657427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48891" y="1657426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15400" y="1662193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87291" y="365125"/>
            <a:ext cx="5366509" cy="1217613"/>
          </a:xfrm>
        </p:spPr>
        <p:txBody>
          <a:bodyPr anchor="ctr">
            <a:normAutofit/>
          </a:bodyPr>
          <a:lstStyle>
            <a:lvl1pPr marL="0" indent="0">
              <a:lnSpc>
                <a:spcPct val="125000"/>
              </a:lnSpc>
              <a:buNone/>
              <a:defRPr sz="1600"/>
            </a:lvl1pPr>
          </a:lstStyle>
          <a:p>
            <a:pPr lvl="0"/>
            <a:r>
              <a:rPr lang="en-US" dirty="0"/>
              <a:t>This research was supported by the Intramural Research Program of the NIH, National Library of Medicine.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2222339"/>
            <a:ext cx="12192000" cy="243068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072640"/>
            <a:ext cx="12192000" cy="28956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879804"/>
            <a:ext cx="4964035" cy="67202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38200" y="1920875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Blue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248" y="6236208"/>
            <a:ext cx="10512551" cy="3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8" y="3802335"/>
            <a:ext cx="1051560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1959429"/>
            <a:ext cx="10515600" cy="18427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urv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16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Pentagra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Righ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6627812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6278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627812" cy="3423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68640" y="1681163"/>
            <a:ext cx="318674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68640" y="2505075"/>
            <a:ext cx="3186748" cy="34232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6425" y="6236208"/>
            <a:ext cx="189739" cy="2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7" r:id="rId3"/>
    <p:sldLayoutId id="2147483654" r:id="rId4"/>
    <p:sldLayoutId id="2147483650" r:id="rId5"/>
    <p:sldLayoutId id="2147483649" r:id="rId6"/>
    <p:sldLayoutId id="2147483651" r:id="rId7"/>
    <p:sldLayoutId id="2147483652" r:id="rId8"/>
    <p:sldLayoutId id="2147483653" r:id="rId9"/>
    <p:sldLayoutId id="2147483656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ineaj@ncbi.nlm.nih.gov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webex.com/en-us/9ehuwu/Webex-Meetings-Web-App-Supported-Operating-Systems-and-Browsers" TargetMode="External"/><Relationship Id="rId2" Type="http://schemas.openxmlformats.org/officeDocument/2006/relationships/hyperlink" Target="https://www.webex.com/test-meeting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nsole.cloud.google.com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BI-Codeathons/NCGAS-cloud-worksho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4FD8-B0E2-479B-B0B8-787F3AF4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BECC-0FE6-472B-9AB5-A6BB0524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are excited you will be joining us for the workshop starting Monday, November 16</a:t>
            </a:r>
            <a:r>
              <a:rPr lang="en-US" baseline="30000" dirty="0"/>
              <a:t>th</a:t>
            </a:r>
            <a:r>
              <a:rPr lang="en-US" dirty="0"/>
              <a:t> at 10:00AM EST.</a:t>
            </a:r>
          </a:p>
          <a:p>
            <a:r>
              <a:rPr lang="en-US" dirty="0"/>
              <a:t>Please follow this guide to prepare for the workshop.</a:t>
            </a:r>
          </a:p>
          <a:p>
            <a:pPr lvl="1"/>
            <a:r>
              <a:rPr lang="en-US" dirty="0"/>
              <a:t>Test that WebEx works with your computer and internet connection.</a:t>
            </a:r>
          </a:p>
          <a:p>
            <a:pPr lvl="1"/>
            <a:r>
              <a:rPr lang="en-US" dirty="0"/>
              <a:t>Test access to Google Cloud Platform using the email provided in registration.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Please email </a:t>
            </a:r>
            <a:r>
              <a:rPr lang="en-US" dirty="0">
                <a:hlinkClick r:id="rId2"/>
              </a:rPr>
              <a:t>stineaj@ncbi.nlm.nih.gov</a:t>
            </a:r>
            <a:r>
              <a:rPr lang="en-US" dirty="0"/>
              <a:t> with a description of any problems.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E4A64-4448-4427-A2A5-D957EA6CC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NCGAS Hosts NCBI in the Cloud</a:t>
            </a:r>
          </a:p>
        </p:txBody>
      </p:sp>
    </p:spTree>
    <p:extLst>
      <p:ext uri="{BB962C8B-B14F-4D97-AF65-F5344CB8AC3E}">
        <p14:creationId xmlns:p14="http://schemas.microsoft.com/office/powerpoint/2010/main" val="306878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8042-9DF5-4A8B-9F80-9FC34930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WebEx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E99B-742C-4383-AE50-AB98B8ED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you have not already accepted the WebEx invite sent this week, please do that as soon as possible.  Make sure to check spam folders.</a:t>
            </a:r>
          </a:p>
          <a:p>
            <a:r>
              <a:rPr lang="en-US" dirty="0"/>
              <a:t>WebEx will be used for presentations and communication at the workshop.  Please try to join a test meeting at this link. </a:t>
            </a:r>
            <a:r>
              <a:rPr lang="en-US" dirty="0">
                <a:hlinkClick r:id="rId2"/>
              </a:rPr>
              <a:t>https://www.webex.com/test-meeting.html</a:t>
            </a:r>
            <a:endParaRPr lang="en-US" dirty="0"/>
          </a:p>
          <a:p>
            <a:r>
              <a:rPr lang="en-US" dirty="0"/>
              <a:t>Unix/Ubuntu users have experienced problems using WebEx and we recommend using a Windows, OSX, or </a:t>
            </a:r>
            <a:r>
              <a:rPr lang="en-US" dirty="0" err="1"/>
              <a:t>ChromeOS</a:t>
            </a:r>
            <a:r>
              <a:rPr lang="en-US" dirty="0"/>
              <a:t> computer if possible. </a:t>
            </a:r>
          </a:p>
          <a:p>
            <a:r>
              <a:rPr lang="en-US" dirty="0"/>
              <a:t>WebEx supported browsers and operating systems. </a:t>
            </a:r>
            <a:r>
              <a:rPr lang="en-US" dirty="0">
                <a:hlinkClick r:id="rId3"/>
              </a:rPr>
              <a:t>https://help.webex.com/en-us/9ehuwu/Webex-Meetings-Web-App-Supported-Operating-Systems-and-Browsers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8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F136D2-0EB0-4F38-B432-F210E3AE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 Login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C5F0BF-9A7E-4490-9ADD-491F7AC88E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Please try connecting to </a:t>
            </a:r>
            <a:r>
              <a:rPr lang="en-US" dirty="0">
                <a:hlinkClick r:id="rId2"/>
              </a:rPr>
              <a:t>https://console.cloud.google.com/</a:t>
            </a:r>
            <a:r>
              <a:rPr lang="en-US" dirty="0"/>
              <a:t> using the email address you provided when registering for the workshop.</a:t>
            </a:r>
          </a:p>
          <a:p>
            <a:pPr marL="0" indent="0">
              <a:buNone/>
            </a:pPr>
            <a:r>
              <a:rPr lang="en-US" dirty="0"/>
              <a:t>You will need to log in to your google account first. </a:t>
            </a:r>
          </a:p>
          <a:p>
            <a:pPr marL="0" indent="0">
              <a:buNone/>
            </a:pPr>
            <a:r>
              <a:rPr lang="en-US" dirty="0"/>
              <a:t>In the blue bar, look to the right of Google Cloud Platform and select the ‘</a:t>
            </a:r>
            <a:r>
              <a:rPr lang="en-US" dirty="0" err="1"/>
              <a:t>ncgas</a:t>
            </a:r>
            <a:r>
              <a:rPr lang="en-US" dirty="0"/>
              <a:t>-cloud-workshop’ project.</a:t>
            </a:r>
          </a:p>
          <a:p>
            <a:pPr marL="0" indent="0">
              <a:buNone/>
            </a:pPr>
            <a:r>
              <a:rPr lang="en-US" dirty="0"/>
              <a:t>You may need to search for the ‘</a:t>
            </a:r>
            <a:r>
              <a:rPr lang="en-US" dirty="0" err="1"/>
              <a:t>ncgas</a:t>
            </a:r>
            <a:r>
              <a:rPr lang="en-US" dirty="0"/>
              <a:t>-cloud-workshop’ project.</a:t>
            </a:r>
          </a:p>
        </p:txBody>
      </p:sp>
      <p:pic>
        <p:nvPicPr>
          <p:cNvPr id="7" name="Content Placeholder 6" descr="The Google Cloud Platform console overview page.">
            <a:extLst>
              <a:ext uri="{FF2B5EF4-FFF2-40B4-BE49-F238E27FC236}">
                <a16:creationId xmlns:a16="http://schemas.microsoft.com/office/drawing/2014/main" id="{62ED68B0-6D65-49B3-B8FB-94E7C2441A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4593" y="1825625"/>
            <a:ext cx="4996813" cy="4087813"/>
          </a:xfrm>
          <a:prstGeom prst="rect">
            <a:avLst/>
          </a:prstGeom>
        </p:spPr>
      </p:pic>
      <p:sp>
        <p:nvSpPr>
          <p:cNvPr id="8" name="Rectangle: Rounded Corners 7" descr="Rectangle highlighting the Google Cloud Platform project currently in use.">
            <a:extLst>
              <a:ext uri="{FF2B5EF4-FFF2-40B4-BE49-F238E27FC236}">
                <a16:creationId xmlns:a16="http://schemas.microsoft.com/office/drawing/2014/main" id="{2A4EB6FB-C0C5-4369-823D-889E9B7962E2}"/>
              </a:ext>
            </a:extLst>
          </p:cNvPr>
          <p:cNvSpPr/>
          <p:nvPr/>
        </p:nvSpPr>
        <p:spPr>
          <a:xfrm>
            <a:off x="7647707" y="1715626"/>
            <a:ext cx="1263534" cy="4706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3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6B81-46D9-4E64-B796-A36BA033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14BF-866A-48C9-8F37-B280ABD6F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explore the Google Cloud Platform console if you want but </a:t>
            </a:r>
            <a:r>
              <a:rPr lang="en-US" b="1" dirty="0"/>
              <a:t>please do not generate charges on this Google project until the workshop starts.</a:t>
            </a:r>
          </a:p>
          <a:p>
            <a:r>
              <a:rPr lang="en-US" dirty="0"/>
              <a:t>There will be plenty of time in the workshop to experiment!</a:t>
            </a:r>
          </a:p>
          <a:p>
            <a:r>
              <a:rPr lang="en-US" dirty="0"/>
              <a:t>Now you are ready for the workshop.</a:t>
            </a:r>
          </a:p>
        </p:txBody>
      </p:sp>
    </p:spTree>
    <p:extLst>
      <p:ext uri="{BB962C8B-B14F-4D97-AF65-F5344CB8AC3E}">
        <p14:creationId xmlns:p14="http://schemas.microsoft.com/office/powerpoint/2010/main" val="247222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5F057-CF52-48DF-970D-88A25C4F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20" y="450803"/>
            <a:ext cx="7498080" cy="55118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Monday</a:t>
            </a:r>
          </a:p>
          <a:p>
            <a:pPr marL="0" indent="0">
              <a:buNone/>
            </a:pPr>
            <a:r>
              <a:rPr lang="en-US" dirty="0"/>
              <a:t>10:00 AM 		Opening Remarks</a:t>
            </a:r>
          </a:p>
          <a:p>
            <a:pPr marL="0" indent="0">
              <a:buNone/>
            </a:pPr>
            <a:r>
              <a:rPr lang="en-US" dirty="0"/>
              <a:t>10:15 AM		Intro to Cloud</a:t>
            </a:r>
          </a:p>
          <a:p>
            <a:pPr marL="0" indent="0">
              <a:buNone/>
            </a:pPr>
            <a:r>
              <a:rPr lang="en-US" dirty="0"/>
              <a:t>11:00 AM		Break</a:t>
            </a:r>
          </a:p>
          <a:p>
            <a:pPr marL="0" indent="0">
              <a:buNone/>
            </a:pPr>
            <a:r>
              <a:rPr lang="en-US" dirty="0"/>
              <a:t>11:15 AM  		Intro to Cloud II</a:t>
            </a:r>
          </a:p>
          <a:p>
            <a:pPr marL="0" indent="0">
              <a:buNone/>
            </a:pPr>
            <a:r>
              <a:rPr lang="en-US" dirty="0"/>
              <a:t>Noon 	 	Lunch Break</a:t>
            </a:r>
          </a:p>
          <a:p>
            <a:pPr marL="0" indent="0">
              <a:buNone/>
            </a:pPr>
            <a:r>
              <a:rPr lang="en-US" dirty="0"/>
              <a:t>12:45 PM 		RAPT/PGAP Intro</a:t>
            </a:r>
          </a:p>
          <a:p>
            <a:pPr marL="0" indent="0">
              <a:buNone/>
            </a:pPr>
            <a:r>
              <a:rPr lang="en-US" dirty="0"/>
              <a:t>  1:30 PM		ElasticBLAST</a:t>
            </a:r>
          </a:p>
          <a:p>
            <a:pPr marL="0" indent="0">
              <a:buNone/>
            </a:pPr>
            <a:r>
              <a:rPr lang="en-US" dirty="0"/>
              <a:t>  2:15 PM		Break</a:t>
            </a:r>
          </a:p>
          <a:p>
            <a:pPr marL="0" indent="0">
              <a:buNone/>
            </a:pPr>
            <a:r>
              <a:rPr lang="en-US" dirty="0"/>
              <a:t>  2:30 PM		Hands-On Time</a:t>
            </a:r>
          </a:p>
          <a:p>
            <a:pPr marL="0" indent="0">
              <a:buNone/>
            </a:pPr>
            <a:r>
              <a:rPr lang="en-US" dirty="0"/>
              <a:t>  4:00 PM		Q &amp; A and Wrap-up</a:t>
            </a:r>
          </a:p>
          <a:p>
            <a:pPr marL="0" indent="0">
              <a:buNone/>
            </a:pPr>
            <a:r>
              <a:rPr lang="en-US" dirty="0"/>
              <a:t>  5:00 PM		Workshop Day 1 concludes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NCGAS Workshop</a:t>
            </a:r>
          </a:p>
          <a:p>
            <a:r>
              <a:rPr lang="en-US" dirty="0"/>
              <a:t>Nov 16</a:t>
            </a:r>
            <a:r>
              <a:rPr lang="en-US" baseline="30000" dirty="0"/>
              <a:t>th</a:t>
            </a:r>
            <a:r>
              <a:rPr lang="en-US" dirty="0"/>
              <a:t>-17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b="1" dirty="0"/>
              <a:t>Tuesday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10:00 AM 		Workshop Day 2 begins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			Participants continue 					hands-on activity, breakout 		           	rooms open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Noon			Lunch Break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12:45 PM          	Office Hours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 3:00 PM		Breakout rooms close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 3:30 PM		Wrap-up Discussion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 5:00 PM 		Cloud Access Closes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8A9B-B938-4838-829C-2650AD07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7A9C-B701-4D99-A681-77FFDAE169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Documents and slides will be available on this GitHub repository.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https://github.com/NCBI-Codeathons/NCGAS-cloud-workshop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8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BI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C"/>
      </a:accent1>
      <a:accent2>
        <a:srgbClr val="AEB0B5"/>
      </a:accent2>
      <a:accent3>
        <a:srgbClr val="00A6D2"/>
      </a:accent3>
      <a:accent4>
        <a:srgbClr val="981B1E"/>
      </a:accent4>
      <a:accent5>
        <a:srgbClr val="002455"/>
      </a:accent5>
      <a:accent6>
        <a:srgbClr val="2E854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bi_presentation_light_2018-final3" id="{98D4A0B7-E0BF-164B-A57A-F4BCD23BECE7}" vid="{3CA3D7C7-A90F-314B-994C-EF26FE2F6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ncbi_presentation_light</Template>
  <TotalTime>336</TotalTime>
  <Words>484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 Theme</vt:lpstr>
      <vt:lpstr>Welcome!</vt:lpstr>
      <vt:lpstr>WebEx Test</vt:lpstr>
      <vt:lpstr>Google Cloud Platform Login</vt:lpstr>
      <vt:lpstr>Google Cloud Platform Console</vt:lpstr>
      <vt:lpstr>Schedule</vt:lpstr>
      <vt:lpstr>Schedule</vt:lpstr>
      <vt:lpstr>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Stine, Adam (NIH/NLM/NCBI) [C]</dc:creator>
  <cp:lastModifiedBy>Stine, Adam (NIH/NLM/NCBI) [C]</cp:lastModifiedBy>
  <cp:revision>18</cp:revision>
  <dcterms:created xsi:type="dcterms:W3CDTF">2020-11-13T16:31:04Z</dcterms:created>
  <dcterms:modified xsi:type="dcterms:W3CDTF">2020-11-13T22:07:05Z</dcterms:modified>
</cp:coreProperties>
</file>