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77"/>
    <p:restoredTop sz="96080"/>
  </p:normalViewPr>
  <p:slideViewPr>
    <p:cSldViewPr snapToGrid="0" snapToObjects="1">
      <p:cViewPr varScale="1">
        <p:scale>
          <a:sx n="148" d="100"/>
          <a:sy n="148" d="100"/>
        </p:scale>
        <p:origin x="15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0F362-B20B-AA4C-94D1-126690D75D93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E8C69-F1BA-EF47-BC34-583EC79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8C69-F1BA-EF47-BC34-583EC79B94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418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552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31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873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23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067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820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387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364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668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160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269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svg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3EC944DC-3DAA-8FCD-F233-095A41518F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62"/>
          <a:stretch/>
        </p:blipFill>
        <p:spPr>
          <a:xfrm>
            <a:off x="3230417" y="5164363"/>
            <a:ext cx="3600000" cy="150300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0B77FA52-7A3D-E8C5-BEB0-AECB95BA5F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8012"/>
          <a:stretch/>
        </p:blipFill>
        <p:spPr>
          <a:xfrm>
            <a:off x="3230417" y="3679558"/>
            <a:ext cx="3600000" cy="1471805"/>
          </a:xfrm>
          <a:prstGeom prst="rect">
            <a:avLst/>
          </a:prstGeom>
        </p:spPr>
      </p:pic>
      <p:sp>
        <p:nvSpPr>
          <p:cNvPr id="130" name="矩形 129"/>
          <p:cNvSpPr/>
          <p:nvPr/>
        </p:nvSpPr>
        <p:spPr>
          <a:xfrm>
            <a:off x="26793" y="9209855"/>
            <a:ext cx="68312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Figure 2:</a:t>
            </a:r>
            <a:r>
              <a:rPr lang="en-US" altLang="zh-CN" sz="800" b="1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>
                <a:latin typeface="Arial" pitchFamily="34" charset="0"/>
                <a:cs typeface="Arial" pitchFamily="34" charset="0"/>
              </a:rPr>
              <a:t>Overview of evaluation for Challenge 1: transcript identification with a reference annotation. a) </a:t>
            </a:r>
            <a:r>
              <a:rPr lang="en-US" altLang="zh-CN" sz="800" dirty="0">
                <a:latin typeface="Arial" pitchFamily="34" charset="0"/>
                <a:cs typeface="Arial" pitchFamily="34" charset="0"/>
              </a:rPr>
              <a:t>Number of genes and transcripts per submission. Abundance of the main structural categories and support by external data. b) Agreement in transcript detection as a function the number of detecting pipelines. c) Performance based on for spliced-short and </a:t>
            </a:r>
            <a:r>
              <a:rPr lang="en-US" altLang="zh-CN" sz="800" dirty="0" err="1">
                <a:latin typeface="Arial" pitchFamily="34" charset="0"/>
                <a:cs typeface="Arial" pitchFamily="34" charset="0"/>
              </a:rPr>
              <a:t>unspliced</a:t>
            </a:r>
            <a:r>
              <a:rPr lang="en-US" altLang="zh-CN" sz="800" dirty="0">
                <a:latin typeface="Arial" pitchFamily="34" charset="0"/>
                <a:cs typeface="Arial" pitchFamily="34" charset="0"/>
              </a:rPr>
              <a:t>-long SIRVs. d) Performance based on simulated data. e) Performance for known and novel transcripts based on  50 manually-annotated genes by GENCODE. Ba: Bambu, FM: Flames, FR: FLAIR, IQ: IsoQuant, IT: IsoTools, IB: Iso_IB, Ly: LyRic, Ma: Mandalorion, TL: TALON-LAPA, </a:t>
            </a:r>
            <a:r>
              <a:rPr lang="en-US" altLang="zh-CN" sz="800" dirty="0" err="1">
                <a:latin typeface="Arial" pitchFamily="34" charset="0"/>
                <a:cs typeface="Arial" pitchFamily="34" charset="0"/>
              </a:rPr>
              <a:t>Sp</a:t>
            </a:r>
            <a:r>
              <a:rPr lang="en-US" altLang="zh-CN" sz="800" dirty="0">
                <a:latin typeface="Arial" pitchFamily="34" charset="0"/>
                <a:cs typeface="Arial" pitchFamily="34" charset="0"/>
              </a:rPr>
              <a:t>: Spectra, ST: StringTie2.</a:t>
            </a:r>
          </a:p>
        </p:txBody>
      </p:sp>
      <p:sp>
        <p:nvSpPr>
          <p:cNvPr id="141" name="TextBox 180">
            <a:extLst>
              <a:ext uri="{FF2B5EF4-FFF2-40B4-BE49-F238E27FC236}">
                <a16:creationId xmlns:a16="http://schemas.microsoft.com/office/drawing/2014/main" id="{D81EE273-87D2-6248-9C05-C2AC7A38C86F}"/>
              </a:ext>
            </a:extLst>
          </p:cNvPr>
          <p:cNvSpPr txBox="1"/>
          <p:nvPr/>
        </p:nvSpPr>
        <p:spPr>
          <a:xfrm>
            <a:off x="61611" y="4914844"/>
            <a:ext cx="207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d</a:t>
            </a:r>
            <a:endParaRPr lang="x-non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80">
            <a:extLst>
              <a:ext uri="{FF2B5EF4-FFF2-40B4-BE49-F238E27FC236}">
                <a16:creationId xmlns:a16="http://schemas.microsoft.com/office/drawing/2014/main" id="{205C7F67-F245-EC47-9D99-A3BB306738FB}"/>
              </a:ext>
            </a:extLst>
          </p:cNvPr>
          <p:cNvSpPr txBox="1"/>
          <p:nvPr/>
        </p:nvSpPr>
        <p:spPr>
          <a:xfrm>
            <a:off x="61611" y="6875441"/>
            <a:ext cx="207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e</a:t>
            </a:r>
            <a:endParaRPr lang="x-non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1CE44E-7743-1D16-33DF-69EE1E93CD1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6859"/>
          <a:stretch/>
        </p:blipFill>
        <p:spPr>
          <a:xfrm>
            <a:off x="384645" y="5062454"/>
            <a:ext cx="2633338" cy="1540852"/>
          </a:xfrm>
          <a:prstGeom prst="rect">
            <a:avLst/>
          </a:prstGeom>
        </p:spPr>
      </p:pic>
      <p:sp>
        <p:nvSpPr>
          <p:cNvPr id="140" name="TextBox 180">
            <a:extLst>
              <a:ext uri="{FF2B5EF4-FFF2-40B4-BE49-F238E27FC236}">
                <a16:creationId xmlns:a16="http://schemas.microsoft.com/office/drawing/2014/main" id="{96028256-02F2-314F-9D9F-0DEB18CE39A0}"/>
              </a:ext>
            </a:extLst>
          </p:cNvPr>
          <p:cNvSpPr txBox="1"/>
          <p:nvPr/>
        </p:nvSpPr>
        <p:spPr>
          <a:xfrm>
            <a:off x="3212733" y="3564145"/>
            <a:ext cx="207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</a:t>
            </a:r>
            <a:endParaRPr lang="x-none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CBBC70-466C-0C59-C00C-7D8D51D320B5}"/>
              </a:ext>
            </a:extLst>
          </p:cNvPr>
          <p:cNvCxnSpPr>
            <a:cxnSpLocks/>
          </p:cNvCxnSpPr>
          <p:nvPr/>
        </p:nvCxnSpPr>
        <p:spPr>
          <a:xfrm>
            <a:off x="3409357" y="3683930"/>
            <a:ext cx="0" cy="300477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EAD4F0-942A-0372-FA87-AC0CC57509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251" y="6931747"/>
            <a:ext cx="6345722" cy="222100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B30CD32-0D74-7DEA-7C20-0E14CF3B30CE}"/>
              </a:ext>
            </a:extLst>
          </p:cNvPr>
          <p:cNvGrpSpPr/>
          <p:nvPr/>
        </p:nvGrpSpPr>
        <p:grpSpPr>
          <a:xfrm>
            <a:off x="109728" y="171663"/>
            <a:ext cx="6638544" cy="3479342"/>
            <a:chOff x="109728" y="171663"/>
            <a:chExt cx="6638544" cy="347934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B4E7E4-CDF1-A363-41B5-39FC230C5B3D}"/>
                </a:ext>
              </a:extLst>
            </p:cNvPr>
            <p:cNvGrpSpPr/>
            <p:nvPr/>
          </p:nvGrpSpPr>
          <p:grpSpPr>
            <a:xfrm>
              <a:off x="5167150" y="2828278"/>
              <a:ext cx="1476605" cy="822727"/>
              <a:chOff x="5385816" y="2862072"/>
              <a:chExt cx="1476605" cy="822727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3346AAA-7D32-6F51-69A5-3E67350FD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b="47972"/>
              <a:stretch/>
            </p:blipFill>
            <p:spPr>
              <a:xfrm>
                <a:off x="5385816" y="2862072"/>
                <a:ext cx="914400" cy="761191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48C2F896-85F1-1B76-1757-0BE95BD90B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-1020" t="53864" r="-1020"/>
              <a:stretch/>
            </p:blipFill>
            <p:spPr>
              <a:xfrm>
                <a:off x="5948021" y="3009807"/>
                <a:ext cx="914400" cy="674992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AE49583-49D2-8978-1768-EA3367323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9728" y="201168"/>
              <a:ext cx="1682496" cy="168249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1675111-76A9-C064-3779-45F4098EB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689"/>
            <a:stretch/>
          </p:blipFill>
          <p:spPr>
            <a:xfrm>
              <a:off x="1774924" y="1888036"/>
              <a:ext cx="1654075" cy="16824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48F64-3D02-3E8F-875F-43C84D96425F}"/>
                </a:ext>
              </a:extLst>
            </p:cNvPr>
            <p:cNvGrpSpPr/>
            <p:nvPr/>
          </p:nvGrpSpPr>
          <p:grpSpPr>
            <a:xfrm>
              <a:off x="392509" y="171663"/>
              <a:ext cx="1167478" cy="732487"/>
              <a:chOff x="406986" y="156662"/>
              <a:chExt cx="1167478" cy="7324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DECE5FB-7FC1-3C04-9E96-BE8CB0A80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6986" y="303933"/>
                <a:ext cx="585216" cy="585216"/>
              </a:xfrm>
              <a:prstGeom prst="rect">
                <a:avLst/>
              </a:prstGeom>
            </p:spPr>
          </p:pic>
          <p:grpSp>
            <p:nvGrpSpPr>
              <p:cNvPr id="167" name="Grupo 166">
                <a:extLst>
                  <a:ext uri="{FF2B5EF4-FFF2-40B4-BE49-F238E27FC236}">
                    <a16:creationId xmlns:a16="http://schemas.microsoft.com/office/drawing/2014/main" id="{38C8EACF-52FE-B24C-A50C-DDF4267DCED1}"/>
                  </a:ext>
                </a:extLst>
              </p:cNvPr>
              <p:cNvGrpSpPr/>
              <p:nvPr/>
            </p:nvGrpSpPr>
            <p:grpSpPr>
              <a:xfrm>
                <a:off x="455360" y="156662"/>
                <a:ext cx="1119104" cy="678248"/>
                <a:chOff x="472709" y="26478"/>
                <a:chExt cx="1340438" cy="812391"/>
              </a:xfrm>
            </p:grpSpPr>
            <p:sp>
              <p:nvSpPr>
                <p:cNvPr id="195" name="Rectángulo 194">
                  <a:extLst>
                    <a:ext uri="{FF2B5EF4-FFF2-40B4-BE49-F238E27FC236}">
                      <a16:creationId xmlns:a16="http://schemas.microsoft.com/office/drawing/2014/main" id="{E0ACF329-95C2-4A43-95CC-34498E8FA4F1}"/>
                    </a:ext>
                  </a:extLst>
                </p:cNvPr>
                <p:cNvSpPr/>
                <p:nvPr/>
              </p:nvSpPr>
              <p:spPr>
                <a:xfrm>
                  <a:off x="472709" y="192313"/>
                  <a:ext cx="646554" cy="646554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196" name="Conector recto de flecha 195">
                  <a:extLst>
                    <a:ext uri="{FF2B5EF4-FFF2-40B4-BE49-F238E27FC236}">
                      <a16:creationId xmlns:a16="http://schemas.microsoft.com/office/drawing/2014/main" id="{F14DEBE9-C670-6D4B-BCE6-1299B7F63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9264" y="26478"/>
                  <a:ext cx="693883" cy="812391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de flecha 196">
                  <a:extLst>
                    <a:ext uri="{FF2B5EF4-FFF2-40B4-BE49-F238E27FC236}">
                      <a16:creationId xmlns:a16="http://schemas.microsoft.com/office/drawing/2014/main" id="{546FD0A2-F30E-894E-BCA5-19FA6C9627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9263" y="26478"/>
                  <a:ext cx="606845" cy="165835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DD739D-4F23-8167-DC97-C0B6DBE9402F}"/>
                </a:ext>
              </a:extLst>
            </p:cNvPr>
            <p:cNvGrpSpPr/>
            <p:nvPr/>
          </p:nvGrpSpPr>
          <p:grpSpPr>
            <a:xfrm>
              <a:off x="3408502" y="1875383"/>
              <a:ext cx="2751026" cy="1682496"/>
              <a:chOff x="3365192" y="1914395"/>
              <a:chExt cx="2751026" cy="1682496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7C6556B-41CC-216C-76F0-8BE065481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92090" y="1992690"/>
                <a:ext cx="1024128" cy="102412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B08B937-2FF1-84E3-6F3F-737E2F038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65192" y="1914395"/>
                <a:ext cx="1682496" cy="1682496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74730A2-7908-4BD1-06E3-488C1170626B}"/>
                  </a:ext>
                </a:extLst>
              </p:cNvPr>
              <p:cNvGrpSpPr/>
              <p:nvPr/>
            </p:nvGrpSpPr>
            <p:grpSpPr>
              <a:xfrm>
                <a:off x="4762367" y="1966331"/>
                <a:ext cx="465643" cy="965246"/>
                <a:chOff x="5195499" y="1924907"/>
                <a:chExt cx="465643" cy="965246"/>
              </a:xfrm>
            </p:grpSpPr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8F51DEDB-4037-F544-AA8B-7AD937F6B7D9}"/>
                    </a:ext>
                  </a:extLst>
                </p:cNvPr>
                <p:cNvSpPr/>
                <p:nvPr/>
              </p:nvSpPr>
              <p:spPr>
                <a:xfrm>
                  <a:off x="5195499" y="2018621"/>
                  <a:ext cx="233700" cy="233700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2" name="Conector recto de flecha 41">
                  <a:extLst>
                    <a:ext uri="{FF2B5EF4-FFF2-40B4-BE49-F238E27FC236}">
                      <a16:creationId xmlns:a16="http://schemas.microsoft.com/office/drawing/2014/main" id="{07A85A92-09FF-B740-85CE-84B5641C4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3353" y="2252321"/>
                  <a:ext cx="79217" cy="63783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ector recto de flecha 116">
                  <a:extLst>
                    <a:ext uri="{FF2B5EF4-FFF2-40B4-BE49-F238E27FC236}">
                      <a16:creationId xmlns:a16="http://schemas.microsoft.com/office/drawing/2014/main" id="{76CFBA79-6EAE-BC45-9844-16FE00137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7003" y="1924907"/>
                  <a:ext cx="94065" cy="96238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ector recto de flecha 120">
                  <a:extLst>
                    <a:ext uri="{FF2B5EF4-FFF2-40B4-BE49-F238E27FC236}">
                      <a16:creationId xmlns:a16="http://schemas.microsoft.com/office/drawing/2014/main" id="{B5B9E5BF-3A70-1840-BF9A-99319FA40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1507" y="1924907"/>
                  <a:ext cx="139635" cy="0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ector recto de flecha 123">
                  <a:extLst>
                    <a:ext uri="{FF2B5EF4-FFF2-40B4-BE49-F238E27FC236}">
                      <a16:creationId xmlns:a16="http://schemas.microsoft.com/office/drawing/2014/main" id="{A2D665F5-7432-F746-89C1-6FF63F53B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2570" y="2890153"/>
                  <a:ext cx="139635" cy="0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F9DD20-6889-6A33-44D8-2BA45A177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46504" y="201168"/>
              <a:ext cx="1682496" cy="168249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32B13B-8364-60E1-510C-192E385C9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448750" y="206347"/>
              <a:ext cx="1682496" cy="168249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986EC8-43F3-D5B9-2861-45D5620D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065776" y="206347"/>
              <a:ext cx="1682496" cy="168249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ACDA16C-D145-B631-9097-64D1050F0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r="1762"/>
            <a:stretch/>
          </p:blipFill>
          <p:spPr>
            <a:xfrm>
              <a:off x="109728" y="1883664"/>
              <a:ext cx="1652854" cy="1682496"/>
            </a:xfrm>
            <a:prstGeom prst="rect">
              <a:avLst/>
            </a:prstGeom>
          </p:spPr>
        </p:pic>
      </p:grpSp>
      <p:sp>
        <p:nvSpPr>
          <p:cNvPr id="97" name="TextBox 180">
            <a:extLst>
              <a:ext uri="{FF2B5EF4-FFF2-40B4-BE49-F238E27FC236}">
                <a16:creationId xmlns:a16="http://schemas.microsoft.com/office/drawing/2014/main" id="{257A5E9D-7A88-D147-AC50-C060EFDE714B}"/>
              </a:ext>
            </a:extLst>
          </p:cNvPr>
          <p:cNvSpPr txBox="1"/>
          <p:nvPr/>
        </p:nvSpPr>
        <p:spPr>
          <a:xfrm>
            <a:off x="61611" y="48940"/>
            <a:ext cx="207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a</a:t>
            </a:r>
            <a:endParaRPr lang="x-none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F446DF-787F-7BE1-370B-312BD8CEE340}"/>
              </a:ext>
            </a:extLst>
          </p:cNvPr>
          <p:cNvGrpSpPr/>
          <p:nvPr/>
        </p:nvGrpSpPr>
        <p:grpSpPr>
          <a:xfrm>
            <a:off x="61611" y="3566329"/>
            <a:ext cx="3157791" cy="1371600"/>
            <a:chOff x="61611" y="3566329"/>
            <a:chExt cx="3157791" cy="1371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A80024-322A-9081-DB14-782751B03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33302" y="3566329"/>
              <a:ext cx="3086100" cy="1371600"/>
            </a:xfrm>
            <a:prstGeom prst="rect">
              <a:avLst/>
            </a:prstGeom>
          </p:spPr>
        </p:pic>
        <p:sp>
          <p:nvSpPr>
            <p:cNvPr id="98" name="TextBox 180">
              <a:extLst>
                <a:ext uri="{FF2B5EF4-FFF2-40B4-BE49-F238E27FC236}">
                  <a16:creationId xmlns:a16="http://schemas.microsoft.com/office/drawing/2014/main" id="{ACF6B259-DD77-1F49-A63F-7D4D37EE33F1}"/>
                </a:ext>
              </a:extLst>
            </p:cNvPr>
            <p:cNvSpPr txBox="1"/>
            <p:nvPr/>
          </p:nvSpPr>
          <p:spPr>
            <a:xfrm>
              <a:off x="61611" y="3571836"/>
              <a:ext cx="12225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b</a:t>
              </a:r>
              <a:endParaRPr lang="x-none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917457D-94A0-579D-EF3B-A75A5C0DE9F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4604" y="6635844"/>
            <a:ext cx="2463800" cy="107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62427</TotalTime>
  <Words>141</Words>
  <Application>Microsoft Macintosh PowerPoint</Application>
  <PresentationFormat>A4 Paper (210x297 mm)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PARDO PALACIOS Francisco José</dc:creator>
  <cp:lastModifiedBy>Mark Diekhans</cp:lastModifiedBy>
  <cp:revision>53</cp:revision>
  <dcterms:created xsi:type="dcterms:W3CDTF">2022-05-04T07:53:20Z</dcterms:created>
  <dcterms:modified xsi:type="dcterms:W3CDTF">2023-12-29T22:37:42Z</dcterms:modified>
</cp:coreProperties>
</file>