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3" r:id="rId3"/>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74C3C"/>
    <a:srgbClr val="2980B9"/>
    <a:srgbClr val="85C1E9"/>
    <a:srgbClr val="F1948A"/>
    <a:srgbClr val="2471A3"/>
    <a:srgbClr val="BA4A00"/>
    <a:srgbClr val="802417"/>
    <a:srgbClr val="17486F"/>
    <a:srgbClr val="C06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C07D5-5AFC-4B13-B8EB-5775F82D0C92}" v="10" dt="2023-12-08T20:43:54.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73" autoAdjust="0"/>
    <p:restoredTop sz="42857" autoAdjust="0"/>
  </p:normalViewPr>
  <p:slideViewPr>
    <p:cSldViewPr>
      <p:cViewPr>
        <p:scale>
          <a:sx n="150" d="100"/>
          <a:sy n="150" d="100"/>
        </p:scale>
        <p:origin x="1830" y="-219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Dingjie" userId="6de97a97-932f-4142-8582-3a2088585362" providerId="ADAL" clId="{90FC07D5-5AFC-4B13-B8EB-5775F82D0C92}"/>
    <pc:docChg chg="undo redo custSel modSld">
      <pc:chgData name="Wang, Dingjie" userId="6de97a97-932f-4142-8582-3a2088585362" providerId="ADAL" clId="{90FC07D5-5AFC-4B13-B8EB-5775F82D0C92}" dt="2023-12-08T20:43:58.046" v="254"/>
      <pc:docMkLst>
        <pc:docMk/>
      </pc:docMkLst>
      <pc:sldChg chg="addSp delSp modSp mod">
        <pc:chgData name="Wang, Dingjie" userId="6de97a97-932f-4142-8582-3a2088585362" providerId="ADAL" clId="{90FC07D5-5AFC-4B13-B8EB-5775F82D0C92}" dt="2023-12-08T20:43:58.046" v="254"/>
        <pc:sldMkLst>
          <pc:docMk/>
          <pc:sldMk cId="0" sldId="342"/>
        </pc:sldMkLst>
        <pc:spChg chg="add mod">
          <ac:chgData name="Wang, Dingjie" userId="6de97a97-932f-4142-8582-3a2088585362" providerId="ADAL" clId="{90FC07D5-5AFC-4B13-B8EB-5775F82D0C92}" dt="2023-12-08T20:27:39.807" v="170" actId="164"/>
          <ac:spMkLst>
            <pc:docMk/>
            <pc:sldMk cId="0" sldId="342"/>
            <ac:spMk id="2" creationId="{55225ADE-D1EE-B670-6B8A-D168750E6D66}"/>
          </ac:spMkLst>
        </pc:spChg>
        <pc:spChg chg="add mod">
          <ac:chgData name="Wang, Dingjie" userId="6de97a97-932f-4142-8582-3a2088585362" providerId="ADAL" clId="{90FC07D5-5AFC-4B13-B8EB-5775F82D0C92}" dt="2023-12-08T20:27:39.807" v="170" actId="164"/>
          <ac:spMkLst>
            <pc:docMk/>
            <pc:sldMk cId="0" sldId="342"/>
            <ac:spMk id="36" creationId="{1FF856E4-1890-0610-8D34-2ED20C0D2773}"/>
          </ac:spMkLst>
        </pc:spChg>
        <pc:spChg chg="add mod">
          <ac:chgData name="Wang, Dingjie" userId="6de97a97-932f-4142-8582-3a2088585362" providerId="ADAL" clId="{90FC07D5-5AFC-4B13-B8EB-5775F82D0C92}" dt="2023-12-08T20:27:39.807" v="170" actId="164"/>
          <ac:spMkLst>
            <pc:docMk/>
            <pc:sldMk cId="0" sldId="342"/>
            <ac:spMk id="49" creationId="{6B59486E-B382-9ADC-D0CA-AE61971BBEB0}"/>
          </ac:spMkLst>
        </pc:spChg>
        <pc:spChg chg="add mod">
          <ac:chgData name="Wang, Dingjie" userId="6de97a97-932f-4142-8582-3a2088585362" providerId="ADAL" clId="{90FC07D5-5AFC-4B13-B8EB-5775F82D0C92}" dt="2023-12-08T20:27:39.807" v="170" actId="164"/>
          <ac:spMkLst>
            <pc:docMk/>
            <pc:sldMk cId="0" sldId="342"/>
            <ac:spMk id="50" creationId="{81CCFA13-40BA-E654-58A3-7634EBC91C4F}"/>
          </ac:spMkLst>
        </pc:spChg>
        <pc:spChg chg="add mod">
          <ac:chgData name="Wang, Dingjie" userId="6de97a97-932f-4142-8582-3a2088585362" providerId="ADAL" clId="{90FC07D5-5AFC-4B13-B8EB-5775F82D0C92}" dt="2023-12-08T20:28:07.623" v="172" actId="692"/>
          <ac:spMkLst>
            <pc:docMk/>
            <pc:sldMk cId="0" sldId="342"/>
            <ac:spMk id="51" creationId="{E2278A18-3CE5-746A-D67A-0C249BDD8C9E}"/>
          </ac:spMkLst>
        </pc:spChg>
        <pc:spChg chg="add mod">
          <ac:chgData name="Wang, Dingjie" userId="6de97a97-932f-4142-8582-3a2088585362" providerId="ADAL" clId="{90FC07D5-5AFC-4B13-B8EB-5775F82D0C92}" dt="2023-12-08T20:36:09.340" v="246" actId="1076"/>
          <ac:spMkLst>
            <pc:docMk/>
            <pc:sldMk cId="0" sldId="342"/>
            <ac:spMk id="53" creationId="{A2F51536-F5E8-2513-B2A1-DD029A71A37F}"/>
          </ac:spMkLst>
        </pc:spChg>
        <pc:spChg chg="add mod topLvl">
          <ac:chgData name="Wang, Dingjie" userId="6de97a97-932f-4142-8582-3a2088585362" providerId="ADAL" clId="{90FC07D5-5AFC-4B13-B8EB-5775F82D0C92}" dt="2023-12-08T20:43:54.345" v="252" actId="571"/>
          <ac:spMkLst>
            <pc:docMk/>
            <pc:sldMk cId="0" sldId="342"/>
            <ac:spMk id="54" creationId="{E95F08DF-DE2A-AB64-065E-3AB26450B0D9}"/>
          </ac:spMkLst>
        </pc:spChg>
        <pc:spChg chg="add mod topLvl">
          <ac:chgData name="Wang, Dingjie" userId="6de97a97-932f-4142-8582-3a2088585362" providerId="ADAL" clId="{90FC07D5-5AFC-4B13-B8EB-5775F82D0C92}" dt="2023-12-08T20:43:54.345" v="252" actId="571"/>
          <ac:spMkLst>
            <pc:docMk/>
            <pc:sldMk cId="0" sldId="342"/>
            <ac:spMk id="55" creationId="{4EDD3B35-34D9-0D09-155E-87541BB76946}"/>
          </ac:spMkLst>
        </pc:spChg>
        <pc:spChg chg="mod">
          <ac:chgData name="Wang, Dingjie" userId="6de97a97-932f-4142-8582-3a2088585362" providerId="ADAL" clId="{90FC07D5-5AFC-4B13-B8EB-5775F82D0C92}" dt="2023-12-08T20:32:22.666" v="229" actId="20577"/>
          <ac:spMkLst>
            <pc:docMk/>
            <pc:sldMk cId="0" sldId="342"/>
            <ac:spMk id="352" creationId="{ECCA046D-70A9-3D4C-9D57-C97D86A2ABFF}"/>
          </ac:spMkLst>
        </pc:spChg>
        <pc:spChg chg="mod">
          <ac:chgData name="Wang, Dingjie" userId="6de97a97-932f-4142-8582-3a2088585362" providerId="ADAL" clId="{90FC07D5-5AFC-4B13-B8EB-5775F82D0C92}" dt="2023-12-08T20:32:32.064" v="232" actId="20577"/>
          <ac:spMkLst>
            <pc:docMk/>
            <pc:sldMk cId="0" sldId="342"/>
            <ac:spMk id="354" creationId="{ECCA046D-70A9-3D4C-9D57-C97D86A2ABFF}"/>
          </ac:spMkLst>
        </pc:spChg>
        <pc:spChg chg="mod">
          <ac:chgData name="Wang, Dingjie" userId="6de97a97-932f-4142-8582-3a2088585362" providerId="ADAL" clId="{90FC07D5-5AFC-4B13-B8EB-5775F82D0C92}" dt="2023-12-08T20:32:53.461" v="235" actId="20577"/>
          <ac:spMkLst>
            <pc:docMk/>
            <pc:sldMk cId="0" sldId="342"/>
            <ac:spMk id="355" creationId="{ECCA046D-70A9-3D4C-9D57-C97D86A2ABFF}"/>
          </ac:spMkLst>
        </pc:spChg>
        <pc:spChg chg="mod">
          <ac:chgData name="Wang, Dingjie" userId="6de97a97-932f-4142-8582-3a2088585362" providerId="ADAL" clId="{90FC07D5-5AFC-4B13-B8EB-5775F82D0C92}" dt="2023-12-08T20:33:03.358" v="236"/>
          <ac:spMkLst>
            <pc:docMk/>
            <pc:sldMk cId="0" sldId="342"/>
            <ac:spMk id="358" creationId="{ECCA046D-70A9-3D4C-9D57-C97D86A2ABFF}"/>
          </ac:spMkLst>
        </pc:spChg>
        <pc:spChg chg="mod">
          <ac:chgData name="Wang, Dingjie" userId="6de97a97-932f-4142-8582-3a2088585362" providerId="ADAL" clId="{90FC07D5-5AFC-4B13-B8EB-5775F82D0C92}" dt="2023-12-08T20:33:08.764" v="237"/>
          <ac:spMkLst>
            <pc:docMk/>
            <pc:sldMk cId="0" sldId="342"/>
            <ac:spMk id="363"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27" creationId="{658015B9-B6D8-6C4F-AD52-EF0EDF26A0FE}"/>
          </ac:spMkLst>
        </pc:spChg>
        <pc:spChg chg="mod">
          <ac:chgData name="Wang, Dingjie" userId="6de97a97-932f-4142-8582-3a2088585362" providerId="ADAL" clId="{90FC07D5-5AFC-4B13-B8EB-5775F82D0C92}" dt="2023-12-08T20:33:53.079" v="244"/>
          <ac:spMkLst>
            <pc:docMk/>
            <pc:sldMk cId="0" sldId="342"/>
            <ac:spMk id="452" creationId="{ECCA046D-70A9-3D4C-9D57-C97D86A2ABFF}"/>
          </ac:spMkLst>
        </pc:spChg>
        <pc:spChg chg="mod">
          <ac:chgData name="Wang, Dingjie" userId="6de97a97-932f-4142-8582-3a2088585362" providerId="ADAL" clId="{90FC07D5-5AFC-4B13-B8EB-5775F82D0C92}" dt="2023-12-08T20:41:59.093" v="247"/>
          <ac:spMkLst>
            <pc:docMk/>
            <pc:sldMk cId="0" sldId="342"/>
            <ac:spMk id="455" creationId="{ECCA046D-70A9-3D4C-9D57-C97D86A2ABFF}"/>
          </ac:spMkLst>
        </pc:spChg>
        <pc:spChg chg="mod">
          <ac:chgData name="Wang, Dingjie" userId="6de97a97-932f-4142-8582-3a2088585362" providerId="ADAL" clId="{90FC07D5-5AFC-4B13-B8EB-5775F82D0C92}" dt="2023-12-08T20:33:12.808" v="238"/>
          <ac:spMkLst>
            <pc:docMk/>
            <pc:sldMk cId="0" sldId="342"/>
            <ac:spMk id="457" creationId="{ECCA046D-70A9-3D4C-9D57-C97D86A2ABFF}"/>
          </ac:spMkLst>
        </pc:spChg>
        <pc:spChg chg="mod">
          <ac:chgData name="Wang, Dingjie" userId="6de97a97-932f-4142-8582-3a2088585362" providerId="ADAL" clId="{90FC07D5-5AFC-4B13-B8EB-5775F82D0C92}" dt="2023-12-08T20:33:16.544" v="239"/>
          <ac:spMkLst>
            <pc:docMk/>
            <pc:sldMk cId="0" sldId="342"/>
            <ac:spMk id="460" creationId="{ECCA046D-70A9-3D4C-9D57-C97D86A2ABFF}"/>
          </ac:spMkLst>
        </pc:spChg>
        <pc:spChg chg="mod">
          <ac:chgData name="Wang, Dingjie" userId="6de97a97-932f-4142-8582-3a2088585362" providerId="ADAL" clId="{90FC07D5-5AFC-4B13-B8EB-5775F82D0C92}" dt="2023-12-08T20:33:21.293" v="240"/>
          <ac:spMkLst>
            <pc:docMk/>
            <pc:sldMk cId="0" sldId="342"/>
            <ac:spMk id="466"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69" creationId="{658015B9-B6D8-6C4F-AD52-EF0EDF26A0FE}"/>
          </ac:spMkLst>
        </pc:spChg>
        <pc:spChg chg="mod">
          <ac:chgData name="Wang, Dingjie" userId="6de97a97-932f-4142-8582-3a2088585362" providerId="ADAL" clId="{90FC07D5-5AFC-4B13-B8EB-5775F82D0C92}" dt="2023-12-08T20:43:54.345" v="252" actId="571"/>
          <ac:spMkLst>
            <pc:docMk/>
            <pc:sldMk cId="0" sldId="342"/>
            <ac:spMk id="470"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2" creationId="{658015B9-B6D8-6C4F-AD52-EF0EDF26A0FE}"/>
          </ac:spMkLst>
        </pc:spChg>
        <pc:spChg chg="mod">
          <ac:chgData name="Wang, Dingjie" userId="6de97a97-932f-4142-8582-3a2088585362" providerId="ADAL" clId="{90FC07D5-5AFC-4B13-B8EB-5775F82D0C92}" dt="2023-12-08T20:43:54.345" v="252" actId="571"/>
          <ac:spMkLst>
            <pc:docMk/>
            <pc:sldMk cId="0" sldId="342"/>
            <ac:spMk id="473"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4" creationId="{ECCA046D-70A9-3D4C-9D57-C97D86A2ABFF}"/>
          </ac:spMkLst>
        </pc:spChg>
        <pc:spChg chg="mod">
          <ac:chgData name="Wang, Dingjie" userId="6de97a97-932f-4142-8582-3a2088585362" providerId="ADAL" clId="{90FC07D5-5AFC-4B13-B8EB-5775F82D0C92}" dt="2023-12-08T20:43:58.046" v="254"/>
          <ac:spMkLst>
            <pc:docMk/>
            <pc:sldMk cId="0" sldId="342"/>
            <ac:spMk id="475"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6"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7"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79"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0"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7" creationId="{ECCA046D-70A9-3D4C-9D57-C97D86A2ABFF}"/>
          </ac:spMkLst>
        </pc:spChg>
        <pc:spChg chg="mod">
          <ac:chgData name="Wang, Dingjie" userId="6de97a97-932f-4142-8582-3a2088585362" providerId="ADAL" clId="{90FC07D5-5AFC-4B13-B8EB-5775F82D0C92}" dt="2023-12-08T20:43:54.345" v="252" actId="571"/>
          <ac:spMkLst>
            <pc:docMk/>
            <pc:sldMk cId="0" sldId="342"/>
            <ac:spMk id="488"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08"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09" creationId="{ECCA046D-70A9-3D4C-9D57-C97D86A2ABFF}"/>
          </ac:spMkLst>
        </pc:spChg>
        <pc:spChg chg="mod">
          <ac:chgData name="Wang, Dingjie" userId="6de97a97-932f-4142-8582-3a2088585362" providerId="ADAL" clId="{90FC07D5-5AFC-4B13-B8EB-5775F82D0C92}" dt="2023-12-08T20:43:54.345" v="252" actId="571"/>
          <ac:spMkLst>
            <pc:docMk/>
            <pc:sldMk cId="0" sldId="342"/>
            <ac:spMk id="511"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2"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3" creationId="{658015B9-B6D8-6C4F-AD52-EF0EDF26A0FE}"/>
          </ac:spMkLst>
        </pc:spChg>
        <pc:spChg chg="mod">
          <ac:chgData name="Wang, Dingjie" userId="6de97a97-932f-4142-8582-3a2088585362" providerId="ADAL" clId="{90FC07D5-5AFC-4B13-B8EB-5775F82D0C92}" dt="2023-12-08T20:43:54.345" v="252" actId="571"/>
          <ac:spMkLst>
            <pc:docMk/>
            <pc:sldMk cId="0" sldId="342"/>
            <ac:spMk id="514" creationId="{658015B9-B6D8-6C4F-AD52-EF0EDF26A0FE}"/>
          </ac:spMkLst>
        </pc:spChg>
        <pc:spChg chg="mod">
          <ac:chgData name="Wang, Dingjie" userId="6de97a97-932f-4142-8582-3a2088585362" providerId="ADAL" clId="{90FC07D5-5AFC-4B13-B8EB-5775F82D0C92}" dt="2023-12-08T20:43:54.345" v="252" actId="571"/>
          <ac:spMkLst>
            <pc:docMk/>
            <pc:sldMk cId="0" sldId="342"/>
            <ac:spMk id="685" creationId="{658015B9-B6D8-6C4F-AD52-EF0EDF26A0FE}"/>
          </ac:spMkLst>
        </pc:spChg>
        <pc:spChg chg="mod">
          <ac:chgData name="Wang, Dingjie" userId="6de97a97-932f-4142-8582-3a2088585362" providerId="ADAL" clId="{90FC07D5-5AFC-4B13-B8EB-5775F82D0C92}" dt="2023-12-08T20:43:54.345" v="252" actId="571"/>
          <ac:spMkLst>
            <pc:docMk/>
            <pc:sldMk cId="0" sldId="342"/>
            <ac:spMk id="689" creationId="{00000000-0000-0000-0000-000000000000}"/>
          </ac:spMkLst>
        </pc:spChg>
        <pc:spChg chg="mod">
          <ac:chgData name="Wang, Dingjie" userId="6de97a97-932f-4142-8582-3a2088585362" providerId="ADAL" clId="{90FC07D5-5AFC-4B13-B8EB-5775F82D0C92}" dt="2023-12-08T20:43:54.345" v="252" actId="571"/>
          <ac:spMkLst>
            <pc:docMk/>
            <pc:sldMk cId="0" sldId="342"/>
            <ac:spMk id="695"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6"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8"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09" creationId="{658015B9-B6D8-6C4F-AD52-EF0EDF26A0FE}"/>
          </ac:spMkLst>
        </pc:spChg>
        <pc:spChg chg="mod">
          <ac:chgData name="Wang, Dingjie" userId="6de97a97-932f-4142-8582-3a2088585362" providerId="ADAL" clId="{90FC07D5-5AFC-4B13-B8EB-5775F82D0C92}" dt="2023-12-08T20:43:54.345" v="252" actId="571"/>
          <ac:spMkLst>
            <pc:docMk/>
            <pc:sldMk cId="0" sldId="342"/>
            <ac:spMk id="726" creationId="{658015B9-B6D8-6C4F-AD52-EF0EDF26A0FE}"/>
          </ac:spMkLst>
        </pc:spChg>
        <pc:spChg chg="mod topLvl">
          <ac:chgData name="Wang, Dingjie" userId="6de97a97-932f-4142-8582-3a2088585362" providerId="ADAL" clId="{90FC07D5-5AFC-4B13-B8EB-5775F82D0C92}" dt="2023-12-08T20:43:54.345" v="252" actId="571"/>
          <ac:spMkLst>
            <pc:docMk/>
            <pc:sldMk cId="0" sldId="342"/>
            <ac:spMk id="86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6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7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8"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89"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0"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1"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2"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3"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4"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5"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6"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7" creationId="{00000000-0000-0000-0000-000000000000}"/>
          </ac:spMkLst>
        </pc:spChg>
        <pc:spChg chg="mod topLvl">
          <ac:chgData name="Wang, Dingjie" userId="6de97a97-932f-4142-8582-3a2088585362" providerId="ADAL" clId="{90FC07D5-5AFC-4B13-B8EB-5775F82D0C92}" dt="2023-12-08T20:43:54.345" v="252" actId="571"/>
          <ac:spMkLst>
            <pc:docMk/>
            <pc:sldMk cId="0" sldId="342"/>
            <ac:spMk id="898" creationId="{00000000-0000-0000-0000-000000000000}"/>
          </ac:spMkLst>
        </pc:spChg>
        <pc:spChg chg="add del">
          <ac:chgData name="Wang, Dingjie" userId="6de97a97-932f-4142-8582-3a2088585362" providerId="ADAL" clId="{90FC07D5-5AFC-4B13-B8EB-5775F82D0C92}" dt="2023-12-08T20:20:56.078" v="45" actId="478"/>
          <ac:spMkLst>
            <pc:docMk/>
            <pc:sldMk cId="0" sldId="342"/>
            <ac:spMk id="908" creationId="{658015B9-B6D8-6C4F-AD52-EF0EDF26A0FE}"/>
          </ac:spMkLst>
        </pc:spChg>
        <pc:grpChg chg="add mod">
          <ac:chgData name="Wang, Dingjie" userId="6de97a97-932f-4142-8582-3a2088585362" providerId="ADAL" clId="{90FC07D5-5AFC-4B13-B8EB-5775F82D0C92}" dt="2023-12-08T20:31:52.730" v="226" actId="1076"/>
          <ac:grpSpMkLst>
            <pc:docMk/>
            <pc:sldMk cId="0" sldId="342"/>
            <ac:grpSpMk id="52" creationId="{940EE181-B24E-CA28-F863-987E9DA7E5AD}"/>
          </ac:grpSpMkLst>
        </pc:grpChg>
        <pc:grpChg chg="mod">
          <ac:chgData name="Wang, Dingjie" userId="6de97a97-932f-4142-8582-3a2088585362" providerId="ADAL" clId="{90FC07D5-5AFC-4B13-B8EB-5775F82D0C92}" dt="2023-12-08T20:43:54.345" v="252" actId="571"/>
          <ac:grpSpMkLst>
            <pc:docMk/>
            <pc:sldMk cId="0" sldId="342"/>
            <ac:grpSpMk id="510"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0"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1" creationId="{00000000-0000-0000-0000-000000000000}"/>
          </ac:grpSpMkLst>
        </pc:grpChg>
        <pc:grpChg chg="mod">
          <ac:chgData name="Wang, Dingjie" userId="6de97a97-932f-4142-8582-3a2088585362" providerId="ADAL" clId="{90FC07D5-5AFC-4B13-B8EB-5775F82D0C92}" dt="2023-12-08T20:43:54.345" v="252" actId="571"/>
          <ac:grpSpMkLst>
            <pc:docMk/>
            <pc:sldMk cId="0" sldId="342"/>
            <ac:grpSpMk id="568" creationId="{00000000-0000-0000-0000-000000000000}"/>
          </ac:grpSpMkLst>
        </pc:grpChg>
        <pc:grpChg chg="mod topLvl">
          <ac:chgData name="Wang, Dingjie" userId="6de97a97-932f-4142-8582-3a2088585362" providerId="ADAL" clId="{90FC07D5-5AFC-4B13-B8EB-5775F82D0C92}" dt="2023-12-08T20:43:54.345" v="252" actId="571"/>
          <ac:grpSpMkLst>
            <pc:docMk/>
            <pc:sldMk cId="0" sldId="342"/>
            <ac:grpSpMk id="639" creationId="{00000000-0000-0000-0000-000000000000}"/>
          </ac:grpSpMkLst>
        </pc:grpChg>
        <pc:grpChg chg="mod">
          <ac:chgData name="Wang, Dingjie" userId="6de97a97-932f-4142-8582-3a2088585362" providerId="ADAL" clId="{90FC07D5-5AFC-4B13-B8EB-5775F82D0C92}" dt="2023-12-08T20:31:52.730" v="226" actId="1076"/>
          <ac:grpSpMkLst>
            <pc:docMk/>
            <pc:sldMk cId="0" sldId="342"/>
            <ac:grpSpMk id="640" creationId="{00000000-0000-0000-0000-000000000000}"/>
          </ac:grpSpMkLst>
        </pc:grpChg>
        <pc:grpChg chg="add del mod">
          <ac:chgData name="Wang, Dingjie" userId="6de97a97-932f-4142-8582-3a2088585362" providerId="ADAL" clId="{90FC07D5-5AFC-4B13-B8EB-5775F82D0C92}" dt="2023-12-08T20:43:54.345" v="252" actId="571"/>
          <ac:grpSpMkLst>
            <pc:docMk/>
            <pc:sldMk cId="0" sldId="342"/>
            <ac:grpSpMk id="900" creationId="{00000000-0000-0000-0000-000000000000}"/>
          </ac:grpSpMkLst>
        </pc:grpChg>
        <pc:grpChg chg="mod">
          <ac:chgData name="Wang, Dingjie" userId="6de97a97-932f-4142-8582-3a2088585362" providerId="ADAL" clId="{90FC07D5-5AFC-4B13-B8EB-5775F82D0C92}" dt="2023-12-08T20:31:52.730" v="226" actId="1076"/>
          <ac:grpSpMkLst>
            <pc:docMk/>
            <pc:sldMk cId="0" sldId="342"/>
            <ac:grpSpMk id="907" creationId="{00000000-0000-0000-0000-000000000000}"/>
          </ac:grpSpMkLst>
        </pc:grpChg>
        <pc:picChg chg="mod">
          <ac:chgData name="Wang, Dingjie" userId="6de97a97-932f-4142-8582-3a2088585362" providerId="ADAL" clId="{90FC07D5-5AFC-4B13-B8EB-5775F82D0C92}" dt="2023-12-08T20:43:54.345" v="252" actId="571"/>
          <ac:picMkLst>
            <pc:docMk/>
            <pc:sldMk cId="0" sldId="342"/>
            <ac:picMk id="520" creationId="{00000000-0000-0000-0000-000000000000}"/>
          </ac:picMkLst>
        </pc:picChg>
        <pc:cxnChg chg="add del mod">
          <ac:chgData name="Wang, Dingjie" userId="6de97a97-932f-4142-8582-3a2088585362" providerId="ADAL" clId="{90FC07D5-5AFC-4B13-B8EB-5775F82D0C92}" dt="2023-12-08T20:29:50.375" v="199" actId="478"/>
          <ac:cxnSpMkLst>
            <pc:docMk/>
            <pc:sldMk cId="0" sldId="342"/>
            <ac:cxnSpMk id="55" creationId="{D1B7C9FD-192B-05B0-F852-CE7155D5A89F}"/>
          </ac:cxnSpMkLst>
        </pc:cxnChg>
        <pc:cxnChg chg="add mod">
          <ac:chgData name="Wang, Dingjie" userId="6de97a97-932f-4142-8582-3a2088585362" providerId="ADAL" clId="{90FC07D5-5AFC-4B13-B8EB-5775F82D0C92}" dt="2023-12-08T20:31:52.730" v="226" actId="1076"/>
          <ac:cxnSpMkLst>
            <pc:docMk/>
            <pc:sldMk cId="0" sldId="342"/>
            <ac:cxnSpMk id="57" creationId="{C61C43BF-B913-156B-2405-8FDDDEA6CBF5}"/>
          </ac:cxnSpMkLst>
        </pc:cxnChg>
        <pc:cxnChg chg="mod">
          <ac:chgData name="Wang, Dingjie" userId="6de97a97-932f-4142-8582-3a2088585362" providerId="ADAL" clId="{90FC07D5-5AFC-4B13-B8EB-5775F82D0C92}" dt="2023-12-08T20:43:54.345" v="252" actId="571"/>
          <ac:cxnSpMkLst>
            <pc:docMk/>
            <pc:sldMk cId="0" sldId="342"/>
            <ac:cxnSpMk id="691"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2"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3" creationId="{00000000-0000-0000-0000-000000000000}"/>
          </ac:cxnSpMkLst>
        </pc:cxnChg>
        <pc:cxnChg chg="mod">
          <ac:chgData name="Wang, Dingjie" userId="6de97a97-932f-4142-8582-3a2088585362" providerId="ADAL" clId="{90FC07D5-5AFC-4B13-B8EB-5775F82D0C92}" dt="2023-12-08T20:43:54.345" v="252" actId="571"/>
          <ac:cxnSpMkLst>
            <pc:docMk/>
            <pc:sldMk cId="0" sldId="342"/>
            <ac:cxnSpMk id="694" creationId="{00000000-0000-0000-0000-000000000000}"/>
          </ac:cxnSpMkLst>
        </pc:cxnChg>
      </pc:sldChg>
    </pc:docChg>
  </pc:docChgLst>
  <pc:docChgLst>
    <pc:chgData name="Wang, Dingjie" userId="6de97a97-932f-4142-8582-3a2088585362" providerId="ADAL" clId="{ACE6124C-3B87-4D75-B16C-BCF5580A52AD}"/>
    <pc:docChg chg="modSld">
      <pc:chgData name="Wang, Dingjie" userId="6de97a97-932f-4142-8582-3a2088585362" providerId="ADAL" clId="{ACE6124C-3B87-4D75-B16C-BCF5580A52AD}" dt="2023-12-05T22:56:55.997" v="7" actId="20577"/>
      <pc:docMkLst>
        <pc:docMk/>
      </pc:docMkLst>
      <pc:sldChg chg="modSp mod">
        <pc:chgData name="Wang, Dingjie" userId="6de97a97-932f-4142-8582-3a2088585362" providerId="ADAL" clId="{ACE6124C-3B87-4D75-B16C-BCF5580A52AD}" dt="2023-12-05T22:56:55.997" v="7" actId="20577"/>
        <pc:sldMkLst>
          <pc:docMk/>
          <pc:sldMk cId="0" sldId="343"/>
        </pc:sldMkLst>
        <pc:spChg chg="mod">
          <ac:chgData name="Wang, Dingjie" userId="6de97a97-932f-4142-8582-3a2088585362" providerId="ADAL" clId="{ACE6124C-3B87-4D75-B16C-BCF5580A52AD}" dt="2023-12-05T22:56:55.997" v="7" actId="20577"/>
          <ac:spMkLst>
            <pc:docMk/>
            <pc:sldMk cId="0" sldId="34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14350" y="3077283"/>
            <a:ext cx="5829300" cy="2123369"/>
          </a:xfrm>
        </p:spPr>
        <p:txBody>
          <a:bodyPr/>
          <a:lstStyle/>
          <a:p>
            <a:r>
              <a:rPr lang="zh-CN" altLang="en-US"/>
              <a:t>单击此处编辑母版标题样式</a:t>
            </a:r>
          </a:p>
        </p:txBody>
      </p:sp>
      <p:sp>
        <p:nvSpPr>
          <p:cNvPr id="3" name="副标题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701"/>
            <a:ext cx="1543050" cy="845220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396701"/>
            <a:ext cx="4514850" cy="845220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6365524"/>
            <a:ext cx="5829300" cy="196744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394405"/>
            <a:ext cx="2256235" cy="167851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6934200"/>
            <a:ext cx="4114800" cy="8186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2023/12/8</a:t>
            </a:fld>
            <a:endParaRPr lang="zh-CN" altLang="en-US"/>
          </a:p>
        </p:txBody>
      </p:sp>
      <p:sp>
        <p:nvSpPr>
          <p:cNvPr id="5" name="页脚占位符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617"/>
          <p:cNvGrpSpPr/>
          <p:nvPr/>
        </p:nvGrpSpPr>
        <p:grpSpPr>
          <a:xfrm>
            <a:off x="340350" y="560512"/>
            <a:ext cx="1504474" cy="722878"/>
            <a:chOff x="340350" y="522000"/>
            <a:chExt cx="1504474" cy="722878"/>
          </a:xfrm>
        </p:grpSpPr>
        <p:sp>
          <p:nvSpPr>
            <p:cNvPr id="384" name="TextBox 383"/>
            <p:cNvSpPr txBox="1"/>
            <p:nvPr/>
          </p:nvSpPr>
          <p:spPr>
            <a:xfrm>
              <a:off x="476672" y="522000"/>
              <a:ext cx="1224136"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Coefficient of Variation (CV)</a:t>
              </a:r>
              <a:r>
                <a:rPr lang="zh-CN" altLang="en-US" sz="600" dirty="0">
                  <a:latin typeface="Arial" pitchFamily="34" charset="0"/>
                  <a:cs typeface="Arial" pitchFamily="34" charset="0"/>
                </a:rPr>
                <a:t> </a:t>
              </a:r>
              <a:r>
                <a:rPr lang="en-US" altLang="zh-CN" sz="600" dirty="0">
                  <a:latin typeface="Arial" pitchFamily="34" charset="0"/>
                  <a:cs typeface="Arial" pitchFamily="34" charset="0"/>
                </a:rPr>
                <a:t>curves</a:t>
              </a:r>
              <a:endParaRPr lang="zh-CN" altLang="en-US" sz="600" dirty="0">
                <a:latin typeface="Arial" pitchFamily="34" charset="0"/>
                <a:cs typeface="Arial" pitchFamily="34" charset="0"/>
              </a:endParaRPr>
            </a:p>
          </p:txBody>
        </p:sp>
        <p:grpSp>
          <p:nvGrpSpPr>
            <p:cNvPr id="7" name="组合 391"/>
            <p:cNvGrpSpPr/>
            <p:nvPr/>
          </p:nvGrpSpPr>
          <p:grpSpPr>
            <a:xfrm>
              <a:off x="340350" y="632520"/>
              <a:ext cx="1432466" cy="612358"/>
              <a:chOff x="196334" y="256511"/>
              <a:chExt cx="1432466" cy="612358"/>
            </a:xfrm>
          </p:grpSpPr>
          <p:cxnSp>
            <p:nvCxnSpPr>
              <p:cNvPr id="371" name="直接箭头连接符 370"/>
              <p:cNvCxnSpPr/>
              <p:nvPr/>
            </p:nvCxnSpPr>
            <p:spPr>
              <a:xfrm>
                <a:off x="872736" y="576000"/>
                <a:ext cx="180000" cy="0"/>
              </a:xfrm>
              <a:prstGeom prst="straightConnector1">
                <a:avLst/>
              </a:prstGeom>
              <a:ln w="635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rot="16200000">
                <a:off x="782561" y="362345"/>
                <a:ext cx="304001"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Smooth</a:t>
                </a:r>
                <a:endParaRPr lang="zh-CN" altLang="en-US" sz="600" dirty="0">
                  <a:latin typeface="Arial" pitchFamily="34" charset="0"/>
                  <a:cs typeface="Arial" pitchFamily="34" charset="0"/>
                </a:endParaRPr>
              </a:p>
            </p:txBody>
          </p:sp>
          <p:sp>
            <p:nvSpPr>
              <p:cNvPr id="383" name="TextBox 382"/>
              <p:cNvSpPr txBox="1"/>
              <p:nvPr/>
            </p:nvSpPr>
            <p:spPr>
              <a:xfrm>
                <a:off x="260648" y="776536"/>
                <a:ext cx="1368152"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Transcript abundance</a:t>
                </a:r>
                <a:endParaRPr lang="zh-CN" altLang="en-US" sz="600" dirty="0">
                  <a:latin typeface="Arial" pitchFamily="34" charset="0"/>
                  <a:cs typeface="Arial" pitchFamily="34" charset="0"/>
                </a:endParaRPr>
              </a:p>
            </p:txBody>
          </p:sp>
          <p:sp>
            <p:nvSpPr>
              <p:cNvPr id="386" name="TextBox 385"/>
              <p:cNvSpPr txBox="1"/>
              <p:nvPr/>
            </p:nvSpPr>
            <p:spPr>
              <a:xfrm rot="16200000">
                <a:off x="26477" y="442337"/>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CV</a:t>
                </a:r>
                <a:endParaRPr lang="zh-CN" altLang="en-US" sz="600" dirty="0">
                  <a:latin typeface="Arial" pitchFamily="34" charset="0"/>
                  <a:cs typeface="Arial" pitchFamily="34" charset="0"/>
                </a:endParaRPr>
              </a:p>
            </p:txBody>
          </p:sp>
          <p:pic>
            <p:nvPicPr>
              <p:cNvPr id="387" name="图片 386" descr="COV_scatters.emf"/>
              <p:cNvPicPr>
                <a:picLocks noChangeAspect="1"/>
              </p:cNvPicPr>
              <p:nvPr/>
            </p:nvPicPr>
            <p:blipFill>
              <a:blip r:embed="rId2" cstate="print"/>
              <a:stretch>
                <a:fillRect/>
              </a:stretch>
            </p:blipFill>
            <p:spPr>
              <a:xfrm>
                <a:off x="287984" y="272480"/>
                <a:ext cx="548727" cy="518458"/>
              </a:xfrm>
              <a:prstGeom prst="rect">
                <a:avLst/>
              </a:prstGeom>
            </p:spPr>
          </p:pic>
          <p:pic>
            <p:nvPicPr>
              <p:cNvPr id="375" name="图片 374" descr="COV_curves.emf"/>
              <p:cNvPicPr preferRelativeResize="0">
                <a:picLocks/>
              </p:cNvPicPr>
              <p:nvPr/>
            </p:nvPicPr>
            <p:blipFill>
              <a:blip r:embed="rId3" cstate="print"/>
              <a:stretch>
                <a:fillRect/>
              </a:stretch>
            </p:blipFill>
            <p:spPr>
              <a:xfrm>
                <a:off x="1052736" y="272480"/>
                <a:ext cx="547200" cy="518400"/>
              </a:xfrm>
              <a:prstGeom prst="rect">
                <a:avLst/>
              </a:prstGeom>
            </p:spPr>
          </p:pic>
        </p:grpSp>
        <p:grpSp>
          <p:nvGrpSpPr>
            <p:cNvPr id="8" name="组合 394"/>
            <p:cNvGrpSpPr/>
            <p:nvPr/>
          </p:nvGrpSpPr>
          <p:grpSpPr>
            <a:xfrm>
              <a:off x="1340768" y="666000"/>
              <a:ext cx="504056" cy="207533"/>
              <a:chOff x="2780928" y="1054800"/>
              <a:chExt cx="504056" cy="207533"/>
            </a:xfrm>
          </p:grpSpPr>
          <p:cxnSp>
            <p:nvCxnSpPr>
              <p:cNvPr id="367" name="直接连接符 366"/>
              <p:cNvCxnSpPr/>
              <p:nvPr/>
            </p:nvCxnSpPr>
            <p:spPr>
              <a:xfrm>
                <a:off x="2780928" y="1100282"/>
                <a:ext cx="108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2780928" y="1208584"/>
                <a:ext cx="108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658015B9-B6D8-6C4F-AD52-EF0EDF26A0FE}"/>
                  </a:ext>
                </a:extLst>
              </p:cNvPr>
              <p:cNvSpPr txBox="1"/>
              <p:nvPr/>
            </p:nvSpPr>
            <p:spPr>
              <a:xfrm>
                <a:off x="2924944" y="105480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394" name="TextBox 393">
                <a:extLst>
                  <a:ext uri="{FF2B5EF4-FFF2-40B4-BE49-F238E27FC236}">
                    <a16:creationId xmlns:a16="http://schemas.microsoft.com/office/drawing/2014/main" id="{658015B9-B6D8-6C4F-AD52-EF0EDF26A0FE}"/>
                  </a:ext>
                </a:extLst>
              </p:cNvPr>
              <p:cNvSpPr txBox="1"/>
              <p:nvPr/>
            </p:nvSpPr>
            <p:spPr>
              <a:xfrm>
                <a:off x="2924944" y="117000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grpSp>
      </p:grpSp>
      <p:grpSp>
        <p:nvGrpSpPr>
          <p:cNvPr id="9" name="组合 618"/>
          <p:cNvGrpSpPr/>
          <p:nvPr/>
        </p:nvGrpSpPr>
        <p:grpSpPr>
          <a:xfrm>
            <a:off x="378000" y="344488"/>
            <a:ext cx="1368152" cy="144016"/>
            <a:chOff x="404664" y="272480"/>
            <a:chExt cx="1368152" cy="144016"/>
          </a:xfrm>
        </p:grpSpPr>
        <p:sp>
          <p:nvSpPr>
            <p:cNvPr id="397" name="圆角矩形 396"/>
            <p:cNvSpPr/>
            <p:nvPr/>
          </p:nvSpPr>
          <p:spPr>
            <a:xfrm>
              <a:off x="404664" y="272480"/>
              <a:ext cx="1368152" cy="144016"/>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8" name="TextBox 397"/>
            <p:cNvSpPr txBox="1"/>
            <p:nvPr/>
          </p:nvSpPr>
          <p:spPr>
            <a:xfrm>
              <a:off x="432000" y="287992"/>
              <a:ext cx="1340816" cy="110800"/>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Irreproducibility Measure </a:t>
              </a:r>
              <a:r>
                <a:rPr lang="en-US" altLang="zh-CN" sz="600" b="1" dirty="0">
                  <a:latin typeface="Arial" pitchFamily="34" charset="0"/>
                  <a:cs typeface="Arial" pitchFamily="34" charset="0"/>
                </a:rPr>
                <a:t>(IM)</a:t>
              </a:r>
            </a:p>
          </p:txBody>
        </p:sp>
      </p:grpSp>
      <p:sp>
        <p:nvSpPr>
          <p:cNvPr id="399" name="矩形 398"/>
          <p:cNvSpPr/>
          <p:nvPr/>
        </p:nvSpPr>
        <p:spPr>
          <a:xfrm>
            <a:off x="332656" y="272480"/>
            <a:ext cx="1440160"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620"/>
          <p:cNvGrpSpPr/>
          <p:nvPr/>
        </p:nvGrpSpPr>
        <p:grpSpPr>
          <a:xfrm>
            <a:off x="3717032" y="344488"/>
            <a:ext cx="1008112" cy="216024"/>
            <a:chOff x="3717032" y="272480"/>
            <a:chExt cx="1152128" cy="216024"/>
          </a:xfrm>
        </p:grpSpPr>
        <p:sp>
          <p:nvSpPr>
            <p:cNvPr id="421" name="圆角矩形 420"/>
            <p:cNvSpPr/>
            <p:nvPr/>
          </p:nvSpPr>
          <p:spPr>
            <a:xfrm>
              <a:off x="3717032" y="272480"/>
              <a:ext cx="1152128" cy="216024"/>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2" name="TextBox 421"/>
            <p:cNvSpPr txBox="1"/>
            <p:nvPr/>
          </p:nvSpPr>
          <p:spPr>
            <a:xfrm>
              <a:off x="3789040" y="315891"/>
              <a:ext cx="1008112" cy="110800"/>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Resolution Entropy (</a:t>
              </a:r>
              <a:r>
                <a:rPr lang="en-US" altLang="zh-CN" sz="600" b="1" dirty="0">
                  <a:latin typeface="Arial" pitchFamily="34" charset="0"/>
                  <a:cs typeface="Arial" pitchFamily="34" charset="0"/>
                </a:rPr>
                <a:t>RE</a:t>
              </a:r>
              <a:r>
                <a:rPr lang="en-US" altLang="zh-CN" sz="600" dirty="0">
                  <a:latin typeface="Arial" pitchFamily="34" charset="0"/>
                  <a:cs typeface="Arial" pitchFamily="34" charset="0"/>
                </a:rPr>
                <a:t>)</a:t>
              </a:r>
              <a:endParaRPr lang="en-US" altLang="zh-CN" sz="600" b="1" dirty="0">
                <a:latin typeface="Arial" pitchFamily="34" charset="0"/>
                <a:cs typeface="Arial" pitchFamily="34" charset="0"/>
              </a:endParaRPr>
            </a:p>
          </p:txBody>
        </p:sp>
      </p:grpSp>
      <p:sp>
        <p:nvSpPr>
          <p:cNvPr id="423" name="矩形 422"/>
          <p:cNvSpPr/>
          <p:nvPr/>
        </p:nvSpPr>
        <p:spPr>
          <a:xfrm>
            <a:off x="3645024" y="272480"/>
            <a:ext cx="1152128"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400"/>
          <p:cNvGrpSpPr/>
          <p:nvPr/>
        </p:nvGrpSpPr>
        <p:grpSpPr>
          <a:xfrm>
            <a:off x="1772816" y="272480"/>
            <a:ext cx="1872208" cy="1152128"/>
            <a:chOff x="188640" y="200472"/>
            <a:chExt cx="1872208" cy="1152128"/>
          </a:xfrm>
        </p:grpSpPr>
        <p:sp>
          <p:nvSpPr>
            <p:cNvPr id="403" name="圆角矩形 402"/>
            <p:cNvSpPr/>
            <p:nvPr/>
          </p:nvSpPr>
          <p:spPr>
            <a:xfrm>
              <a:off x="260648" y="272480"/>
              <a:ext cx="1728192" cy="144016"/>
            </a:xfrm>
            <a:prstGeom prst="roundRect">
              <a:avLst/>
            </a:prstGeom>
            <a:solidFill>
              <a:srgbClr val="DCE6F2">
                <a:alpha val="50196"/>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4" name="TextBox 403"/>
            <p:cNvSpPr txBox="1"/>
            <p:nvPr/>
          </p:nvSpPr>
          <p:spPr>
            <a:xfrm>
              <a:off x="332656" y="287992"/>
              <a:ext cx="1656184" cy="100605"/>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Consistency Measure (</a:t>
              </a:r>
              <a:r>
                <a:rPr lang="en-US" altLang="zh-CN" sz="600" b="1" dirty="0">
                  <a:latin typeface="Arial" pitchFamily="34" charset="0"/>
                  <a:cs typeface="Arial" pitchFamily="34" charset="0"/>
                </a:rPr>
                <a:t>CM</a:t>
              </a:r>
              <a:r>
                <a:rPr lang="en-US" altLang="zh-CN" sz="600" dirty="0">
                  <a:latin typeface="Arial" pitchFamily="34" charset="0"/>
                  <a:cs typeface="Arial" pitchFamily="34" charset="0"/>
                </a:rPr>
                <a:t>)</a:t>
              </a:r>
              <a:endParaRPr lang="en-US" altLang="zh-CN" sz="600" b="1" dirty="0">
                <a:latin typeface="Arial" pitchFamily="34" charset="0"/>
                <a:cs typeface="Arial" pitchFamily="34" charset="0"/>
              </a:endParaRPr>
            </a:p>
          </p:txBody>
        </p:sp>
        <p:sp>
          <p:nvSpPr>
            <p:cNvPr id="405" name="矩形 404"/>
            <p:cNvSpPr/>
            <p:nvPr/>
          </p:nvSpPr>
          <p:spPr>
            <a:xfrm>
              <a:off x="188640" y="200472"/>
              <a:ext cx="1872208"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81" name="流程图: 联系 480"/>
          <p:cNvSpPr>
            <a:spLocks noChangeAspect="1"/>
          </p:cNvSpPr>
          <p:nvPr/>
        </p:nvSpPr>
        <p:spPr>
          <a:xfrm>
            <a:off x="2852936" y="803568"/>
            <a:ext cx="100800" cy="100800"/>
          </a:xfrm>
          <a:prstGeom prst="flowChartConnector">
            <a:avLst/>
          </a:prstGeom>
          <a:solidFill>
            <a:schemeClr val="accent6">
              <a:alpha val="2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sp>
        <p:nvSpPr>
          <p:cNvPr id="482" name="流程图: 联系 481"/>
          <p:cNvSpPr>
            <a:spLocks noChangeAspect="1"/>
          </p:cNvSpPr>
          <p:nvPr/>
        </p:nvSpPr>
        <p:spPr>
          <a:xfrm>
            <a:off x="2852936" y="954785"/>
            <a:ext cx="100800" cy="100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sp>
        <p:nvSpPr>
          <p:cNvPr id="483" name="TextBox 482">
            <a:extLst>
              <a:ext uri="{FF2B5EF4-FFF2-40B4-BE49-F238E27FC236}">
                <a16:creationId xmlns:a16="http://schemas.microsoft.com/office/drawing/2014/main" id="{658015B9-B6D8-6C4F-AD52-EF0EDF26A0FE}"/>
              </a:ext>
            </a:extLst>
          </p:cNvPr>
          <p:cNvSpPr txBox="1"/>
          <p:nvPr/>
        </p:nvSpPr>
        <p:spPr>
          <a:xfrm>
            <a:off x="3004153" y="797104"/>
            <a:ext cx="640871"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Lowly expressed</a:t>
            </a:r>
          </a:p>
        </p:txBody>
      </p:sp>
      <p:sp>
        <p:nvSpPr>
          <p:cNvPr id="484" name="TextBox 483">
            <a:extLst>
              <a:ext uri="{FF2B5EF4-FFF2-40B4-BE49-F238E27FC236}">
                <a16:creationId xmlns:a16="http://schemas.microsoft.com/office/drawing/2014/main" id="{658015B9-B6D8-6C4F-AD52-EF0EDF26A0FE}"/>
              </a:ext>
            </a:extLst>
          </p:cNvPr>
          <p:cNvSpPr txBox="1"/>
          <p:nvPr/>
        </p:nvSpPr>
        <p:spPr>
          <a:xfrm>
            <a:off x="3004153" y="955504"/>
            <a:ext cx="640872"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Highly expressed</a:t>
            </a:r>
          </a:p>
        </p:txBody>
      </p:sp>
      <p:sp>
        <p:nvSpPr>
          <p:cNvPr id="478" name="TextBox 477">
            <a:extLst>
              <a:ext uri="{FF2B5EF4-FFF2-40B4-BE49-F238E27FC236}">
                <a16:creationId xmlns:a16="http://schemas.microsoft.com/office/drawing/2014/main" id="{658015B9-B6D8-6C4F-AD52-EF0EDF26A0FE}"/>
              </a:ext>
            </a:extLst>
          </p:cNvPr>
          <p:cNvSpPr txBox="1"/>
          <p:nvPr/>
        </p:nvSpPr>
        <p:spPr>
          <a:xfrm>
            <a:off x="2924944" y="1208584"/>
            <a:ext cx="720080" cy="184666"/>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 Set the abundance threshold as 1</a:t>
            </a:r>
          </a:p>
        </p:txBody>
      </p:sp>
      <p:grpSp>
        <p:nvGrpSpPr>
          <p:cNvPr id="13" name="组合 613"/>
          <p:cNvGrpSpPr/>
          <p:nvPr/>
        </p:nvGrpSpPr>
        <p:grpSpPr>
          <a:xfrm>
            <a:off x="1810728" y="1136576"/>
            <a:ext cx="1080120" cy="244733"/>
            <a:chOff x="2492896" y="1424608"/>
            <a:chExt cx="1080120" cy="244733"/>
          </a:xfrm>
        </p:grpSpPr>
        <p:sp>
          <p:nvSpPr>
            <p:cNvPr id="439" name="TextBox 438">
              <a:extLst>
                <a:ext uri="{FF2B5EF4-FFF2-40B4-BE49-F238E27FC236}">
                  <a16:creationId xmlns:a16="http://schemas.microsoft.com/office/drawing/2014/main" id="{658015B9-B6D8-6C4F-AD52-EF0EDF26A0FE}"/>
                </a:ext>
              </a:extLst>
            </p:cNvPr>
            <p:cNvSpPr txBox="1"/>
            <p:nvPr/>
          </p:nvSpPr>
          <p:spPr>
            <a:xfrm>
              <a:off x="2492896" y="1496608"/>
              <a:ext cx="216024"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CM </a:t>
              </a:r>
              <a:r>
                <a:rPr lang="en-US" altLang="zh-CN" sz="600" i="1" dirty="0">
                  <a:latin typeface="Arial" pitchFamily="34" charset="0"/>
                  <a:cs typeface="Arial" pitchFamily="34" charset="0"/>
                </a:rPr>
                <a:t> =  </a:t>
              </a:r>
            </a:p>
          </p:txBody>
        </p:sp>
        <p:cxnSp>
          <p:nvCxnSpPr>
            <p:cNvPr id="448" name="直接连接符 447"/>
            <p:cNvCxnSpPr/>
            <p:nvPr/>
          </p:nvCxnSpPr>
          <p:spPr>
            <a:xfrm>
              <a:off x="2736160" y="1553248"/>
              <a:ext cx="5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9" name="TextBox 448">
              <a:extLst>
                <a:ext uri="{FF2B5EF4-FFF2-40B4-BE49-F238E27FC236}">
                  <a16:creationId xmlns:a16="http://schemas.microsoft.com/office/drawing/2014/main" id="{658015B9-B6D8-6C4F-AD52-EF0EDF26A0FE}"/>
                </a:ext>
              </a:extLst>
            </p:cNvPr>
            <p:cNvSpPr txBox="1"/>
            <p:nvPr/>
          </p:nvSpPr>
          <p:spPr>
            <a:xfrm>
              <a:off x="2780928" y="1424608"/>
              <a:ext cx="576064" cy="92333"/>
            </a:xfrm>
            <a:prstGeom prst="rect">
              <a:avLst/>
            </a:prstGeom>
            <a:noFill/>
          </p:spPr>
          <p:txBody>
            <a:bodyPr wrap="square" lIns="0" tIns="0" rIns="0" bIns="0" rtlCol="0">
              <a:spAutoFit/>
            </a:bodyPr>
            <a:lstStyle/>
            <a:p>
              <a:r>
                <a:rPr lang="en-US" altLang="zh-CN" sz="600" i="1" dirty="0">
                  <a:latin typeface="Arial" pitchFamily="34" charset="0"/>
                  <a:cs typeface="Arial" pitchFamily="34" charset="0"/>
                </a:rPr>
                <a:t>n </a:t>
              </a:r>
              <a:r>
                <a:rPr lang="en-US" altLang="zh-CN" sz="600" dirty="0">
                  <a:latin typeface="Arial" pitchFamily="34" charset="0"/>
                  <a:cs typeface="Arial" pitchFamily="34" charset="0"/>
                </a:rPr>
                <a:t>(</a:t>
              </a:r>
              <a:r>
                <a:rPr lang="en-US" altLang="zh-CN" sz="600" dirty="0">
                  <a:solidFill>
                    <a:schemeClr val="accent1"/>
                  </a:solidFill>
                  <a:latin typeface="Arial" pitchFamily="34" charset="0"/>
                  <a:cs typeface="Arial" pitchFamily="34" charset="0"/>
                </a:rPr>
                <a:t>{</a:t>
              </a:r>
              <a:r>
                <a:rPr lang="en-US" altLang="zh-CN" sz="600" i="1" dirty="0">
                  <a:solidFill>
                    <a:schemeClr val="accent1"/>
                  </a:solidFill>
                  <a:latin typeface="Arial" pitchFamily="34" charset="0"/>
                  <a:cs typeface="Arial" pitchFamily="34" charset="0"/>
                </a:rPr>
                <a:t>B</a:t>
              </a:r>
              <a:r>
                <a:rPr lang="en-US" altLang="zh-CN" sz="600" dirty="0">
                  <a:solidFill>
                    <a:schemeClr val="accent1"/>
                  </a:solidFill>
                  <a:latin typeface="Arial" pitchFamily="34" charset="0"/>
                  <a:cs typeface="Arial" pitchFamily="34" charset="0"/>
                </a:rPr>
                <a:t>} </a:t>
              </a:r>
              <a:r>
                <a:rPr lang="en-US" altLang="zh-CN" sz="600" dirty="0">
                  <a:latin typeface="Cambria Math"/>
                  <a:ea typeface="Cambria Math"/>
                  <a:cs typeface="Arial" pitchFamily="34" charset="0"/>
                </a:rPr>
                <a:t>∪ </a:t>
              </a:r>
              <a:r>
                <a:rPr lang="en-US" altLang="zh-CN" sz="600" dirty="0">
                  <a:solidFill>
                    <a:schemeClr val="accent6"/>
                  </a:solidFill>
                  <a:latin typeface="Cambria Math"/>
                  <a:ea typeface="Cambria Math"/>
                  <a:cs typeface="Arial" pitchFamily="34" charset="0"/>
                </a:rPr>
                <a:t>{</a:t>
              </a:r>
              <a:r>
                <a:rPr lang="en-US" altLang="zh-CN" sz="600" i="1" dirty="0">
                  <a:solidFill>
                    <a:schemeClr val="accent6"/>
                  </a:solidFill>
                  <a:latin typeface="Arial" pitchFamily="34" charset="0"/>
                  <a:ea typeface="Cambria Math"/>
                  <a:cs typeface="Arial" pitchFamily="34" charset="0"/>
                </a:rPr>
                <a:t>C</a:t>
              </a:r>
              <a:r>
                <a:rPr lang="en-US" altLang="zh-CN" sz="600" dirty="0">
                  <a:solidFill>
                    <a:schemeClr val="accent6"/>
                  </a:solidFill>
                  <a:latin typeface="Cambria Math"/>
                  <a:ea typeface="Cambria Math"/>
                  <a:cs typeface="Arial" pitchFamily="34" charset="0"/>
                </a:rPr>
                <a:t>}</a:t>
              </a:r>
              <a:r>
                <a:rPr lang="en-US" altLang="zh-CN" sz="600" dirty="0">
                  <a:latin typeface="Arial" pitchFamily="34" charset="0"/>
                  <a:cs typeface="Arial" pitchFamily="34" charset="0"/>
                </a:rPr>
                <a:t>)</a:t>
              </a:r>
            </a:p>
          </p:txBody>
        </p:sp>
        <p:sp>
          <p:nvSpPr>
            <p:cNvPr id="450" name="TextBox 449">
              <a:extLst>
                <a:ext uri="{FF2B5EF4-FFF2-40B4-BE49-F238E27FC236}">
                  <a16:creationId xmlns:a16="http://schemas.microsoft.com/office/drawing/2014/main" id="{658015B9-B6D8-6C4F-AD52-EF0EDF26A0FE}"/>
                </a:ext>
              </a:extLst>
            </p:cNvPr>
            <p:cNvSpPr txBox="1"/>
            <p:nvPr/>
          </p:nvSpPr>
          <p:spPr>
            <a:xfrm>
              <a:off x="2780928" y="1577008"/>
              <a:ext cx="504056" cy="92333"/>
            </a:xfrm>
            <a:prstGeom prst="rect">
              <a:avLst/>
            </a:prstGeom>
            <a:noFill/>
          </p:spPr>
          <p:txBody>
            <a:bodyPr wrap="square" lIns="0" tIns="0" rIns="0" bIns="0" rtlCol="0">
              <a:spAutoFit/>
            </a:bodyPr>
            <a:lstStyle/>
            <a:p>
              <a:r>
                <a:rPr lang="en-US" altLang="zh-CN" sz="600" i="1" dirty="0">
                  <a:latin typeface="Arial" pitchFamily="34" charset="0"/>
                  <a:cs typeface="Arial" pitchFamily="34" charset="0"/>
                </a:rPr>
                <a:t>n </a:t>
              </a:r>
              <a:r>
                <a:rPr lang="en-US" altLang="zh-CN" sz="600" dirty="0">
                  <a:latin typeface="Arial" pitchFamily="34" charset="0"/>
                  <a:cs typeface="Arial" pitchFamily="34" charset="0"/>
                </a:rPr>
                <a:t>({</a:t>
              </a:r>
              <a:r>
                <a:rPr lang="en-US" altLang="zh-CN" sz="600" i="1" dirty="0">
                  <a:latin typeface="Arial" pitchFamily="34" charset="0"/>
                  <a:cs typeface="Arial" pitchFamily="34" charset="0"/>
                </a:rPr>
                <a:t>A,B,C,D</a:t>
              </a:r>
              <a:r>
                <a:rPr lang="en-US" altLang="zh-CN" sz="600" dirty="0">
                  <a:latin typeface="Arial" pitchFamily="34" charset="0"/>
                  <a:cs typeface="Arial" pitchFamily="34" charset="0"/>
                </a:rPr>
                <a:t>})</a:t>
              </a:r>
            </a:p>
          </p:txBody>
        </p:sp>
        <p:grpSp>
          <p:nvGrpSpPr>
            <p:cNvPr id="14" name="组合 303"/>
            <p:cNvGrpSpPr/>
            <p:nvPr/>
          </p:nvGrpSpPr>
          <p:grpSpPr>
            <a:xfrm>
              <a:off x="3140968" y="1424608"/>
              <a:ext cx="432048" cy="244733"/>
              <a:chOff x="2060848" y="1568624"/>
              <a:chExt cx="432048" cy="244733"/>
            </a:xfrm>
          </p:grpSpPr>
          <p:sp>
            <p:nvSpPr>
              <p:cNvPr id="443" name="TextBox 442">
                <a:extLst>
                  <a:ext uri="{FF2B5EF4-FFF2-40B4-BE49-F238E27FC236}">
                    <a16:creationId xmlns:a16="http://schemas.microsoft.com/office/drawing/2014/main" id="{658015B9-B6D8-6C4F-AD52-EF0EDF26A0FE}"/>
                  </a:ext>
                </a:extLst>
              </p:cNvPr>
              <p:cNvSpPr txBox="1"/>
              <p:nvPr/>
            </p:nvSpPr>
            <p:spPr>
              <a:xfrm>
                <a:off x="2060848" y="1640632"/>
                <a:ext cx="216024" cy="92333"/>
              </a:xfrm>
              <a:prstGeom prst="rect">
                <a:avLst/>
              </a:prstGeom>
              <a:noFill/>
            </p:spPr>
            <p:txBody>
              <a:bodyPr wrap="square" lIns="0" tIns="0" rIns="0" bIns="0" rtlCol="0">
                <a:spAutoFit/>
              </a:bodyPr>
              <a:lstStyle/>
              <a:p>
                <a:pPr algn="r"/>
                <a:r>
                  <a:rPr lang="en-US" altLang="zh-CN" sz="600" i="1" dirty="0">
                    <a:latin typeface="Arial" pitchFamily="34" charset="0"/>
                    <a:cs typeface="Arial" pitchFamily="34" charset="0"/>
                  </a:rPr>
                  <a:t>=</a:t>
                </a:r>
              </a:p>
            </p:txBody>
          </p:sp>
          <p:grpSp>
            <p:nvGrpSpPr>
              <p:cNvPr id="15" name="组合 301"/>
              <p:cNvGrpSpPr/>
              <p:nvPr/>
            </p:nvGrpSpPr>
            <p:grpSpPr>
              <a:xfrm>
                <a:off x="2276872" y="1568624"/>
                <a:ext cx="216024" cy="244733"/>
                <a:chOff x="2492896" y="1568624"/>
                <a:chExt cx="216024" cy="244733"/>
              </a:xfrm>
            </p:grpSpPr>
            <p:cxnSp>
              <p:nvCxnSpPr>
                <p:cNvPr id="445" name="直接连接符 444"/>
                <p:cNvCxnSpPr/>
                <p:nvPr/>
              </p:nvCxnSpPr>
              <p:spPr>
                <a:xfrm>
                  <a:off x="2556000" y="1697264"/>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6" name="TextBox 445">
                  <a:extLst>
                    <a:ext uri="{FF2B5EF4-FFF2-40B4-BE49-F238E27FC236}">
                      <a16:creationId xmlns:a16="http://schemas.microsoft.com/office/drawing/2014/main" id="{658015B9-B6D8-6C4F-AD52-EF0EDF26A0FE}"/>
                    </a:ext>
                  </a:extLst>
                </p:cNvPr>
                <p:cNvSpPr txBox="1"/>
                <p:nvPr/>
              </p:nvSpPr>
              <p:spPr>
                <a:xfrm>
                  <a:off x="2492896" y="1568624"/>
                  <a:ext cx="216024" cy="92333"/>
                </a:xfrm>
                <a:prstGeom prst="rect">
                  <a:avLst/>
                </a:prstGeom>
                <a:noFill/>
              </p:spPr>
              <p:txBody>
                <a:bodyPr wrap="square" lIns="0" tIns="0" rIns="0" bIns="0" rtlCol="0">
                  <a:spAutoFit/>
                </a:bodyPr>
                <a:lstStyle/>
                <a:p>
                  <a:pPr algn="ctr"/>
                  <a:r>
                    <a:rPr lang="en-US" altLang="zh-CN" sz="600" i="1" dirty="0">
                      <a:latin typeface="Arial" pitchFamily="34" charset="0"/>
                      <a:cs typeface="Arial" pitchFamily="34" charset="0"/>
                    </a:rPr>
                    <a:t>1</a:t>
                  </a:r>
                  <a:endParaRPr lang="en-US" altLang="zh-CN" sz="600" dirty="0">
                    <a:latin typeface="Arial" pitchFamily="34" charset="0"/>
                    <a:cs typeface="Arial" pitchFamily="34" charset="0"/>
                  </a:endParaRPr>
                </a:p>
              </p:txBody>
            </p:sp>
            <p:sp>
              <p:nvSpPr>
                <p:cNvPr id="447" name="TextBox 446">
                  <a:extLst>
                    <a:ext uri="{FF2B5EF4-FFF2-40B4-BE49-F238E27FC236}">
                      <a16:creationId xmlns:a16="http://schemas.microsoft.com/office/drawing/2014/main" id="{658015B9-B6D8-6C4F-AD52-EF0EDF26A0FE}"/>
                    </a:ext>
                  </a:extLst>
                </p:cNvPr>
                <p:cNvSpPr txBox="1"/>
                <p:nvPr/>
              </p:nvSpPr>
              <p:spPr>
                <a:xfrm>
                  <a:off x="2492896" y="1721024"/>
                  <a:ext cx="216024" cy="92333"/>
                </a:xfrm>
                <a:prstGeom prst="rect">
                  <a:avLst/>
                </a:prstGeom>
                <a:noFill/>
              </p:spPr>
              <p:txBody>
                <a:bodyPr wrap="square" lIns="0" tIns="0" rIns="0" bIns="0" rtlCol="0">
                  <a:spAutoFit/>
                </a:bodyPr>
                <a:lstStyle/>
                <a:p>
                  <a:pPr algn="ctr"/>
                  <a:r>
                    <a:rPr lang="en-US" altLang="zh-CN" sz="600" i="1" dirty="0">
                      <a:latin typeface="Arial" pitchFamily="34" charset="0"/>
                      <a:cs typeface="Arial" pitchFamily="34" charset="0"/>
                    </a:rPr>
                    <a:t>2</a:t>
                  </a:r>
                  <a:endParaRPr lang="en-US" altLang="zh-CN" sz="600" dirty="0">
                    <a:latin typeface="Arial" pitchFamily="34" charset="0"/>
                    <a:cs typeface="Arial" pitchFamily="34" charset="0"/>
                  </a:endParaRPr>
                </a:p>
              </p:txBody>
            </p:sp>
          </p:grpSp>
        </p:grpSp>
      </p:grpSp>
      <p:sp>
        <p:nvSpPr>
          <p:cNvPr id="554" name="矩形 553"/>
          <p:cNvSpPr/>
          <p:nvPr/>
        </p:nvSpPr>
        <p:spPr>
          <a:xfrm>
            <a:off x="1810728" y="632568"/>
            <a:ext cx="468000" cy="432000"/>
          </a:xfrm>
          <a:prstGeom prst="rect">
            <a:avLst/>
          </a:prstGeom>
          <a:solidFill>
            <a:schemeClr val="bg1">
              <a:lumMod val="95000"/>
            </a:schemeClr>
          </a:solid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矩形 554"/>
          <p:cNvSpPr/>
          <p:nvPr/>
        </p:nvSpPr>
        <p:spPr>
          <a:xfrm>
            <a:off x="2314728" y="632568"/>
            <a:ext cx="468000" cy="432000"/>
          </a:xfrm>
          <a:prstGeom prst="rect">
            <a:avLst/>
          </a:prstGeom>
          <a:solidFill>
            <a:schemeClr val="bg1">
              <a:lumMod val="95000"/>
            </a:schemeClr>
          </a:solid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559"/>
          <p:cNvGrpSpPr/>
          <p:nvPr/>
        </p:nvGrpSpPr>
        <p:grpSpPr>
          <a:xfrm>
            <a:off x="2852936" y="581080"/>
            <a:ext cx="576064" cy="184666"/>
            <a:chOff x="3501008" y="612195"/>
            <a:chExt cx="576064" cy="184666"/>
          </a:xfrm>
        </p:grpSpPr>
        <p:grpSp>
          <p:nvGrpSpPr>
            <p:cNvPr id="17" name="组合 268"/>
            <p:cNvGrpSpPr>
              <a:grpSpLocks noChangeAspect="1"/>
            </p:cNvGrpSpPr>
            <p:nvPr/>
          </p:nvGrpSpPr>
          <p:grpSpPr>
            <a:xfrm>
              <a:off x="3501008" y="632520"/>
              <a:ext cx="100811" cy="100811"/>
              <a:chOff x="2636944" y="416496"/>
              <a:chExt cx="288000" cy="288000"/>
            </a:xfrm>
          </p:grpSpPr>
          <p:sp>
            <p:nvSpPr>
              <p:cNvPr id="485" name="流程图: 联系 484"/>
              <p:cNvSpPr>
                <a:spLocks noChangeAspect="1"/>
              </p:cNvSpPr>
              <p:nvPr/>
            </p:nvSpPr>
            <p:spPr>
              <a:xfrm>
                <a:off x="2636944" y="416496"/>
                <a:ext cx="288000" cy="2880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6" name="直接连接符 485"/>
              <p:cNvCxnSpPr>
                <a:endCxn id="485" idx="6"/>
              </p:cNvCxnSpPr>
              <p:nvPr/>
            </p:nvCxnSpPr>
            <p:spPr>
              <a:xfrm flipV="1">
                <a:off x="2636944" y="560496"/>
                <a:ext cx="288000" cy="16"/>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556" name="TextBox 555">
              <a:extLst>
                <a:ext uri="{FF2B5EF4-FFF2-40B4-BE49-F238E27FC236}">
                  <a16:creationId xmlns:a16="http://schemas.microsoft.com/office/drawing/2014/main" id="{658015B9-B6D8-6C4F-AD52-EF0EDF26A0FE}"/>
                </a:ext>
              </a:extLst>
            </p:cNvPr>
            <p:cNvSpPr txBox="1"/>
            <p:nvPr/>
          </p:nvSpPr>
          <p:spPr>
            <a:xfrm>
              <a:off x="3645024" y="612195"/>
              <a:ext cx="432048"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Transcript</a:t>
              </a:r>
            </a:p>
          </p:txBody>
        </p:sp>
        <p:cxnSp>
          <p:nvCxnSpPr>
            <p:cNvPr id="558" name="直接连接符 557"/>
            <p:cNvCxnSpPr/>
            <p:nvPr/>
          </p:nvCxnSpPr>
          <p:spPr>
            <a:xfrm>
              <a:off x="3645024" y="704528"/>
              <a:ext cx="360040" cy="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9" name="TextBox 558">
              <a:extLst>
                <a:ext uri="{FF2B5EF4-FFF2-40B4-BE49-F238E27FC236}">
                  <a16:creationId xmlns:a16="http://schemas.microsoft.com/office/drawing/2014/main" id="{658015B9-B6D8-6C4F-AD52-EF0EDF26A0FE}"/>
                </a:ext>
              </a:extLst>
            </p:cNvPr>
            <p:cNvSpPr txBox="1"/>
            <p:nvPr/>
          </p:nvSpPr>
          <p:spPr>
            <a:xfrm>
              <a:off x="3645024" y="704528"/>
              <a:ext cx="432048"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Abundance</a:t>
              </a:r>
            </a:p>
          </p:txBody>
        </p:sp>
      </p:grpSp>
      <p:grpSp>
        <p:nvGrpSpPr>
          <p:cNvPr id="18" name="组合 572"/>
          <p:cNvGrpSpPr/>
          <p:nvPr/>
        </p:nvGrpSpPr>
        <p:grpSpPr>
          <a:xfrm>
            <a:off x="1853928" y="653088"/>
            <a:ext cx="396221" cy="376292"/>
            <a:chOff x="2548579" y="1480364"/>
            <a:chExt cx="396221" cy="376292"/>
          </a:xfrm>
        </p:grpSpPr>
        <p:grpSp>
          <p:nvGrpSpPr>
            <p:cNvPr id="19" name="组合 198"/>
            <p:cNvGrpSpPr/>
            <p:nvPr/>
          </p:nvGrpSpPr>
          <p:grpSpPr>
            <a:xfrm>
              <a:off x="2564904" y="1683856"/>
              <a:ext cx="172800" cy="172800"/>
              <a:chOff x="665416" y="1136608"/>
              <a:chExt cx="288000" cy="288000"/>
            </a:xfrm>
          </p:grpSpPr>
          <p:grpSp>
            <p:nvGrpSpPr>
              <p:cNvPr id="20" name="组合 116"/>
              <p:cNvGrpSpPr/>
              <p:nvPr/>
            </p:nvGrpSpPr>
            <p:grpSpPr>
              <a:xfrm>
                <a:off x="665416" y="1136608"/>
                <a:ext cx="288000" cy="288000"/>
                <a:chOff x="404664" y="488504"/>
                <a:chExt cx="288000" cy="288000"/>
              </a:xfrm>
              <a:solidFill>
                <a:schemeClr val="accent6">
                  <a:alpha val="20000"/>
                </a:schemeClr>
              </a:solidFill>
            </p:grpSpPr>
            <p:sp>
              <p:nvSpPr>
                <p:cNvPr id="537" name="流程图: 联系 536"/>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38" name="直接连接符 537"/>
                <p:cNvCxnSpPr>
                  <a:endCxn id="537"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1" name="组合 196"/>
              <p:cNvGrpSpPr/>
              <p:nvPr/>
            </p:nvGrpSpPr>
            <p:grpSpPr>
              <a:xfrm>
                <a:off x="692696" y="1170000"/>
                <a:ext cx="216024" cy="236240"/>
                <a:chOff x="692696" y="1208886"/>
                <a:chExt cx="216024" cy="236240"/>
              </a:xfrm>
            </p:grpSpPr>
            <p:sp>
              <p:nvSpPr>
                <p:cNvPr id="535" name="TextBox 534">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C </a:t>
                  </a:r>
                </a:p>
              </p:txBody>
            </p:sp>
            <p:sp>
              <p:nvSpPr>
                <p:cNvPr id="536" name="TextBox 535">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0.1           </a:t>
                  </a:r>
                </a:p>
              </p:txBody>
            </p:sp>
          </p:grpSp>
        </p:grpSp>
        <p:sp>
          <p:nvSpPr>
            <p:cNvPr id="562" name="流程图: 联系 561"/>
            <p:cNvSpPr>
              <a:spLocks noChangeAspect="1"/>
            </p:cNvSpPr>
            <p:nvPr/>
          </p:nvSpPr>
          <p:spPr>
            <a:xfrm>
              <a:off x="2548579" y="148036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63" name="直接连接符 562"/>
            <p:cNvCxnSpPr>
              <a:endCxn id="562" idx="6"/>
            </p:cNvCxnSpPr>
            <p:nvPr/>
          </p:nvCxnSpPr>
          <p:spPr>
            <a:xfrm flipV="1">
              <a:off x="2548579" y="156676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66" name="TextBox 565">
              <a:extLst>
                <a:ext uri="{FF2B5EF4-FFF2-40B4-BE49-F238E27FC236}">
                  <a16:creationId xmlns:a16="http://schemas.microsoft.com/office/drawing/2014/main" id="{658015B9-B6D8-6C4F-AD52-EF0EDF26A0FE}"/>
                </a:ext>
              </a:extLst>
            </p:cNvPr>
            <p:cNvSpPr txBox="1"/>
            <p:nvPr/>
          </p:nvSpPr>
          <p:spPr>
            <a:xfrm>
              <a:off x="2564923" y="1500466"/>
              <a:ext cx="129614" cy="76944"/>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A</a:t>
              </a:r>
            </a:p>
          </p:txBody>
        </p:sp>
        <p:sp>
          <p:nvSpPr>
            <p:cNvPr id="567" name="TextBox 566">
              <a:extLst>
                <a:ext uri="{FF2B5EF4-FFF2-40B4-BE49-F238E27FC236}">
                  <a16:creationId xmlns:a16="http://schemas.microsoft.com/office/drawing/2014/main" id="{658015B9-B6D8-6C4F-AD52-EF0EDF26A0FE}"/>
                </a:ext>
              </a:extLst>
            </p:cNvPr>
            <p:cNvSpPr txBox="1"/>
            <p:nvPr/>
          </p:nvSpPr>
          <p:spPr>
            <a:xfrm>
              <a:off x="2564923" y="1565266"/>
              <a:ext cx="129614" cy="76944"/>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5</a:t>
              </a:r>
            </a:p>
          </p:txBody>
        </p:sp>
        <p:grpSp>
          <p:nvGrpSpPr>
            <p:cNvPr id="22" name="组合 571"/>
            <p:cNvGrpSpPr/>
            <p:nvPr/>
          </p:nvGrpSpPr>
          <p:grpSpPr>
            <a:xfrm>
              <a:off x="2772000" y="1480364"/>
              <a:ext cx="172800" cy="376292"/>
              <a:chOff x="2824152" y="1480364"/>
              <a:chExt cx="172800" cy="376292"/>
            </a:xfrm>
          </p:grpSpPr>
          <p:grpSp>
            <p:nvGrpSpPr>
              <p:cNvPr id="23" name="组合 205"/>
              <p:cNvGrpSpPr/>
              <p:nvPr/>
            </p:nvGrpSpPr>
            <p:grpSpPr>
              <a:xfrm>
                <a:off x="2824152" y="1683856"/>
                <a:ext cx="172800" cy="172800"/>
                <a:chOff x="665416" y="1136608"/>
                <a:chExt cx="288000" cy="288000"/>
              </a:xfrm>
            </p:grpSpPr>
            <p:grpSp>
              <p:nvGrpSpPr>
                <p:cNvPr id="24" name="组合 116"/>
                <p:cNvGrpSpPr/>
                <p:nvPr/>
              </p:nvGrpSpPr>
              <p:grpSpPr>
                <a:xfrm>
                  <a:off x="665416" y="1136608"/>
                  <a:ext cx="288000" cy="288000"/>
                  <a:chOff x="404664" y="488504"/>
                  <a:chExt cx="288000" cy="288000"/>
                </a:xfrm>
                <a:solidFill>
                  <a:schemeClr val="accent6">
                    <a:alpha val="20000"/>
                  </a:schemeClr>
                </a:solidFill>
              </p:grpSpPr>
              <p:sp>
                <p:nvSpPr>
                  <p:cNvPr id="531" name="流程图: 联系 530"/>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32" name="直接连接符 531"/>
                  <p:cNvCxnSpPr>
                    <a:endCxn id="531"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5" name="组合 196"/>
                <p:cNvGrpSpPr/>
                <p:nvPr/>
              </p:nvGrpSpPr>
              <p:grpSpPr>
                <a:xfrm>
                  <a:off x="692696" y="1170000"/>
                  <a:ext cx="216024" cy="236240"/>
                  <a:chOff x="692696" y="1208886"/>
                  <a:chExt cx="216024" cy="236240"/>
                </a:xfrm>
              </p:grpSpPr>
              <p:sp>
                <p:nvSpPr>
                  <p:cNvPr id="529" name="TextBox 528">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D   </a:t>
                    </a:r>
                  </a:p>
                </p:txBody>
              </p:sp>
              <p:sp>
                <p:nvSpPr>
                  <p:cNvPr id="530" name="TextBox 529">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0.5           </a:t>
                    </a:r>
                  </a:p>
                </p:txBody>
              </p:sp>
            </p:grpSp>
          </p:grpSp>
          <p:sp>
            <p:nvSpPr>
              <p:cNvPr id="564" name="流程图: 联系 563"/>
              <p:cNvSpPr>
                <a:spLocks noChangeAspect="1"/>
              </p:cNvSpPr>
              <p:nvPr/>
            </p:nvSpPr>
            <p:spPr>
              <a:xfrm>
                <a:off x="2824152" y="148036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65" name="直接连接符 564"/>
              <p:cNvCxnSpPr>
                <a:endCxn id="564" idx="6"/>
              </p:cNvCxnSpPr>
              <p:nvPr/>
            </p:nvCxnSpPr>
            <p:spPr>
              <a:xfrm flipV="1">
                <a:off x="2824152" y="156676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6" name="组合 176"/>
              <p:cNvGrpSpPr/>
              <p:nvPr/>
            </p:nvGrpSpPr>
            <p:grpSpPr>
              <a:xfrm>
                <a:off x="2840530" y="1500466"/>
                <a:ext cx="129614" cy="141744"/>
                <a:chOff x="764704" y="450000"/>
                <a:chExt cx="216024" cy="236240"/>
              </a:xfrm>
            </p:grpSpPr>
            <p:sp>
              <p:nvSpPr>
                <p:cNvPr id="569" name="TextBox 568">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B   </a:t>
                  </a:r>
                </a:p>
              </p:txBody>
            </p:sp>
            <p:sp>
              <p:nvSpPr>
                <p:cNvPr id="570" name="TextBox 569">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7           </a:t>
                  </a:r>
                </a:p>
              </p:txBody>
            </p:sp>
          </p:grpSp>
        </p:grpSp>
      </p:grpSp>
      <p:grpSp>
        <p:nvGrpSpPr>
          <p:cNvPr id="27" name="组合 198"/>
          <p:cNvGrpSpPr/>
          <p:nvPr/>
        </p:nvGrpSpPr>
        <p:grpSpPr>
          <a:xfrm>
            <a:off x="2365205" y="856580"/>
            <a:ext cx="172800" cy="172800"/>
            <a:chOff x="665416" y="1136608"/>
            <a:chExt cx="288000" cy="288000"/>
          </a:xfrm>
        </p:grpSpPr>
        <p:grpSp>
          <p:nvGrpSpPr>
            <p:cNvPr id="28" name="组合 116"/>
            <p:cNvGrpSpPr/>
            <p:nvPr/>
          </p:nvGrpSpPr>
          <p:grpSpPr>
            <a:xfrm>
              <a:off x="665416" y="1136608"/>
              <a:ext cx="288000" cy="288000"/>
              <a:chOff x="404664" y="488504"/>
              <a:chExt cx="288000" cy="288000"/>
            </a:xfrm>
            <a:solidFill>
              <a:schemeClr val="accent6">
                <a:alpha val="20000"/>
              </a:schemeClr>
            </a:solidFill>
          </p:grpSpPr>
          <p:sp>
            <p:nvSpPr>
              <p:cNvPr id="597" name="流程图: 联系 596"/>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98" name="直接连接符 597"/>
              <p:cNvCxnSpPr>
                <a:endCxn id="597"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9" name="组合 196"/>
            <p:cNvGrpSpPr/>
            <p:nvPr/>
          </p:nvGrpSpPr>
          <p:grpSpPr>
            <a:xfrm>
              <a:off x="692696" y="1170000"/>
              <a:ext cx="216024" cy="236240"/>
              <a:chOff x="692696" y="1208886"/>
              <a:chExt cx="216024" cy="236240"/>
            </a:xfrm>
          </p:grpSpPr>
          <p:sp>
            <p:nvSpPr>
              <p:cNvPr id="595" name="TextBox 594">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C </a:t>
                </a:r>
              </a:p>
            </p:txBody>
          </p:sp>
          <p:sp>
            <p:nvSpPr>
              <p:cNvPr id="596" name="TextBox 595">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0.05           </a:t>
                </a:r>
              </a:p>
            </p:txBody>
          </p:sp>
        </p:grpSp>
      </p:grpSp>
      <p:grpSp>
        <p:nvGrpSpPr>
          <p:cNvPr id="30" name="组合 611"/>
          <p:cNvGrpSpPr/>
          <p:nvPr/>
        </p:nvGrpSpPr>
        <p:grpSpPr>
          <a:xfrm>
            <a:off x="2572301" y="653088"/>
            <a:ext cx="172800" cy="172800"/>
            <a:chOff x="3220373" y="632520"/>
            <a:chExt cx="172800" cy="172800"/>
          </a:xfrm>
        </p:grpSpPr>
        <p:sp>
          <p:nvSpPr>
            <p:cNvPr id="582" name="流程图: 联系 581"/>
            <p:cNvSpPr>
              <a:spLocks noChangeAspect="1"/>
            </p:cNvSpPr>
            <p:nvPr/>
          </p:nvSpPr>
          <p:spPr>
            <a:xfrm>
              <a:off x="3220373" y="632520"/>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583" name="直接连接符 582"/>
            <p:cNvCxnSpPr>
              <a:endCxn id="582" idx="6"/>
            </p:cNvCxnSpPr>
            <p:nvPr/>
          </p:nvCxnSpPr>
          <p:spPr>
            <a:xfrm flipV="1">
              <a:off x="3220373" y="718920"/>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31" name="组合 176"/>
            <p:cNvGrpSpPr/>
            <p:nvPr/>
          </p:nvGrpSpPr>
          <p:grpSpPr>
            <a:xfrm>
              <a:off x="3236751" y="652622"/>
              <a:ext cx="129614" cy="141744"/>
              <a:chOff x="764704" y="450000"/>
              <a:chExt cx="216024" cy="236240"/>
            </a:xfrm>
          </p:grpSpPr>
          <p:sp>
            <p:nvSpPr>
              <p:cNvPr id="585" name="TextBox 584">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B   </a:t>
                </a:r>
              </a:p>
            </p:txBody>
          </p:sp>
          <p:sp>
            <p:nvSpPr>
              <p:cNvPr id="586" name="TextBox 585">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4          </a:t>
                </a:r>
              </a:p>
            </p:txBody>
          </p:sp>
        </p:grpSp>
      </p:grpSp>
      <p:grpSp>
        <p:nvGrpSpPr>
          <p:cNvPr id="736" name="组合 198"/>
          <p:cNvGrpSpPr/>
          <p:nvPr/>
        </p:nvGrpSpPr>
        <p:grpSpPr>
          <a:xfrm>
            <a:off x="2365205" y="653088"/>
            <a:ext cx="172800" cy="172800"/>
            <a:chOff x="665416" y="1136608"/>
            <a:chExt cx="288000" cy="288000"/>
          </a:xfrm>
        </p:grpSpPr>
        <p:grpSp>
          <p:nvGrpSpPr>
            <p:cNvPr id="737" name="组合 116"/>
            <p:cNvGrpSpPr/>
            <p:nvPr/>
          </p:nvGrpSpPr>
          <p:grpSpPr>
            <a:xfrm>
              <a:off x="665416" y="1136608"/>
              <a:ext cx="288000" cy="288000"/>
              <a:chOff x="404664" y="488504"/>
              <a:chExt cx="288000" cy="288000"/>
            </a:xfrm>
            <a:solidFill>
              <a:schemeClr val="accent6">
                <a:alpha val="20000"/>
              </a:schemeClr>
            </a:solidFill>
          </p:grpSpPr>
          <p:sp>
            <p:nvSpPr>
              <p:cNvPr id="604" name="流程图: 联系 603"/>
              <p:cNvSpPr>
                <a:spLocks noChangeAspect="1"/>
              </p:cNvSpPr>
              <p:nvPr/>
            </p:nvSpPr>
            <p:spPr>
              <a:xfrm>
                <a:off x="404664" y="488504"/>
                <a:ext cx="288000" cy="288000"/>
              </a:xfrm>
              <a:prstGeom prst="flowChartConnector">
                <a:avLst/>
              </a:prstGeom>
              <a:grp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605" name="直接连接符 604"/>
              <p:cNvCxnSpPr>
                <a:endCxn id="604" idx="6"/>
              </p:cNvCxnSpPr>
              <p:nvPr/>
            </p:nvCxnSpPr>
            <p:spPr>
              <a:xfrm flipV="1">
                <a:off x="404664" y="632504"/>
                <a:ext cx="288000" cy="16"/>
              </a:xfrm>
              <a:prstGeom prst="line">
                <a:avLst/>
              </a:prstGeom>
              <a:grpFill/>
              <a:ln w="63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738" name="组合 196"/>
            <p:cNvGrpSpPr/>
            <p:nvPr/>
          </p:nvGrpSpPr>
          <p:grpSpPr>
            <a:xfrm>
              <a:off x="692696" y="1170000"/>
              <a:ext cx="216024" cy="236240"/>
              <a:chOff x="692696" y="1208886"/>
              <a:chExt cx="216024" cy="236240"/>
            </a:xfrm>
          </p:grpSpPr>
          <p:sp>
            <p:nvSpPr>
              <p:cNvPr id="602" name="TextBox 601">
                <a:extLst>
                  <a:ext uri="{FF2B5EF4-FFF2-40B4-BE49-F238E27FC236}">
                    <a16:creationId xmlns:a16="http://schemas.microsoft.com/office/drawing/2014/main" id="{658015B9-B6D8-6C4F-AD52-EF0EDF26A0FE}"/>
                  </a:ext>
                </a:extLst>
              </p:cNvPr>
              <p:cNvSpPr txBox="1"/>
              <p:nvPr/>
            </p:nvSpPr>
            <p:spPr>
              <a:xfrm>
                <a:off x="692696" y="1208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A </a:t>
                </a:r>
              </a:p>
            </p:txBody>
          </p:sp>
          <p:sp>
            <p:nvSpPr>
              <p:cNvPr id="603" name="TextBox 602">
                <a:extLst>
                  <a:ext uri="{FF2B5EF4-FFF2-40B4-BE49-F238E27FC236}">
                    <a16:creationId xmlns:a16="http://schemas.microsoft.com/office/drawing/2014/main" id="{658015B9-B6D8-6C4F-AD52-EF0EDF26A0FE}"/>
                  </a:ext>
                </a:extLst>
              </p:cNvPr>
              <p:cNvSpPr txBox="1"/>
              <p:nvPr/>
            </p:nvSpPr>
            <p:spPr>
              <a:xfrm>
                <a:off x="692696" y="1316886"/>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0.9           </a:t>
                </a:r>
              </a:p>
            </p:txBody>
          </p:sp>
        </p:grpSp>
      </p:grpSp>
      <p:grpSp>
        <p:nvGrpSpPr>
          <p:cNvPr id="739" name="组合 610"/>
          <p:cNvGrpSpPr/>
          <p:nvPr/>
        </p:nvGrpSpPr>
        <p:grpSpPr>
          <a:xfrm>
            <a:off x="2572301" y="856580"/>
            <a:ext cx="172800" cy="172800"/>
            <a:chOff x="3212976" y="848544"/>
            <a:chExt cx="172800" cy="172800"/>
          </a:xfrm>
        </p:grpSpPr>
        <p:sp>
          <p:nvSpPr>
            <p:cNvPr id="606" name="流程图: 联系 605"/>
            <p:cNvSpPr>
              <a:spLocks noChangeAspect="1"/>
            </p:cNvSpPr>
            <p:nvPr/>
          </p:nvSpPr>
          <p:spPr>
            <a:xfrm>
              <a:off x="3212976" y="848544"/>
              <a:ext cx="172800" cy="172800"/>
            </a:xfrm>
            <a:prstGeom prst="flowChartConnector">
              <a:avLst/>
            </a:prstGeom>
            <a:solidFill>
              <a:schemeClr val="tx2">
                <a:lumMod val="40000"/>
                <a:lumOff val="60000"/>
                <a:alpha val="2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cxnSp>
          <p:nvCxnSpPr>
            <p:cNvPr id="607" name="直接连接符 606"/>
            <p:cNvCxnSpPr>
              <a:endCxn id="606" idx="6"/>
            </p:cNvCxnSpPr>
            <p:nvPr/>
          </p:nvCxnSpPr>
          <p:spPr>
            <a:xfrm flipV="1">
              <a:off x="3212976" y="934944"/>
              <a:ext cx="172800" cy="1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740" name="组合 176"/>
            <p:cNvGrpSpPr/>
            <p:nvPr/>
          </p:nvGrpSpPr>
          <p:grpSpPr>
            <a:xfrm>
              <a:off x="3229354" y="868646"/>
              <a:ext cx="129614" cy="141744"/>
              <a:chOff x="764704" y="450000"/>
              <a:chExt cx="216024" cy="236240"/>
            </a:xfrm>
          </p:grpSpPr>
          <p:sp>
            <p:nvSpPr>
              <p:cNvPr id="609" name="TextBox 608">
                <a:extLst>
                  <a:ext uri="{FF2B5EF4-FFF2-40B4-BE49-F238E27FC236}">
                    <a16:creationId xmlns:a16="http://schemas.microsoft.com/office/drawing/2014/main" id="{658015B9-B6D8-6C4F-AD52-EF0EDF26A0FE}"/>
                  </a:ext>
                </a:extLst>
              </p:cNvPr>
              <p:cNvSpPr txBox="1"/>
              <p:nvPr/>
            </p:nvSpPr>
            <p:spPr>
              <a:xfrm>
                <a:off x="764704" y="450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D  </a:t>
                </a:r>
              </a:p>
            </p:txBody>
          </p:sp>
          <p:sp>
            <p:nvSpPr>
              <p:cNvPr id="610" name="TextBox 609">
                <a:extLst>
                  <a:ext uri="{FF2B5EF4-FFF2-40B4-BE49-F238E27FC236}">
                    <a16:creationId xmlns:a16="http://schemas.microsoft.com/office/drawing/2014/main" id="{658015B9-B6D8-6C4F-AD52-EF0EDF26A0FE}"/>
                  </a:ext>
                </a:extLst>
              </p:cNvPr>
              <p:cNvSpPr txBox="1"/>
              <p:nvPr/>
            </p:nvSpPr>
            <p:spPr>
              <a:xfrm>
                <a:off x="764704" y="558000"/>
                <a:ext cx="216024" cy="128240"/>
              </a:xfrm>
              <a:prstGeom prst="rect">
                <a:avLst/>
              </a:prstGeom>
              <a:noFill/>
            </p:spPr>
            <p:txBody>
              <a:bodyPr wrap="square" lIns="0" tIns="0" rIns="0" bIns="0" rtlCol="0">
                <a:spAutoFit/>
              </a:bodyPr>
              <a:lstStyle/>
              <a:p>
                <a:pPr algn="ctr"/>
                <a:r>
                  <a:rPr lang="en-US" altLang="zh-CN" sz="500" dirty="0">
                    <a:latin typeface="Arial" pitchFamily="34" charset="0"/>
                    <a:cs typeface="Arial" pitchFamily="34" charset="0"/>
                  </a:rPr>
                  <a:t>1.3          </a:t>
                </a:r>
              </a:p>
            </p:txBody>
          </p:sp>
        </p:grpSp>
      </p:grpSp>
      <p:sp>
        <p:nvSpPr>
          <p:cNvPr id="615" name="TextBox 614">
            <a:extLst>
              <a:ext uri="{FF2B5EF4-FFF2-40B4-BE49-F238E27FC236}">
                <a16:creationId xmlns:a16="http://schemas.microsoft.com/office/drawing/2014/main" id="{658015B9-B6D8-6C4F-AD52-EF0EDF26A0FE}"/>
              </a:ext>
            </a:extLst>
          </p:cNvPr>
          <p:cNvSpPr txBox="1"/>
          <p:nvPr/>
        </p:nvSpPr>
        <p:spPr>
          <a:xfrm>
            <a:off x="1954728" y="542568"/>
            <a:ext cx="21602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Rep1</a:t>
            </a:r>
          </a:p>
        </p:txBody>
      </p:sp>
      <p:sp>
        <p:nvSpPr>
          <p:cNvPr id="616" name="TextBox 615">
            <a:extLst>
              <a:ext uri="{FF2B5EF4-FFF2-40B4-BE49-F238E27FC236}">
                <a16:creationId xmlns:a16="http://schemas.microsoft.com/office/drawing/2014/main" id="{658015B9-B6D8-6C4F-AD52-EF0EDF26A0FE}"/>
              </a:ext>
            </a:extLst>
          </p:cNvPr>
          <p:cNvSpPr txBox="1"/>
          <p:nvPr/>
        </p:nvSpPr>
        <p:spPr>
          <a:xfrm>
            <a:off x="2458728" y="542568"/>
            <a:ext cx="21602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Rep2</a:t>
            </a:r>
          </a:p>
        </p:txBody>
      </p:sp>
      <p:grpSp>
        <p:nvGrpSpPr>
          <p:cNvPr id="741" name="组合 729"/>
          <p:cNvGrpSpPr/>
          <p:nvPr/>
        </p:nvGrpSpPr>
        <p:grpSpPr>
          <a:xfrm>
            <a:off x="3661857" y="632520"/>
            <a:ext cx="1063287" cy="596390"/>
            <a:chOff x="3661857" y="560512"/>
            <a:chExt cx="1063287" cy="596390"/>
          </a:xfrm>
        </p:grpSpPr>
        <p:grpSp>
          <p:nvGrpSpPr>
            <p:cNvPr id="742" name="组合 726"/>
            <p:cNvGrpSpPr/>
            <p:nvPr/>
          </p:nvGrpSpPr>
          <p:grpSpPr>
            <a:xfrm>
              <a:off x="3789040" y="560512"/>
              <a:ext cx="936104" cy="504056"/>
              <a:chOff x="1052736" y="2000672"/>
              <a:chExt cx="1512168" cy="720032"/>
            </a:xfrm>
          </p:grpSpPr>
          <p:cxnSp>
            <p:nvCxnSpPr>
              <p:cNvPr id="670" name="直接箭头连接符 669"/>
              <p:cNvCxnSpPr/>
              <p:nvPr/>
            </p:nvCxnSpPr>
            <p:spPr>
              <a:xfrm flipV="1">
                <a:off x="1845380" y="2000672"/>
                <a:ext cx="0" cy="72003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2" name="直接箭头连接符 671"/>
              <p:cNvCxnSpPr/>
              <p:nvPr/>
            </p:nvCxnSpPr>
            <p:spPr>
              <a:xfrm>
                <a:off x="1844824" y="2692298"/>
                <a:ext cx="720080" cy="480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3" name="任意多边形 672"/>
              <p:cNvSpPr/>
              <p:nvPr/>
            </p:nvSpPr>
            <p:spPr>
              <a:xfrm>
                <a:off x="1845380" y="2251587"/>
                <a:ext cx="591455" cy="441075"/>
              </a:xfrm>
              <a:custGeom>
                <a:avLst/>
                <a:gdLst>
                  <a:gd name="connsiteX0" fmla="*/ 0 w 3806687"/>
                  <a:gd name="connsiteY0" fmla="*/ 826605 h 889553"/>
                  <a:gd name="connsiteX1" fmla="*/ 636104 w 3806687"/>
                  <a:gd name="connsiteY1" fmla="*/ 11596 h 889553"/>
                  <a:gd name="connsiteX2" fmla="*/ 2892287 w 3806687"/>
                  <a:gd name="connsiteY2" fmla="*/ 757031 h 889553"/>
                  <a:gd name="connsiteX3" fmla="*/ 3597965 w 3806687"/>
                  <a:gd name="connsiteY3" fmla="*/ 806727 h 889553"/>
                  <a:gd name="connsiteX4" fmla="*/ 3697357 w 3806687"/>
                  <a:gd name="connsiteY4" fmla="*/ 816666 h 889553"/>
                  <a:gd name="connsiteX5" fmla="*/ 3806687 w 3806687"/>
                  <a:gd name="connsiteY5" fmla="*/ 846483 h 88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687" h="889553">
                    <a:moveTo>
                      <a:pt x="0" y="826605"/>
                    </a:moveTo>
                    <a:cubicBezTo>
                      <a:pt x="77028" y="424898"/>
                      <a:pt x="154056" y="23192"/>
                      <a:pt x="636104" y="11596"/>
                    </a:cubicBezTo>
                    <a:cubicBezTo>
                      <a:pt x="1118152" y="0"/>
                      <a:pt x="2398644" y="624509"/>
                      <a:pt x="2892287" y="757031"/>
                    </a:cubicBezTo>
                    <a:cubicBezTo>
                      <a:pt x="3385930" y="889553"/>
                      <a:pt x="3463787" y="796788"/>
                      <a:pt x="3597965" y="806727"/>
                    </a:cubicBezTo>
                    <a:cubicBezTo>
                      <a:pt x="3732143" y="816666"/>
                      <a:pt x="3662570" y="810040"/>
                      <a:pt x="3697357" y="816666"/>
                    </a:cubicBezTo>
                    <a:cubicBezTo>
                      <a:pt x="3732144" y="823292"/>
                      <a:pt x="3769415" y="834887"/>
                      <a:pt x="3806687" y="846483"/>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chemeClr val="tx1">
                      <a:lumMod val="50000"/>
                      <a:lumOff val="50000"/>
                    </a:schemeClr>
                  </a:solidFill>
                </a:endParaRPr>
              </a:p>
            </p:txBody>
          </p:sp>
          <p:cxnSp>
            <p:nvCxnSpPr>
              <p:cNvPr id="698" name="直接箭头连接符 697"/>
              <p:cNvCxnSpPr/>
              <p:nvPr/>
            </p:nvCxnSpPr>
            <p:spPr>
              <a:xfrm flipV="1">
                <a:off x="1053292" y="2000672"/>
                <a:ext cx="0" cy="72003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43" name="组合 725"/>
              <p:cNvGrpSpPr/>
              <p:nvPr/>
            </p:nvGrpSpPr>
            <p:grpSpPr>
              <a:xfrm>
                <a:off x="1065514" y="2255045"/>
                <a:ext cx="491277" cy="437761"/>
                <a:chOff x="1065515" y="2255045"/>
                <a:chExt cx="410532" cy="437761"/>
              </a:xfrm>
            </p:grpSpPr>
            <p:sp>
              <p:nvSpPr>
                <p:cNvPr id="702" name="矩形 701"/>
                <p:cNvSpPr/>
                <p:nvPr/>
              </p:nvSpPr>
              <p:spPr>
                <a:xfrm>
                  <a:off x="1065515" y="2527276"/>
                  <a:ext cx="20002" cy="16553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p:nvSpPr>
              <p:spPr>
                <a:xfrm>
                  <a:off x="1134658" y="2255045"/>
                  <a:ext cx="21669" cy="437761"/>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矩形 706"/>
                <p:cNvSpPr/>
                <p:nvPr/>
              </p:nvSpPr>
              <p:spPr>
                <a:xfrm>
                  <a:off x="1182935" y="2291122"/>
                  <a:ext cx="19923" cy="401684"/>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矩形 715"/>
                <p:cNvSpPr/>
                <p:nvPr/>
              </p:nvSpPr>
              <p:spPr>
                <a:xfrm>
                  <a:off x="1368090" y="2491964"/>
                  <a:ext cx="19923" cy="20084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矩形 717"/>
                <p:cNvSpPr/>
                <p:nvPr/>
              </p:nvSpPr>
              <p:spPr>
                <a:xfrm>
                  <a:off x="1412107" y="2555868"/>
                  <a:ext cx="19923" cy="136938"/>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矩形 719"/>
                <p:cNvSpPr/>
                <p:nvPr/>
              </p:nvSpPr>
              <p:spPr>
                <a:xfrm>
                  <a:off x="1456124" y="2610643"/>
                  <a:ext cx="19923" cy="82163"/>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00" name="直接箭头连接符 699"/>
              <p:cNvCxnSpPr/>
              <p:nvPr/>
            </p:nvCxnSpPr>
            <p:spPr>
              <a:xfrm>
                <a:off x="1052736" y="2692298"/>
                <a:ext cx="720080" cy="480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728" name="TextBox 727"/>
            <p:cNvSpPr txBox="1"/>
            <p:nvPr/>
          </p:nvSpPr>
          <p:spPr>
            <a:xfrm>
              <a:off x="3789040" y="1064569"/>
              <a:ext cx="936104"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Transcript abundance</a:t>
              </a:r>
              <a:endParaRPr lang="zh-CN" altLang="en-US" sz="600" dirty="0">
                <a:latin typeface="Arial" pitchFamily="34" charset="0"/>
                <a:cs typeface="Arial" pitchFamily="34" charset="0"/>
              </a:endParaRPr>
            </a:p>
          </p:txBody>
        </p:sp>
        <p:sp>
          <p:nvSpPr>
            <p:cNvPr id="729" name="TextBox 728"/>
            <p:cNvSpPr txBox="1"/>
            <p:nvPr/>
          </p:nvSpPr>
          <p:spPr>
            <a:xfrm rot="16200000">
              <a:off x="3492000" y="802377"/>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Counts</a:t>
              </a:r>
              <a:endParaRPr lang="zh-CN" altLang="en-US" sz="600" dirty="0">
                <a:latin typeface="Arial" pitchFamily="34" charset="0"/>
                <a:cs typeface="Arial" pitchFamily="34" charset="0"/>
              </a:endParaRPr>
            </a:p>
          </p:txBody>
        </p:sp>
      </p:grpSp>
      <p:sp>
        <p:nvSpPr>
          <p:cNvPr id="756" name="TextBox 755">
            <a:extLst>
              <a:ext uri="{FF2B5EF4-FFF2-40B4-BE49-F238E27FC236}">
                <a16:creationId xmlns:a16="http://schemas.microsoft.com/office/drawing/2014/main" id="{658015B9-B6D8-6C4F-AD52-EF0EDF26A0FE}"/>
              </a:ext>
            </a:extLst>
          </p:cNvPr>
          <p:cNvSpPr txBox="1"/>
          <p:nvPr/>
        </p:nvSpPr>
        <p:spPr>
          <a:xfrm>
            <a:off x="3861048" y="63252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sp>
        <p:nvSpPr>
          <p:cNvPr id="757" name="TextBox 756">
            <a:extLst>
              <a:ext uri="{FF2B5EF4-FFF2-40B4-BE49-F238E27FC236}">
                <a16:creationId xmlns:a16="http://schemas.microsoft.com/office/drawing/2014/main" id="{658015B9-B6D8-6C4F-AD52-EF0EDF26A0FE}"/>
              </a:ext>
            </a:extLst>
          </p:cNvPr>
          <p:cNvSpPr txBox="1"/>
          <p:nvPr/>
        </p:nvSpPr>
        <p:spPr>
          <a:xfrm>
            <a:off x="4365104" y="632520"/>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731" name="矩形 730"/>
          <p:cNvSpPr/>
          <p:nvPr/>
        </p:nvSpPr>
        <p:spPr>
          <a:xfrm>
            <a:off x="4869160" y="272480"/>
            <a:ext cx="1800200" cy="1152128"/>
          </a:xfrm>
          <a:prstGeom prst="rect">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51" name="组合 732"/>
          <p:cNvGrpSpPr/>
          <p:nvPr/>
        </p:nvGrpSpPr>
        <p:grpSpPr>
          <a:xfrm>
            <a:off x="4896000" y="344488"/>
            <a:ext cx="1746000" cy="360040"/>
            <a:chOff x="404664" y="272480"/>
            <a:chExt cx="1382250" cy="360040"/>
          </a:xfrm>
        </p:grpSpPr>
        <p:sp>
          <p:nvSpPr>
            <p:cNvPr id="734" name="圆角矩形 733"/>
            <p:cNvSpPr/>
            <p:nvPr/>
          </p:nvSpPr>
          <p:spPr>
            <a:xfrm>
              <a:off x="404664" y="272480"/>
              <a:ext cx="1382250" cy="360040"/>
            </a:xfrm>
            <a:prstGeom prst="roundRect">
              <a:avLst/>
            </a:prstGeom>
            <a:solidFill>
              <a:schemeClr val="accent2">
                <a:lumMod val="20000"/>
                <a:lumOff val="80000"/>
                <a:alpha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TextBox 734"/>
            <p:cNvSpPr txBox="1"/>
            <p:nvPr/>
          </p:nvSpPr>
          <p:spPr>
            <a:xfrm>
              <a:off x="432000" y="272480"/>
              <a:ext cx="1340816" cy="332399"/>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latin typeface="Arial" pitchFamily="34" charset="0"/>
                  <a:cs typeface="Arial" pitchFamily="34" charset="0"/>
                </a:rPr>
                <a:t> Median Relative Difference (</a:t>
              </a:r>
              <a:r>
                <a:rPr lang="en-US" altLang="zh-CN" sz="600" b="1" dirty="0">
                  <a:latin typeface="Arial" pitchFamily="34" charset="0"/>
                  <a:cs typeface="Arial" pitchFamily="34" charset="0"/>
                </a:rPr>
                <a:t>MRD</a:t>
              </a:r>
              <a:r>
                <a:rPr lang="en-US" altLang="zh-CN" sz="600" dirty="0">
                  <a:latin typeface="Arial" pitchFamily="34" charset="0"/>
                  <a:cs typeface="Arial" pitchFamily="34" charset="0"/>
                </a:rPr>
                <a:t>)</a:t>
              </a:r>
            </a:p>
            <a:p>
              <a:pPr>
                <a:lnSpc>
                  <a:spcPct val="120000"/>
                </a:lnSpc>
                <a:buFont typeface="Wingdings" pitchFamily="2" charset="2"/>
                <a:buChar char="l"/>
              </a:pPr>
              <a:r>
                <a:rPr lang="en-US" altLang="zh-CN" sz="600" dirty="0">
                  <a:latin typeface="Arial" pitchFamily="34" charset="0"/>
                  <a:cs typeface="Arial" pitchFamily="34" charset="0"/>
                </a:rPr>
                <a:t>Spearman Correlation Coefficient (</a:t>
              </a:r>
              <a:r>
                <a:rPr lang="en-US" altLang="zh-CN" sz="600" b="1" dirty="0">
                  <a:latin typeface="Arial" pitchFamily="34" charset="0"/>
                  <a:cs typeface="Arial" pitchFamily="34" charset="0"/>
                </a:rPr>
                <a:t>SCC</a:t>
              </a:r>
              <a:r>
                <a:rPr lang="en-US" altLang="zh-CN" sz="600" dirty="0">
                  <a:latin typeface="Arial" pitchFamily="34" charset="0"/>
                  <a:cs typeface="Arial" pitchFamily="34" charset="0"/>
                </a:rPr>
                <a:t>)</a:t>
              </a:r>
            </a:p>
            <a:p>
              <a:pPr>
                <a:lnSpc>
                  <a:spcPct val="120000"/>
                </a:lnSpc>
                <a:buFont typeface="Wingdings" pitchFamily="2" charset="2"/>
                <a:buChar char="l"/>
              </a:pPr>
              <a:r>
                <a:rPr lang="en-US" altLang="zh-CN" sz="600" dirty="0">
                  <a:latin typeface="Arial" pitchFamily="34" charset="0"/>
                  <a:cs typeface="Arial" pitchFamily="34" charset="0"/>
                </a:rPr>
                <a:t>Percentage of Expressed Transcripts (</a:t>
              </a:r>
              <a:r>
                <a:rPr lang="en-US" altLang="zh-CN" sz="600" b="1" dirty="0">
                  <a:latin typeface="Arial" pitchFamily="34" charset="0"/>
                  <a:cs typeface="Arial" pitchFamily="34" charset="0"/>
                </a:rPr>
                <a:t>PET</a:t>
              </a:r>
              <a:r>
                <a:rPr lang="en-US" altLang="zh-CN" sz="600" dirty="0">
                  <a:latin typeface="Arial" pitchFamily="34" charset="0"/>
                  <a:cs typeface="Arial" pitchFamily="34" charset="0"/>
                </a:rPr>
                <a:t>)</a:t>
              </a:r>
            </a:p>
          </p:txBody>
        </p:sp>
      </p:grpSp>
      <p:grpSp>
        <p:nvGrpSpPr>
          <p:cNvPr id="752" name="组合 751"/>
          <p:cNvGrpSpPr/>
          <p:nvPr/>
        </p:nvGrpSpPr>
        <p:grpSpPr>
          <a:xfrm>
            <a:off x="5085184" y="794803"/>
            <a:ext cx="1368152" cy="458518"/>
            <a:chOff x="5229200" y="776536"/>
            <a:chExt cx="1080120" cy="458518"/>
          </a:xfrm>
        </p:grpSpPr>
        <p:pic>
          <p:nvPicPr>
            <p:cNvPr id="745" name="图片 744" descr="Fig_METTL9.PNG"/>
            <p:cNvPicPr>
              <a:picLocks noChangeAspect="1"/>
            </p:cNvPicPr>
            <p:nvPr/>
          </p:nvPicPr>
          <p:blipFill>
            <a:blip r:embed="rId4" cstate="print"/>
            <a:stretch>
              <a:fillRect/>
            </a:stretch>
          </p:blipFill>
          <p:spPr>
            <a:xfrm>
              <a:off x="5229200" y="783633"/>
              <a:ext cx="522690" cy="448050"/>
            </a:xfrm>
            <a:prstGeom prst="rect">
              <a:avLst/>
            </a:prstGeom>
          </p:spPr>
        </p:pic>
        <p:cxnSp>
          <p:nvCxnSpPr>
            <p:cNvPr id="746" name="直接连接符 745"/>
            <p:cNvCxnSpPr/>
            <p:nvPr/>
          </p:nvCxnSpPr>
          <p:spPr>
            <a:xfrm>
              <a:off x="5238977" y="783683"/>
              <a:ext cx="0" cy="44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flipH="1">
              <a:off x="5238977" y="1235054"/>
              <a:ext cx="5225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48" name="图片 747" descr="Fig_CDY1.PNG"/>
            <p:cNvPicPr>
              <a:picLocks noChangeAspect="1"/>
            </p:cNvPicPr>
            <p:nvPr/>
          </p:nvPicPr>
          <p:blipFill>
            <a:blip r:embed="rId5" cstate="print"/>
            <a:stretch>
              <a:fillRect/>
            </a:stretch>
          </p:blipFill>
          <p:spPr>
            <a:xfrm>
              <a:off x="5786733" y="776536"/>
              <a:ext cx="521757" cy="449921"/>
            </a:xfrm>
            <a:prstGeom prst="rect">
              <a:avLst/>
            </a:prstGeom>
          </p:spPr>
        </p:pic>
        <p:cxnSp>
          <p:nvCxnSpPr>
            <p:cNvPr id="749" name="直接连接符 748"/>
            <p:cNvCxnSpPr/>
            <p:nvPr/>
          </p:nvCxnSpPr>
          <p:spPr>
            <a:xfrm>
              <a:off x="5786733" y="779787"/>
              <a:ext cx="0" cy="44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flipH="1">
              <a:off x="5786733" y="1231158"/>
              <a:ext cx="52258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3" name="TextBox 752"/>
          <p:cNvSpPr txBox="1"/>
          <p:nvPr/>
        </p:nvSpPr>
        <p:spPr>
          <a:xfrm>
            <a:off x="5436000" y="1260267"/>
            <a:ext cx="648072"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True abundance</a:t>
            </a:r>
            <a:endParaRPr lang="zh-CN" altLang="en-US" sz="600" dirty="0">
              <a:latin typeface="Arial" pitchFamily="34" charset="0"/>
              <a:cs typeface="Arial" pitchFamily="34" charset="0"/>
            </a:endParaRPr>
          </a:p>
        </p:txBody>
      </p:sp>
      <p:sp>
        <p:nvSpPr>
          <p:cNvPr id="754" name="TextBox 753"/>
          <p:cNvSpPr txBox="1"/>
          <p:nvPr/>
        </p:nvSpPr>
        <p:spPr>
          <a:xfrm rot="16200000">
            <a:off x="4822993" y="964660"/>
            <a:ext cx="432048" cy="92333"/>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Estimation</a:t>
            </a:r>
            <a:endParaRPr lang="zh-CN" altLang="en-US" sz="600" dirty="0">
              <a:latin typeface="Arial" pitchFamily="34" charset="0"/>
              <a:cs typeface="Arial" pitchFamily="34" charset="0"/>
            </a:endParaRPr>
          </a:p>
        </p:txBody>
      </p:sp>
      <p:sp>
        <p:nvSpPr>
          <p:cNvPr id="758" name="TextBox 757">
            <a:extLst>
              <a:ext uri="{FF2B5EF4-FFF2-40B4-BE49-F238E27FC236}">
                <a16:creationId xmlns:a16="http://schemas.microsoft.com/office/drawing/2014/main" id="{658015B9-B6D8-6C4F-AD52-EF0EDF26A0FE}"/>
              </a:ext>
            </a:extLst>
          </p:cNvPr>
          <p:cNvSpPr txBox="1"/>
          <p:nvPr/>
        </p:nvSpPr>
        <p:spPr>
          <a:xfrm>
            <a:off x="5229200" y="794803"/>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X</a:t>
            </a:r>
            <a:endParaRPr lang="x-none" sz="600" dirty="0">
              <a:latin typeface="Arial" pitchFamily="34" charset="0"/>
              <a:cs typeface="Arial" pitchFamily="34" charset="0"/>
            </a:endParaRPr>
          </a:p>
        </p:txBody>
      </p:sp>
      <p:sp>
        <p:nvSpPr>
          <p:cNvPr id="759" name="TextBox 758">
            <a:extLst>
              <a:ext uri="{FF2B5EF4-FFF2-40B4-BE49-F238E27FC236}">
                <a16:creationId xmlns:a16="http://schemas.microsoft.com/office/drawing/2014/main" id="{658015B9-B6D8-6C4F-AD52-EF0EDF26A0FE}"/>
              </a:ext>
            </a:extLst>
          </p:cNvPr>
          <p:cNvSpPr txBox="1"/>
          <p:nvPr/>
        </p:nvSpPr>
        <p:spPr>
          <a:xfrm>
            <a:off x="5877272" y="794803"/>
            <a:ext cx="360040" cy="92333"/>
          </a:xfrm>
          <a:prstGeom prst="rect">
            <a:avLst/>
          </a:prstGeom>
          <a:noFill/>
        </p:spPr>
        <p:txBody>
          <a:bodyPr wrap="square" lIns="0" tIns="0" rIns="0" bIns="0" rtlCol="0">
            <a:spAutoFit/>
          </a:bodyPr>
          <a:lstStyle/>
          <a:p>
            <a:r>
              <a:rPr lang="en-US" sz="600" dirty="0">
                <a:latin typeface="Arial" pitchFamily="34" charset="0"/>
                <a:cs typeface="Arial" pitchFamily="34" charset="0"/>
              </a:rPr>
              <a:t>Tool Y</a:t>
            </a:r>
            <a:endParaRPr lang="x-none" sz="600" dirty="0">
              <a:latin typeface="Arial" pitchFamily="34" charset="0"/>
              <a:cs typeface="Arial" pitchFamily="34" charset="0"/>
            </a:endParaRPr>
          </a:p>
        </p:txBody>
      </p:sp>
      <p:sp>
        <p:nvSpPr>
          <p:cNvPr id="764" name="圆角矩形 763"/>
          <p:cNvSpPr/>
          <p:nvPr/>
        </p:nvSpPr>
        <p:spPr>
          <a:xfrm>
            <a:off x="332656" y="128464"/>
            <a:ext cx="4464496" cy="144016"/>
          </a:xfrm>
          <a:prstGeom prst="roundRect">
            <a:avLst/>
          </a:prstGeom>
          <a:solidFill>
            <a:schemeClr val="tx2">
              <a:lumMod val="40000"/>
              <a:lumOff val="60000"/>
              <a:alpha val="50196"/>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5" name="TextBox 764"/>
          <p:cNvSpPr txBox="1"/>
          <p:nvPr/>
        </p:nvSpPr>
        <p:spPr>
          <a:xfrm>
            <a:off x="332656" y="144000"/>
            <a:ext cx="44644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  Ground truth free</a:t>
            </a:r>
            <a:endParaRPr lang="zh-CN" altLang="en-US" sz="700" b="1" dirty="0">
              <a:latin typeface="Arial" pitchFamily="34" charset="0"/>
              <a:cs typeface="Arial" pitchFamily="34" charset="0"/>
            </a:endParaRPr>
          </a:p>
        </p:txBody>
      </p:sp>
      <p:sp>
        <p:nvSpPr>
          <p:cNvPr id="766" name="圆角矩形 765"/>
          <p:cNvSpPr/>
          <p:nvPr/>
        </p:nvSpPr>
        <p:spPr>
          <a:xfrm>
            <a:off x="4869160" y="128464"/>
            <a:ext cx="1800200" cy="144016"/>
          </a:xfrm>
          <a:prstGeom prst="roundRect">
            <a:avLst/>
          </a:prstGeom>
          <a:solidFill>
            <a:schemeClr val="accent2">
              <a:lumMod val="40000"/>
              <a:lumOff val="60000"/>
              <a:alpha val="5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accent2">
                  <a:lumMod val="40000"/>
                  <a:lumOff val="60000"/>
                </a:schemeClr>
              </a:solidFill>
            </a:endParaRPr>
          </a:p>
        </p:txBody>
      </p:sp>
      <p:sp>
        <p:nvSpPr>
          <p:cNvPr id="768" name="TextBox 767"/>
          <p:cNvSpPr txBox="1"/>
          <p:nvPr/>
        </p:nvSpPr>
        <p:spPr>
          <a:xfrm>
            <a:off x="4869160" y="144000"/>
            <a:ext cx="1800200"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   Ground truth based</a:t>
            </a:r>
            <a:endParaRPr lang="zh-CN" altLang="en-US" sz="700" b="1" dirty="0">
              <a:latin typeface="Arial" pitchFamily="34" charset="0"/>
              <a:cs typeface="Arial" pitchFamily="34" charset="0"/>
            </a:endParaRPr>
          </a:p>
        </p:txBody>
      </p:sp>
      <p:sp>
        <p:nvSpPr>
          <p:cNvPr id="769" name="TextBox 768"/>
          <p:cNvSpPr txBox="1"/>
          <p:nvPr/>
        </p:nvSpPr>
        <p:spPr>
          <a:xfrm rot="16200000">
            <a:off x="-189547" y="794683"/>
            <a:ext cx="8640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Evaluation Metrics</a:t>
            </a:r>
          </a:p>
        </p:txBody>
      </p:sp>
      <p:sp>
        <p:nvSpPr>
          <p:cNvPr id="1093" name="TextBox 1092">
            <a:extLst>
              <a:ext uri="{FF2B5EF4-FFF2-40B4-BE49-F238E27FC236}">
                <a16:creationId xmlns:a16="http://schemas.microsoft.com/office/drawing/2014/main" id="{658015B9-B6D8-6C4F-AD52-EF0EDF26A0FE}"/>
              </a:ext>
            </a:extLst>
          </p:cNvPr>
          <p:cNvSpPr txBox="1"/>
          <p:nvPr/>
        </p:nvSpPr>
        <p:spPr>
          <a:xfrm>
            <a:off x="0" y="118592"/>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a</a:t>
            </a:r>
            <a:endParaRPr lang="x-none" sz="1000" b="1" dirty="0">
              <a:latin typeface="Arial" pitchFamily="34" charset="0"/>
              <a:cs typeface="Arial" pitchFamily="34" charset="0"/>
            </a:endParaRPr>
          </a:p>
        </p:txBody>
      </p:sp>
      <p:sp>
        <p:nvSpPr>
          <p:cNvPr id="783" name="TextBox 782">
            <a:extLst>
              <a:ext uri="{FF2B5EF4-FFF2-40B4-BE49-F238E27FC236}">
                <a16:creationId xmlns:a16="http://schemas.microsoft.com/office/drawing/2014/main" id="{658015B9-B6D8-6C4F-AD52-EF0EDF26A0FE}"/>
              </a:ext>
            </a:extLst>
          </p:cNvPr>
          <p:cNvSpPr txBox="1"/>
          <p:nvPr/>
        </p:nvSpPr>
        <p:spPr>
          <a:xfrm>
            <a:off x="0" y="8259166"/>
            <a:ext cx="180256" cy="153888"/>
          </a:xfrm>
          <a:prstGeom prst="rect">
            <a:avLst/>
          </a:prstGeom>
          <a:noFill/>
        </p:spPr>
        <p:txBody>
          <a:bodyPr wrap="square" lIns="0" tIns="0" rIns="0" bIns="0" rtlCol="0">
            <a:spAutoFit/>
          </a:bodyPr>
          <a:lstStyle/>
          <a:p>
            <a:pPr algn="r"/>
            <a:r>
              <a:rPr lang="en-US" altLang="zh-CN" sz="1000" b="1" dirty="0">
                <a:latin typeface="Arial" pitchFamily="34" charset="0"/>
                <a:cs typeface="Arial" pitchFamily="34" charset="0"/>
              </a:rPr>
              <a:t>h</a:t>
            </a:r>
            <a:endParaRPr lang="x-none" sz="1000" b="1" dirty="0">
              <a:latin typeface="Arial" pitchFamily="34" charset="0"/>
              <a:cs typeface="Arial" pitchFamily="34" charset="0"/>
            </a:endParaRPr>
          </a:p>
        </p:txBody>
      </p:sp>
      <p:sp>
        <p:nvSpPr>
          <p:cNvPr id="725" name="TextBox 724">
            <a:extLst>
              <a:ext uri="{FF2B5EF4-FFF2-40B4-BE49-F238E27FC236}">
                <a16:creationId xmlns:a16="http://schemas.microsoft.com/office/drawing/2014/main" id="{658015B9-B6D8-6C4F-AD52-EF0EDF26A0FE}"/>
              </a:ext>
            </a:extLst>
          </p:cNvPr>
          <p:cNvSpPr txBox="1"/>
          <p:nvPr/>
        </p:nvSpPr>
        <p:spPr>
          <a:xfrm>
            <a:off x="0" y="542433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f</a:t>
            </a:r>
            <a:endParaRPr lang="x-none" sz="1000" b="1" dirty="0">
              <a:latin typeface="Arial" pitchFamily="34" charset="0"/>
              <a:cs typeface="Arial" pitchFamily="34" charset="0"/>
            </a:endParaRPr>
          </a:p>
        </p:txBody>
      </p:sp>
      <p:grpSp>
        <p:nvGrpSpPr>
          <p:cNvPr id="584" name="组合 583"/>
          <p:cNvGrpSpPr/>
          <p:nvPr/>
        </p:nvGrpSpPr>
        <p:grpSpPr>
          <a:xfrm>
            <a:off x="44624" y="8341046"/>
            <a:ext cx="6768752" cy="1076450"/>
            <a:chOff x="44624" y="7401272"/>
            <a:chExt cx="6768752" cy="1076450"/>
          </a:xfrm>
        </p:grpSpPr>
        <p:sp>
          <p:nvSpPr>
            <p:cNvPr id="414" name="TextBox 413"/>
            <p:cNvSpPr txBox="1"/>
            <p:nvPr/>
          </p:nvSpPr>
          <p:spPr>
            <a:xfrm>
              <a:off x="260648" y="7401272"/>
              <a:ext cx="5904656" cy="107722"/>
            </a:xfrm>
            <a:prstGeom prst="rect">
              <a:avLst/>
            </a:prstGeom>
            <a:noFill/>
          </p:spPr>
          <p:txBody>
            <a:bodyPr wrap="square" lIns="0" tIns="0" rIns="0" bIns="0" rtlCol="0">
              <a:spAutoFit/>
            </a:bodyPr>
            <a:lstStyle/>
            <a:p>
              <a:r>
                <a:rPr lang="en-US" altLang="zh-CN" sz="700" b="1" dirty="0">
                  <a:latin typeface="Arial" pitchFamily="34" charset="0"/>
                  <a:cs typeface="Arial" pitchFamily="34" charset="0"/>
                </a:rPr>
                <a:t>       Log</a:t>
              </a:r>
              <a:r>
                <a:rPr lang="en-US" altLang="zh-CN" sz="700" b="1" baseline="-25000" dirty="0">
                  <a:latin typeface="Arial" pitchFamily="34" charset="0"/>
                  <a:cs typeface="Arial" pitchFamily="34" charset="0"/>
                </a:rPr>
                <a:t>2</a:t>
              </a:r>
              <a:r>
                <a:rPr lang="en-US" altLang="zh-CN" sz="700" b="1" dirty="0">
                  <a:latin typeface="Arial" pitchFamily="34" charset="0"/>
                  <a:cs typeface="Arial" pitchFamily="34" charset="0"/>
                </a:rPr>
                <a:t>(TPM+1)                                K-value                           </a:t>
              </a:r>
              <a:r>
                <a:rPr lang="en-US" altLang="zh-CN" sz="700" b="1" dirty="0" err="1">
                  <a:latin typeface="Arial" pitchFamily="34" charset="0"/>
                  <a:cs typeface="Arial" pitchFamily="34" charset="0"/>
                </a:rPr>
                <a:t>Isoform</a:t>
              </a:r>
              <a:r>
                <a:rPr lang="en-US" altLang="zh-CN" sz="700" b="1" dirty="0">
                  <a:latin typeface="Arial" pitchFamily="34" charset="0"/>
                  <a:cs typeface="Arial" pitchFamily="34" charset="0"/>
                </a:rPr>
                <a:t> number                        </a:t>
              </a:r>
              <a:r>
                <a:rPr lang="en-US" altLang="zh-CN" sz="700" b="1" dirty="0" err="1">
                  <a:latin typeface="Arial" pitchFamily="34" charset="0"/>
                  <a:cs typeface="Arial" pitchFamily="34" charset="0"/>
                </a:rPr>
                <a:t>Exon</a:t>
              </a:r>
              <a:r>
                <a:rPr lang="en-US" altLang="zh-CN" sz="700" b="1" dirty="0">
                  <a:latin typeface="Arial" pitchFamily="34" charset="0"/>
                  <a:cs typeface="Arial" pitchFamily="34" charset="0"/>
                </a:rPr>
                <a:t> number                       </a:t>
              </a:r>
              <a:r>
                <a:rPr lang="en-US" altLang="zh-CN" sz="700" b="1" dirty="0" err="1">
                  <a:latin typeface="Arial" pitchFamily="34" charset="0"/>
                  <a:cs typeface="Arial" pitchFamily="34" charset="0"/>
                </a:rPr>
                <a:t>Isoform</a:t>
              </a:r>
              <a:r>
                <a:rPr lang="en-US" altLang="zh-CN" sz="700" b="1" dirty="0">
                  <a:latin typeface="Arial" pitchFamily="34" charset="0"/>
                  <a:cs typeface="Arial" pitchFamily="34" charset="0"/>
                </a:rPr>
                <a:t> length</a:t>
              </a:r>
              <a:endParaRPr lang="zh-CN" altLang="en-US" sz="700" b="1" dirty="0">
                <a:latin typeface="Arial" pitchFamily="34" charset="0"/>
                <a:cs typeface="Arial" pitchFamily="34" charset="0"/>
              </a:endParaRPr>
            </a:p>
          </p:txBody>
        </p:sp>
        <p:sp>
          <p:nvSpPr>
            <p:cNvPr id="420" name="TextBox 419">
              <a:extLst>
                <a:ext uri="{FF2B5EF4-FFF2-40B4-BE49-F238E27FC236}">
                  <a16:creationId xmlns:a16="http://schemas.microsoft.com/office/drawing/2014/main" id="{658015B9-B6D8-6C4F-AD52-EF0EDF26A0FE}"/>
                </a:ext>
              </a:extLst>
            </p:cNvPr>
            <p:cNvSpPr txBox="1"/>
            <p:nvPr/>
          </p:nvSpPr>
          <p:spPr>
            <a:xfrm>
              <a:off x="6138000" y="7577033"/>
              <a:ext cx="414064" cy="774571"/>
            </a:xfrm>
            <a:prstGeom prst="rect">
              <a:avLst/>
            </a:prstGeom>
            <a:noFill/>
          </p:spPr>
          <p:txBody>
            <a:bodyPr wrap="square" lIns="0" tIns="0" rIns="0" bIns="0" rtlCol="0">
              <a:spAutoFit/>
            </a:bodyPr>
            <a:lstStyle/>
            <a:p>
              <a:pPr>
                <a:spcAft>
                  <a:spcPts val="150"/>
                </a:spcAft>
              </a:pPr>
              <a:r>
                <a:rPr lang="en-US" sz="700" dirty="0">
                  <a:latin typeface="Arial" pitchFamily="34" charset="0"/>
                  <a:cs typeface="Arial" pitchFamily="34" charset="0"/>
                </a:rPr>
                <a:t>RSEM</a:t>
              </a:r>
            </a:p>
            <a:p>
              <a:pPr>
                <a:spcAft>
                  <a:spcPts val="150"/>
                </a:spcAft>
              </a:pPr>
              <a:r>
                <a:rPr lang="en-US" altLang="zh-CN" sz="700" dirty="0" err="1">
                  <a:latin typeface="Arial" pitchFamily="34" charset="0"/>
                  <a:cs typeface="Arial" pitchFamily="34" charset="0"/>
                </a:rPr>
                <a:t>IsoQuant</a:t>
              </a:r>
              <a:endParaRPr lang="en-US" altLang="zh-CN" sz="700" dirty="0">
                <a:latin typeface="Arial" pitchFamily="34" charset="0"/>
                <a:cs typeface="Arial" pitchFamily="34" charset="0"/>
              </a:endParaRPr>
            </a:p>
            <a:p>
              <a:pPr>
                <a:spcAft>
                  <a:spcPts val="150"/>
                </a:spcAft>
              </a:pPr>
              <a:r>
                <a:rPr lang="en-US" altLang="zh-CN" sz="700" dirty="0" err="1">
                  <a:latin typeface="Arial" pitchFamily="34" charset="0"/>
                  <a:cs typeface="Arial" pitchFamily="34" charset="0"/>
                </a:rPr>
                <a:t>IsoTools</a:t>
              </a:r>
              <a:endParaRPr lang="en-US" altLang="zh-CN" sz="700" dirty="0">
                <a:latin typeface="Arial" pitchFamily="34" charset="0"/>
                <a:cs typeface="Arial" pitchFamily="34" charset="0"/>
              </a:endParaRPr>
            </a:p>
            <a:p>
              <a:pPr>
                <a:spcAft>
                  <a:spcPts val="150"/>
                </a:spcAft>
              </a:pPr>
              <a:r>
                <a:rPr lang="en-US" altLang="zh-CN" sz="700" dirty="0">
                  <a:latin typeface="Arial" pitchFamily="34" charset="0"/>
                  <a:cs typeface="Arial" pitchFamily="34" charset="0"/>
                </a:rPr>
                <a:t>FLAIR</a:t>
              </a:r>
            </a:p>
            <a:p>
              <a:pPr>
                <a:spcAft>
                  <a:spcPts val="150"/>
                </a:spcAft>
              </a:pPr>
              <a:r>
                <a:rPr lang="en-US" altLang="zh-CN" sz="700" dirty="0" err="1">
                  <a:latin typeface="Arial" pitchFamily="34" charset="0"/>
                  <a:cs typeface="Arial" pitchFamily="34" charset="0"/>
                </a:rPr>
                <a:t>Bambu</a:t>
              </a:r>
              <a:endParaRPr lang="en-US" altLang="zh-CN" sz="700" dirty="0">
                <a:latin typeface="Arial" pitchFamily="34" charset="0"/>
                <a:cs typeface="Arial" pitchFamily="34" charset="0"/>
              </a:endParaRPr>
            </a:p>
            <a:p>
              <a:pPr>
                <a:spcAft>
                  <a:spcPts val="150"/>
                </a:spcAft>
              </a:pPr>
              <a:r>
                <a:rPr lang="en-US" altLang="zh-CN" sz="700" dirty="0">
                  <a:latin typeface="Arial" pitchFamily="34" charset="0"/>
                  <a:cs typeface="Arial" pitchFamily="34" charset="0"/>
                </a:rPr>
                <a:t>TALON</a:t>
              </a:r>
            </a:p>
          </p:txBody>
        </p:sp>
        <p:grpSp>
          <p:nvGrpSpPr>
            <p:cNvPr id="581" name="组合 580"/>
            <p:cNvGrpSpPr/>
            <p:nvPr/>
          </p:nvGrpSpPr>
          <p:grpSpPr>
            <a:xfrm>
              <a:off x="172800" y="8370000"/>
              <a:ext cx="5992504" cy="107722"/>
              <a:chOff x="172800" y="8553400"/>
              <a:chExt cx="5992504" cy="107722"/>
            </a:xfrm>
          </p:grpSpPr>
          <p:sp>
            <p:nvSpPr>
              <p:cNvPr id="440" name="TextBox 439"/>
              <p:cNvSpPr txBox="1"/>
              <p:nvPr/>
            </p:nvSpPr>
            <p:spPr>
              <a:xfrm>
                <a:off x="172800" y="8553400"/>
                <a:ext cx="1167968"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0        2         4         6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44" name="TextBox 443"/>
              <p:cNvSpPr txBox="1"/>
              <p:nvPr/>
            </p:nvSpPr>
            <p:spPr>
              <a:xfrm>
                <a:off x="1324800" y="8553400"/>
                <a:ext cx="1168096"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1         4         8       12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3" name="TextBox 452"/>
              <p:cNvSpPr txBox="1"/>
              <p:nvPr/>
            </p:nvSpPr>
            <p:spPr>
              <a:xfrm>
                <a:off x="2592000" y="8553400"/>
                <a:ext cx="1197040"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1         3         6        9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6" name="TextBox 455"/>
              <p:cNvSpPr txBox="1"/>
              <p:nvPr/>
            </p:nvSpPr>
            <p:spPr>
              <a:xfrm>
                <a:off x="3816072" y="8553400"/>
                <a:ext cx="1125096"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1         5       10       15      </a:t>
                </a:r>
                <a:r>
                  <a:rPr lang="en-US" altLang="zh-CN" sz="700" dirty="0">
                    <a:latin typeface="Cambria Math"/>
                    <a:ea typeface="Cambria Math"/>
                    <a:cs typeface="Arial" pitchFamily="34" charset="0"/>
                  </a:rPr>
                  <a:t>∞</a:t>
                </a:r>
                <a:r>
                  <a:rPr lang="en-US" altLang="zh-CN" sz="700" dirty="0">
                    <a:latin typeface="Arial" pitchFamily="34" charset="0"/>
                    <a:cs typeface="Arial" pitchFamily="34" charset="0"/>
                  </a:rPr>
                  <a:t>  </a:t>
                </a:r>
                <a:endParaRPr lang="zh-CN" altLang="en-US" sz="700" dirty="0">
                  <a:latin typeface="Arial" pitchFamily="34" charset="0"/>
                  <a:cs typeface="Arial" pitchFamily="34" charset="0"/>
                </a:endParaRPr>
              </a:p>
            </p:txBody>
          </p:sp>
          <p:sp>
            <p:nvSpPr>
              <p:cNvPr id="459" name="TextBox 458"/>
              <p:cNvSpPr txBox="1"/>
              <p:nvPr/>
            </p:nvSpPr>
            <p:spPr>
              <a:xfrm>
                <a:off x="5013176" y="8553400"/>
                <a:ext cx="1152128"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0      1kb     2kb      3kb     </a:t>
                </a:r>
                <a:r>
                  <a:rPr lang="en-US" altLang="zh-CN" sz="700" dirty="0">
                    <a:latin typeface="Cambria Math"/>
                    <a:ea typeface="Cambria Math"/>
                    <a:cs typeface="Arial" pitchFamily="34" charset="0"/>
                  </a:rPr>
                  <a:t>∞</a:t>
                </a:r>
                <a:endParaRPr lang="zh-CN" altLang="en-US" sz="700" dirty="0">
                  <a:latin typeface="Arial" pitchFamily="34" charset="0"/>
                  <a:cs typeface="Arial" pitchFamily="34" charset="0"/>
                </a:endParaRPr>
              </a:p>
            </p:txBody>
          </p:sp>
        </p:grpSp>
        <p:sp>
          <p:nvSpPr>
            <p:cNvPr id="462" name="TextBox 461"/>
            <p:cNvSpPr txBox="1"/>
            <p:nvPr/>
          </p:nvSpPr>
          <p:spPr>
            <a:xfrm rot="16200000">
              <a:off x="-333563" y="7923475"/>
              <a:ext cx="864096"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Tools</a:t>
              </a:r>
            </a:p>
          </p:txBody>
        </p:sp>
        <p:grpSp>
          <p:nvGrpSpPr>
            <p:cNvPr id="793" name="组合 526"/>
            <p:cNvGrpSpPr/>
            <p:nvPr/>
          </p:nvGrpSpPr>
          <p:grpSpPr>
            <a:xfrm>
              <a:off x="6505019" y="7473281"/>
              <a:ext cx="308357" cy="936103"/>
              <a:chOff x="2996953" y="4880993"/>
              <a:chExt cx="308357" cy="936103"/>
            </a:xfrm>
          </p:grpSpPr>
          <p:grpSp>
            <p:nvGrpSpPr>
              <p:cNvPr id="794" name="组合 550"/>
              <p:cNvGrpSpPr/>
              <p:nvPr/>
            </p:nvGrpSpPr>
            <p:grpSpPr>
              <a:xfrm rot="16200000">
                <a:off x="2683080" y="5194866"/>
                <a:ext cx="936103" cy="308357"/>
                <a:chOff x="4005064" y="8985448"/>
                <a:chExt cx="936103" cy="308357"/>
              </a:xfrm>
            </p:grpSpPr>
            <p:sp>
              <p:nvSpPr>
                <p:cNvPr id="534" name="TextBox 533"/>
                <p:cNvSpPr txBox="1"/>
                <p:nvPr/>
              </p:nvSpPr>
              <p:spPr>
                <a:xfrm>
                  <a:off x="4005064" y="8985448"/>
                  <a:ext cx="864096" cy="93208"/>
                </a:xfrm>
                <a:prstGeom prst="rect">
                  <a:avLst/>
                </a:prstGeom>
                <a:noFill/>
              </p:spPr>
              <p:txBody>
                <a:bodyPr wrap="square" lIns="0" tIns="0" rIns="0" bIns="0" rtlCol="0">
                  <a:spAutoFit/>
                </a:bodyPr>
                <a:lstStyle/>
                <a:p>
                  <a:pPr algn="ctr"/>
                  <a:r>
                    <a:rPr lang="en-US" altLang="zh-CN" sz="600" dirty="0">
                      <a:latin typeface="Arial" pitchFamily="34" charset="0"/>
                      <a:cs typeface="Arial" pitchFamily="34" charset="0"/>
                    </a:rPr>
                    <a:t> Row Z-score (MRD)</a:t>
                  </a:r>
                </a:p>
              </p:txBody>
            </p:sp>
            <p:sp>
              <p:nvSpPr>
                <p:cNvPr id="539" name="TextBox 538"/>
                <p:cNvSpPr txBox="1"/>
                <p:nvPr/>
              </p:nvSpPr>
              <p:spPr>
                <a:xfrm>
                  <a:off x="4041127" y="9201472"/>
                  <a:ext cx="540000"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1 (worst)</a:t>
                  </a:r>
                  <a:endParaRPr lang="zh-CN" altLang="en-US" sz="600" dirty="0">
                    <a:latin typeface="Arial" pitchFamily="34" charset="0"/>
                    <a:cs typeface="Arial" pitchFamily="34" charset="0"/>
                  </a:endParaRPr>
                </a:p>
              </p:txBody>
            </p:sp>
            <p:sp>
              <p:nvSpPr>
                <p:cNvPr id="540" name="TextBox 539"/>
                <p:cNvSpPr txBox="1"/>
                <p:nvPr/>
              </p:nvSpPr>
              <p:spPr>
                <a:xfrm>
                  <a:off x="4545183" y="9201472"/>
                  <a:ext cx="395984" cy="92333"/>
                </a:xfrm>
                <a:prstGeom prst="rect">
                  <a:avLst/>
                </a:prstGeom>
                <a:noFill/>
              </p:spPr>
              <p:txBody>
                <a:bodyPr wrap="square" lIns="0" tIns="0" rIns="0" bIns="0" rtlCol="0">
                  <a:spAutoFit/>
                </a:bodyPr>
                <a:lstStyle/>
                <a:p>
                  <a:r>
                    <a:rPr lang="en-US" altLang="zh-CN" sz="600" dirty="0">
                      <a:latin typeface="Arial" pitchFamily="34" charset="0"/>
                      <a:cs typeface="Arial" pitchFamily="34" charset="0"/>
                    </a:rPr>
                    <a:t>-1 (best)</a:t>
                  </a:r>
                  <a:endParaRPr lang="zh-CN" altLang="en-US" sz="600" dirty="0">
                    <a:latin typeface="Arial" pitchFamily="34" charset="0"/>
                    <a:cs typeface="Arial" pitchFamily="34" charset="0"/>
                  </a:endParaRPr>
                </a:p>
              </p:txBody>
            </p:sp>
          </p:grpSp>
          <p:pic>
            <p:nvPicPr>
              <p:cNvPr id="533" name="图片 532" descr="fig_legend_new.emf"/>
              <p:cNvPicPr>
                <a:picLocks/>
              </p:cNvPicPr>
              <p:nvPr/>
            </p:nvPicPr>
            <p:blipFill>
              <a:blip r:embed="rId6" cstate="print"/>
              <a:stretch>
                <a:fillRect/>
              </a:stretch>
            </p:blipFill>
            <p:spPr>
              <a:xfrm>
                <a:off x="3121200" y="4975200"/>
                <a:ext cx="75600" cy="820800"/>
              </a:xfrm>
              <a:prstGeom prst="rect">
                <a:avLst/>
              </a:prstGeom>
            </p:spPr>
          </p:pic>
        </p:grpSp>
        <p:pic>
          <p:nvPicPr>
            <p:cNvPr id="580" name="图片 579" descr="fig_heatmap_new.emf"/>
            <p:cNvPicPr>
              <a:picLocks/>
            </p:cNvPicPr>
            <p:nvPr/>
          </p:nvPicPr>
          <p:blipFill>
            <a:blip r:embed="rId7" cstate="print"/>
            <a:stretch>
              <a:fillRect/>
            </a:stretch>
          </p:blipFill>
          <p:spPr>
            <a:xfrm>
              <a:off x="180000" y="7545289"/>
              <a:ext cx="5949280" cy="828000"/>
            </a:xfrm>
            <a:prstGeom prst="rect">
              <a:avLst/>
            </a:prstGeom>
          </p:spPr>
        </p:pic>
      </p:grpSp>
      <p:grpSp>
        <p:nvGrpSpPr>
          <p:cNvPr id="785" name="组合 384"/>
          <p:cNvGrpSpPr/>
          <p:nvPr/>
        </p:nvGrpSpPr>
        <p:grpSpPr>
          <a:xfrm>
            <a:off x="5589240" y="4155558"/>
            <a:ext cx="935440" cy="1085474"/>
            <a:chOff x="5589240" y="2715398"/>
            <a:chExt cx="935440" cy="1085474"/>
          </a:xfrm>
        </p:grpSpPr>
        <p:sp>
          <p:nvSpPr>
            <p:cNvPr id="541" name="TextBox 540">
              <a:extLst>
                <a:ext uri="{FF2B5EF4-FFF2-40B4-BE49-F238E27FC236}">
                  <a16:creationId xmlns:a16="http://schemas.microsoft.com/office/drawing/2014/main" id="{658015B9-B6D8-6C4F-AD52-EF0EDF26A0FE}"/>
                </a:ext>
              </a:extLst>
            </p:cNvPr>
            <p:cNvSpPr txBox="1"/>
            <p:nvPr/>
          </p:nvSpPr>
          <p:spPr>
            <a:xfrm>
              <a:off x="5589240" y="2715398"/>
              <a:ext cx="648072" cy="92333"/>
            </a:xfrm>
            <a:prstGeom prst="rect">
              <a:avLst/>
            </a:prstGeom>
            <a:noFill/>
          </p:spPr>
          <p:txBody>
            <a:bodyPr wrap="square" lIns="0" tIns="0" rIns="0" bIns="0" rtlCol="0">
              <a:spAutoFit/>
            </a:bodyPr>
            <a:lstStyle/>
            <a:p>
              <a:r>
                <a:rPr lang="en-US" sz="600" b="1" dirty="0">
                  <a:latin typeface="Arial" pitchFamily="34" charset="0"/>
                  <a:cs typeface="Arial" pitchFamily="34" charset="0"/>
                </a:rPr>
                <a:t>Samples</a:t>
              </a:r>
              <a:endParaRPr lang="x-none" sz="600" b="1" dirty="0">
                <a:latin typeface="Arial" pitchFamily="34" charset="0"/>
                <a:cs typeface="Arial" pitchFamily="34" charset="0"/>
              </a:endParaRPr>
            </a:p>
          </p:txBody>
        </p:sp>
        <p:grpSp>
          <p:nvGrpSpPr>
            <p:cNvPr id="786" name="组合 593"/>
            <p:cNvGrpSpPr>
              <a:grpSpLocks noChangeAspect="1"/>
            </p:cNvGrpSpPr>
            <p:nvPr/>
          </p:nvGrpSpPr>
          <p:grpSpPr>
            <a:xfrm>
              <a:off x="5624593" y="2859414"/>
              <a:ext cx="96723" cy="941458"/>
              <a:chOff x="5868000" y="2864768"/>
              <a:chExt cx="120904" cy="1176822"/>
            </a:xfrm>
          </p:grpSpPr>
          <p:pic>
            <p:nvPicPr>
              <p:cNvPr id="592" name="图片 591" descr="legend_1.tif"/>
              <p:cNvPicPr>
                <a:picLocks noChangeAspect="1"/>
              </p:cNvPicPr>
              <p:nvPr/>
            </p:nvPicPr>
            <p:blipFill>
              <a:blip r:embed="rId8" cstate="print"/>
              <a:srcRect r="-40864" b="70543"/>
              <a:stretch>
                <a:fillRect/>
              </a:stretch>
            </p:blipFill>
            <p:spPr>
              <a:xfrm>
                <a:off x="5877272" y="2864768"/>
                <a:ext cx="111632" cy="826016"/>
              </a:xfrm>
              <a:prstGeom prst="rect">
                <a:avLst/>
              </a:prstGeom>
            </p:spPr>
          </p:pic>
          <p:pic>
            <p:nvPicPr>
              <p:cNvPr id="593" name="图片 592" descr="legend_2_sim.tif"/>
              <p:cNvPicPr>
                <a:picLocks noChangeAspect="1"/>
              </p:cNvPicPr>
              <p:nvPr/>
            </p:nvPicPr>
            <p:blipFill>
              <a:blip r:embed="rId9" cstate="print"/>
              <a:stretch>
                <a:fillRect/>
              </a:stretch>
            </p:blipFill>
            <p:spPr>
              <a:xfrm>
                <a:off x="5868000" y="3728865"/>
                <a:ext cx="120701" cy="312725"/>
              </a:xfrm>
              <a:prstGeom prst="rect">
                <a:avLst/>
              </a:prstGeom>
            </p:spPr>
          </p:pic>
        </p:grpSp>
        <p:sp>
          <p:nvSpPr>
            <p:cNvPr id="599" name="TextBox 598">
              <a:extLst>
                <a:ext uri="{FF2B5EF4-FFF2-40B4-BE49-F238E27FC236}">
                  <a16:creationId xmlns:a16="http://schemas.microsoft.com/office/drawing/2014/main" id="{658015B9-B6D8-6C4F-AD52-EF0EDF26A0FE}"/>
                </a:ext>
              </a:extLst>
            </p:cNvPr>
            <p:cNvSpPr txBox="1"/>
            <p:nvPr/>
          </p:nvSpPr>
          <p:spPr>
            <a:xfrm>
              <a:off x="5732592" y="2859414"/>
              <a:ext cx="792088" cy="938719"/>
            </a:xfrm>
            <a:prstGeom prst="rect">
              <a:avLst/>
            </a:prstGeom>
            <a:noFill/>
          </p:spPr>
          <p:txBody>
            <a:bodyPr wrap="square" lIns="0" tIns="0" rIns="0" bIns="0" rtlCol="0">
              <a:spAutoFit/>
            </a:bodyPr>
            <a:lstStyle/>
            <a:p>
              <a:pPr>
                <a:spcAft>
                  <a:spcPts val="600"/>
                </a:spcAft>
              </a:pPr>
              <a:r>
                <a:rPr lang="en-US" sz="600" dirty="0">
                  <a:latin typeface="Arial" pitchFamily="34" charset="0"/>
                  <a:cs typeface="Arial" pitchFamily="34" charset="0"/>
                </a:rPr>
                <a:t>H1-</a:t>
              </a:r>
              <a:r>
                <a:rPr lang="en-US" altLang="zh-CN" sz="600" dirty="0">
                  <a:latin typeface="Arial" pitchFamily="34" charset="0"/>
                  <a:cs typeface="Arial" pitchFamily="34" charset="0"/>
                </a:rPr>
                <a:t>mix</a:t>
              </a:r>
            </a:p>
            <a:p>
              <a:pPr>
                <a:spcAft>
                  <a:spcPts val="600"/>
                </a:spcAft>
              </a:pPr>
              <a:r>
                <a:rPr lang="en-US" sz="600" dirty="0">
                  <a:latin typeface="Arial" pitchFamily="34" charset="0"/>
                  <a:cs typeface="Arial" pitchFamily="34" charset="0"/>
                </a:rPr>
                <a:t>H1-hESC</a:t>
              </a:r>
            </a:p>
            <a:p>
              <a:pPr>
                <a:spcAft>
                  <a:spcPts val="600"/>
                </a:spcAft>
              </a:pPr>
              <a:r>
                <a:rPr lang="en-US" sz="600" dirty="0">
                  <a:latin typeface="Arial" pitchFamily="34" charset="0"/>
                  <a:cs typeface="Arial" pitchFamily="34" charset="0"/>
                </a:rPr>
                <a:t>H1-DE</a:t>
              </a:r>
            </a:p>
            <a:p>
              <a:pPr>
                <a:spcAft>
                  <a:spcPts val="600"/>
                </a:spcAft>
              </a:pPr>
              <a:r>
                <a:rPr lang="en-US" sz="600" dirty="0">
                  <a:latin typeface="Arial" pitchFamily="34" charset="0"/>
                  <a:cs typeface="Arial" pitchFamily="34" charset="0"/>
                </a:rPr>
                <a:t>WTC11</a:t>
              </a:r>
            </a:p>
            <a:p>
              <a:pPr>
                <a:spcAft>
                  <a:spcPts val="600"/>
                </a:spcAft>
              </a:pPr>
              <a:r>
                <a:rPr lang="en-US" sz="600" dirty="0">
                  <a:latin typeface="Arial" pitchFamily="34" charset="0"/>
                  <a:cs typeface="Arial" pitchFamily="34" charset="0"/>
                </a:rPr>
                <a:t>Human simulation</a:t>
              </a:r>
            </a:p>
            <a:p>
              <a:pPr>
                <a:spcAft>
                  <a:spcPts val="600"/>
                </a:spcAft>
              </a:pPr>
              <a:r>
                <a:rPr lang="en-US" sz="600" dirty="0">
                  <a:latin typeface="Arial" pitchFamily="34" charset="0"/>
                  <a:cs typeface="Arial" pitchFamily="34" charset="0"/>
                </a:rPr>
                <a:t>Mouse simulation</a:t>
              </a:r>
            </a:p>
          </p:txBody>
        </p:sp>
      </p:grpSp>
      <p:grpSp>
        <p:nvGrpSpPr>
          <p:cNvPr id="795" name="组合 389"/>
          <p:cNvGrpSpPr/>
          <p:nvPr/>
        </p:nvGrpSpPr>
        <p:grpSpPr>
          <a:xfrm>
            <a:off x="5589240" y="3114190"/>
            <a:ext cx="836712" cy="964621"/>
            <a:chOff x="5589240" y="1640632"/>
            <a:chExt cx="836712" cy="964621"/>
          </a:xfrm>
        </p:grpSpPr>
        <p:sp>
          <p:nvSpPr>
            <p:cNvPr id="590" name="TextBox 589"/>
            <p:cNvSpPr txBox="1"/>
            <p:nvPr/>
          </p:nvSpPr>
          <p:spPr>
            <a:xfrm>
              <a:off x="5589240" y="1640632"/>
              <a:ext cx="836712" cy="100605"/>
            </a:xfrm>
            <a:prstGeom prst="rect">
              <a:avLst/>
            </a:prstGeom>
            <a:noFill/>
          </p:spPr>
          <p:txBody>
            <a:bodyPr wrap="square" lIns="0" tIns="0" rIns="0" bIns="0" rtlCol="0">
              <a:spAutoFit/>
            </a:bodyPr>
            <a:lstStyle/>
            <a:p>
              <a:pPr>
                <a:lnSpc>
                  <a:spcPct val="120000"/>
                </a:lnSpc>
              </a:pPr>
              <a:r>
                <a:rPr lang="en-US" altLang="zh-CN" sz="600" b="1" dirty="0">
                  <a:latin typeface="Arial" pitchFamily="34" charset="0"/>
                  <a:cs typeface="Arial" pitchFamily="34" charset="0"/>
                </a:rPr>
                <a:t>Protocols-Platforms</a:t>
              </a:r>
              <a:endParaRPr lang="zh-CN" altLang="en-US" sz="600" b="1" dirty="0">
                <a:latin typeface="Arial" pitchFamily="34" charset="0"/>
                <a:cs typeface="Arial" pitchFamily="34" charset="0"/>
              </a:endParaRPr>
            </a:p>
          </p:txBody>
        </p:sp>
        <p:grpSp>
          <p:nvGrpSpPr>
            <p:cNvPr id="796" name="组合 409"/>
            <p:cNvGrpSpPr/>
            <p:nvPr/>
          </p:nvGrpSpPr>
          <p:grpSpPr>
            <a:xfrm>
              <a:off x="5589240" y="1784648"/>
              <a:ext cx="675320" cy="820605"/>
              <a:chOff x="1124744" y="4140000"/>
              <a:chExt cx="675320" cy="820605"/>
            </a:xfrm>
          </p:grpSpPr>
          <p:sp>
            <p:nvSpPr>
              <p:cNvPr id="411" name="TextBox 410"/>
              <p:cNvSpPr txBox="1"/>
              <p:nvPr/>
            </p:nvSpPr>
            <p:spPr>
              <a:xfrm>
                <a:off x="1224000" y="4140000"/>
                <a:ext cx="576064" cy="110800"/>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cDNA-PacBio</a:t>
                </a:r>
                <a:endParaRPr lang="zh-CN" altLang="en-US" sz="600" dirty="0">
                  <a:latin typeface="Arial" pitchFamily="34" charset="0"/>
                  <a:cs typeface="Arial" pitchFamily="34" charset="0"/>
                </a:endParaRPr>
              </a:p>
            </p:txBody>
          </p:sp>
          <p:sp>
            <p:nvSpPr>
              <p:cNvPr id="527" name="TextBox 526"/>
              <p:cNvSpPr txBox="1"/>
              <p:nvPr/>
            </p:nvSpPr>
            <p:spPr>
              <a:xfrm>
                <a:off x="1224000" y="45072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CapTrap-PacBio</a:t>
                </a:r>
                <a:endParaRPr lang="zh-CN" altLang="en-US" sz="600" dirty="0">
                  <a:latin typeface="Arial" pitchFamily="34" charset="0"/>
                  <a:cs typeface="Arial" pitchFamily="34" charset="0"/>
                </a:endParaRPr>
              </a:p>
            </p:txBody>
          </p:sp>
          <p:sp>
            <p:nvSpPr>
              <p:cNvPr id="528" name="TextBox 527"/>
              <p:cNvSpPr txBox="1"/>
              <p:nvPr/>
            </p:nvSpPr>
            <p:spPr>
              <a:xfrm>
                <a:off x="1224000" y="48600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cDNA-Illumina</a:t>
                </a:r>
                <a:endParaRPr lang="zh-CN" altLang="en-US" sz="600" dirty="0">
                  <a:latin typeface="Arial" pitchFamily="34" charset="0"/>
                  <a:cs typeface="Arial" pitchFamily="34" charset="0"/>
                </a:endParaRPr>
              </a:p>
            </p:txBody>
          </p:sp>
          <p:sp>
            <p:nvSpPr>
              <p:cNvPr id="543" name="TextBox 542"/>
              <p:cNvSpPr txBox="1"/>
              <p:nvPr/>
            </p:nvSpPr>
            <p:spPr>
              <a:xfrm>
                <a:off x="1224000" y="42660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cDNA</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sp>
            <p:nvSpPr>
              <p:cNvPr id="544" name="TextBox 543"/>
              <p:cNvSpPr txBox="1"/>
              <p:nvPr/>
            </p:nvSpPr>
            <p:spPr>
              <a:xfrm>
                <a:off x="1224000" y="46296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CapTrap</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sp>
            <p:nvSpPr>
              <p:cNvPr id="545" name="TextBox 544"/>
              <p:cNvSpPr txBox="1"/>
              <p:nvPr/>
            </p:nvSpPr>
            <p:spPr>
              <a:xfrm>
                <a:off x="1224000" y="4752000"/>
                <a:ext cx="576064" cy="100605"/>
              </a:xfrm>
              <a:prstGeom prst="rect">
                <a:avLst/>
              </a:prstGeom>
              <a:noFill/>
            </p:spPr>
            <p:txBody>
              <a:bodyPr wrap="square" lIns="0" tIns="0" rIns="0" bIns="0" rtlCol="0">
                <a:spAutoFit/>
              </a:bodyPr>
              <a:lstStyle/>
              <a:p>
                <a:pPr>
                  <a:lnSpc>
                    <a:spcPct val="120000"/>
                  </a:lnSpc>
                </a:pPr>
                <a:r>
                  <a:rPr lang="en-US" altLang="zh-CN" sz="600" dirty="0">
                    <a:latin typeface="Arial" pitchFamily="34" charset="0"/>
                    <a:cs typeface="Arial" pitchFamily="34" charset="0"/>
                  </a:rPr>
                  <a:t>R2C2-ONT</a:t>
                </a:r>
                <a:endParaRPr lang="zh-CN" altLang="en-US" sz="600" dirty="0">
                  <a:latin typeface="Arial" pitchFamily="34" charset="0"/>
                  <a:cs typeface="Arial" pitchFamily="34" charset="0"/>
                </a:endParaRPr>
              </a:p>
            </p:txBody>
          </p:sp>
          <p:sp>
            <p:nvSpPr>
              <p:cNvPr id="546" name="TextBox 545"/>
              <p:cNvSpPr txBox="1"/>
              <p:nvPr/>
            </p:nvSpPr>
            <p:spPr>
              <a:xfrm>
                <a:off x="1224000" y="4384800"/>
                <a:ext cx="576064" cy="100605"/>
              </a:xfrm>
              <a:prstGeom prst="rect">
                <a:avLst/>
              </a:prstGeom>
              <a:noFill/>
            </p:spPr>
            <p:txBody>
              <a:bodyPr wrap="square" lIns="0" tIns="0" rIns="0" bIns="0" rtlCol="0">
                <a:spAutoFit/>
              </a:bodyPr>
              <a:lstStyle/>
              <a:p>
                <a:pPr>
                  <a:lnSpc>
                    <a:spcPct val="120000"/>
                  </a:lnSpc>
                </a:pPr>
                <a:r>
                  <a:rPr lang="en-US" altLang="zh-CN" sz="600" dirty="0" err="1">
                    <a:latin typeface="Arial" pitchFamily="34" charset="0"/>
                    <a:cs typeface="Arial" pitchFamily="34" charset="0"/>
                  </a:rPr>
                  <a:t>dRNA</a:t>
                </a:r>
                <a:r>
                  <a:rPr lang="en-US" altLang="zh-CN" sz="600" dirty="0">
                    <a:latin typeface="Arial" pitchFamily="34" charset="0"/>
                    <a:cs typeface="Arial" pitchFamily="34" charset="0"/>
                  </a:rPr>
                  <a:t>-ONT</a:t>
                </a:r>
                <a:endParaRPr lang="zh-CN" altLang="en-US" sz="600" dirty="0">
                  <a:latin typeface="Arial" pitchFamily="34" charset="0"/>
                  <a:cs typeface="Arial" pitchFamily="34" charset="0"/>
                </a:endParaRPr>
              </a:p>
            </p:txBody>
          </p:sp>
          <p:pic>
            <p:nvPicPr>
              <p:cNvPr id="547" name="图片 546" descr="legend_1_v4.emf"/>
              <p:cNvPicPr>
                <a:picLocks noChangeAspect="1"/>
              </p:cNvPicPr>
              <p:nvPr/>
            </p:nvPicPr>
            <p:blipFill>
              <a:blip r:embed="rId10" cstate="print"/>
              <a:stretch>
                <a:fillRect/>
              </a:stretch>
            </p:blipFill>
            <p:spPr>
              <a:xfrm>
                <a:off x="1124744" y="4160912"/>
                <a:ext cx="95175" cy="793125"/>
              </a:xfrm>
              <a:prstGeom prst="rect">
                <a:avLst/>
              </a:prstGeom>
            </p:spPr>
          </p:pic>
        </p:grpSp>
      </p:grpSp>
      <p:grpSp>
        <p:nvGrpSpPr>
          <p:cNvPr id="406" name="组合 405"/>
          <p:cNvGrpSpPr/>
          <p:nvPr/>
        </p:nvGrpSpPr>
        <p:grpSpPr>
          <a:xfrm>
            <a:off x="5589240" y="1640632"/>
            <a:ext cx="1276632" cy="1370421"/>
            <a:chOff x="5517232" y="3872880"/>
            <a:chExt cx="1276632" cy="1370421"/>
          </a:xfrm>
        </p:grpSpPr>
        <p:grpSp>
          <p:nvGrpSpPr>
            <p:cNvPr id="789" name="组合 42"/>
            <p:cNvGrpSpPr/>
            <p:nvPr/>
          </p:nvGrpSpPr>
          <p:grpSpPr>
            <a:xfrm>
              <a:off x="5517232" y="4016896"/>
              <a:ext cx="779055" cy="578333"/>
              <a:chOff x="260648" y="920552"/>
              <a:chExt cx="720080" cy="578333"/>
            </a:xfrm>
          </p:grpSpPr>
          <p:sp>
            <p:nvSpPr>
              <p:cNvPr id="617" name="TextBox 616"/>
              <p:cNvSpPr txBox="1"/>
              <p:nvPr/>
            </p:nvSpPr>
            <p:spPr>
              <a:xfrm>
                <a:off x="277888" y="1064552"/>
                <a:ext cx="665496" cy="92333"/>
              </a:xfrm>
              <a:prstGeom prst="rect">
                <a:avLst/>
              </a:prstGeom>
              <a:noFill/>
            </p:spPr>
            <p:txBody>
              <a:bodyPr wrap="square" lIns="0" tIns="0" rIns="0" bIns="0" rtlCol="0">
                <a:spAutoFit/>
              </a:bodyPr>
              <a:lstStyle/>
              <a:p>
                <a:r>
                  <a:rPr lang="en-US" altLang="zh-CN" sz="600" dirty="0">
                    <a:solidFill>
                      <a:srgbClr val="2980B9"/>
                    </a:solidFill>
                    <a:latin typeface="Arial" pitchFamily="34" charset="0"/>
                    <a:cs typeface="Arial" pitchFamily="34" charset="0"/>
                  </a:rPr>
                  <a:t>Lowest          Highest</a:t>
                </a:r>
                <a:endParaRPr lang="zh-CN" altLang="en-US" sz="600" dirty="0">
                  <a:solidFill>
                    <a:srgbClr val="2980B9"/>
                  </a:solidFill>
                  <a:latin typeface="Arial" pitchFamily="34" charset="0"/>
                  <a:cs typeface="Arial" pitchFamily="34" charset="0"/>
                </a:endParaRPr>
              </a:p>
            </p:txBody>
          </p:sp>
          <p:sp>
            <p:nvSpPr>
              <p:cNvPr id="618" name="TextBox 617"/>
              <p:cNvSpPr txBox="1"/>
              <p:nvPr/>
            </p:nvSpPr>
            <p:spPr>
              <a:xfrm>
                <a:off x="277888" y="1262552"/>
                <a:ext cx="665496" cy="92333"/>
              </a:xfrm>
              <a:prstGeom prst="rect">
                <a:avLst/>
              </a:prstGeom>
              <a:noFill/>
            </p:spPr>
            <p:txBody>
              <a:bodyPr wrap="square" lIns="0" tIns="0" rIns="0" bIns="0" rtlCol="0">
                <a:spAutoFit/>
              </a:bodyPr>
              <a:lstStyle/>
              <a:p>
                <a:r>
                  <a:rPr lang="en-US" altLang="zh-CN" sz="600" dirty="0">
                    <a:solidFill>
                      <a:srgbClr val="2980B9"/>
                    </a:solidFill>
                    <a:latin typeface="Arial" pitchFamily="34" charset="0"/>
                    <a:cs typeface="Arial" pitchFamily="34" charset="0"/>
                  </a:rPr>
                  <a:t>Best                 Worst</a:t>
                </a:r>
              </a:p>
            </p:txBody>
          </p:sp>
          <p:cxnSp>
            <p:nvCxnSpPr>
              <p:cNvPr id="619" name="直接箭头连接符 618"/>
              <p:cNvCxnSpPr/>
              <p:nvPr/>
            </p:nvCxnSpPr>
            <p:spPr>
              <a:xfrm flipH="1">
                <a:off x="260648" y="1031040"/>
                <a:ext cx="720080" cy="0"/>
              </a:xfrm>
              <a:prstGeom prst="straightConnector1">
                <a:avLst/>
              </a:prstGeom>
              <a:ln w="6350">
                <a:solidFill>
                  <a:srgbClr val="2980B9"/>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20" name="TextBox 619"/>
              <p:cNvSpPr txBox="1"/>
              <p:nvPr/>
            </p:nvSpPr>
            <p:spPr>
              <a:xfrm>
                <a:off x="260648" y="920552"/>
                <a:ext cx="720080" cy="92333"/>
              </a:xfrm>
              <a:prstGeom prst="rect">
                <a:avLst/>
              </a:prstGeom>
              <a:noFill/>
            </p:spPr>
            <p:txBody>
              <a:bodyPr wrap="square" lIns="0" tIns="0" rIns="0" bIns="0" rtlCol="0">
                <a:spAutoFit/>
              </a:bodyPr>
              <a:lstStyle/>
              <a:p>
                <a:pPr algn="ctr"/>
                <a:r>
                  <a:rPr lang="en-US" altLang="zh-CN" sz="600" dirty="0">
                    <a:solidFill>
                      <a:srgbClr val="2980B9"/>
                    </a:solidFill>
                    <a:latin typeface="Arial" pitchFamily="34" charset="0"/>
                    <a:cs typeface="Arial" pitchFamily="34" charset="0"/>
                  </a:rPr>
                  <a:t>Scores</a:t>
                </a:r>
                <a:endParaRPr lang="zh-CN" altLang="en-US" sz="600" dirty="0">
                  <a:solidFill>
                    <a:srgbClr val="2980B9"/>
                  </a:solidFill>
                  <a:latin typeface="Arial" pitchFamily="34" charset="0"/>
                  <a:cs typeface="Arial" pitchFamily="34" charset="0"/>
                </a:endParaRPr>
              </a:p>
            </p:txBody>
          </p:sp>
          <p:cxnSp>
            <p:nvCxnSpPr>
              <p:cNvPr id="621" name="直接箭头连接符 620"/>
              <p:cNvCxnSpPr/>
              <p:nvPr/>
            </p:nvCxnSpPr>
            <p:spPr>
              <a:xfrm flipH="1">
                <a:off x="260648" y="1391080"/>
                <a:ext cx="720080" cy="0"/>
              </a:xfrm>
              <a:prstGeom prst="straightConnector1">
                <a:avLst/>
              </a:prstGeom>
              <a:ln w="6350">
                <a:solidFill>
                  <a:srgbClr val="2980B9"/>
                </a:solidFill>
                <a:tailEnd type="stealth"/>
              </a:ln>
            </p:spPr>
            <p:style>
              <a:lnRef idx="1">
                <a:schemeClr val="accent1"/>
              </a:lnRef>
              <a:fillRef idx="0">
                <a:schemeClr val="accent1"/>
              </a:fillRef>
              <a:effectRef idx="0">
                <a:schemeClr val="accent1"/>
              </a:effectRef>
              <a:fontRef idx="minor">
                <a:schemeClr val="tx1"/>
              </a:fontRef>
            </p:style>
          </p:cxnSp>
          <p:sp>
            <p:nvSpPr>
              <p:cNvPr id="622" name="TextBox 621"/>
              <p:cNvSpPr txBox="1"/>
              <p:nvPr/>
            </p:nvSpPr>
            <p:spPr>
              <a:xfrm>
                <a:off x="260648" y="1406552"/>
                <a:ext cx="720080" cy="92333"/>
              </a:xfrm>
              <a:prstGeom prst="rect">
                <a:avLst/>
              </a:prstGeom>
              <a:noFill/>
            </p:spPr>
            <p:txBody>
              <a:bodyPr wrap="square" lIns="0" tIns="0" rIns="0" bIns="0" rtlCol="0">
                <a:spAutoFit/>
              </a:bodyPr>
              <a:lstStyle/>
              <a:p>
                <a:pPr algn="ctr"/>
                <a:r>
                  <a:rPr lang="en-US" altLang="zh-CN" sz="600" dirty="0">
                    <a:solidFill>
                      <a:srgbClr val="2980B9"/>
                    </a:solidFill>
                    <a:latin typeface="Arial" pitchFamily="34" charset="0"/>
                    <a:cs typeface="Arial" pitchFamily="34" charset="0"/>
                  </a:rPr>
                  <a:t>Performance</a:t>
                </a:r>
                <a:endParaRPr lang="zh-CN" altLang="en-US" sz="600" dirty="0">
                  <a:solidFill>
                    <a:srgbClr val="2980B9"/>
                  </a:solidFill>
                  <a:latin typeface="Arial" pitchFamily="34" charset="0"/>
                  <a:cs typeface="Arial" pitchFamily="34" charset="0"/>
                </a:endParaRPr>
              </a:p>
            </p:txBody>
          </p:sp>
          <p:sp>
            <p:nvSpPr>
              <p:cNvPr id="623" name="直角三角形 622"/>
              <p:cNvSpPr/>
              <p:nvPr/>
            </p:nvSpPr>
            <p:spPr>
              <a:xfrm rot="10800000">
                <a:off x="277200" y="1173600"/>
                <a:ext cx="648072" cy="72008"/>
              </a:xfrm>
              <a:prstGeom prst="rtTriangle">
                <a:avLst/>
              </a:prstGeom>
              <a:solidFill>
                <a:srgbClr val="2980B9"/>
              </a:solidFill>
              <a:ln w="9525">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2" name="TextBox 611"/>
            <p:cNvSpPr txBox="1"/>
            <p:nvPr/>
          </p:nvSpPr>
          <p:spPr>
            <a:xfrm>
              <a:off x="5517232" y="3872880"/>
              <a:ext cx="1080120" cy="117404"/>
            </a:xfrm>
            <a:prstGeom prst="rect">
              <a:avLst/>
            </a:prstGeom>
            <a:noFill/>
          </p:spPr>
          <p:txBody>
            <a:bodyPr wrap="square" lIns="0" tIns="0" rIns="0" bIns="0" rtlCol="0">
              <a:spAutoFit/>
            </a:bodyPr>
            <a:lstStyle/>
            <a:p>
              <a:pPr>
                <a:lnSpc>
                  <a:spcPct val="120000"/>
                </a:lnSpc>
              </a:pPr>
              <a:r>
                <a:rPr lang="en-US" altLang="zh-CN" sz="700" b="1" dirty="0">
                  <a:latin typeface="Arial" pitchFamily="34" charset="0"/>
                  <a:cs typeface="Arial" pitchFamily="34" charset="0"/>
                </a:rPr>
                <a:t>Evaluation metrics</a:t>
              </a:r>
              <a:endParaRPr lang="zh-CN" altLang="en-US" sz="700" b="1" dirty="0">
                <a:latin typeface="Arial" pitchFamily="34" charset="0"/>
                <a:cs typeface="Arial" pitchFamily="34" charset="0"/>
              </a:endParaRPr>
            </a:p>
          </p:txBody>
        </p:sp>
        <p:sp>
          <p:nvSpPr>
            <p:cNvPr id="407" name="TextBox 406"/>
            <p:cNvSpPr txBox="1"/>
            <p:nvPr/>
          </p:nvSpPr>
          <p:spPr>
            <a:xfrm>
              <a:off x="6309320" y="4160912"/>
              <a:ext cx="484544" cy="221599"/>
            </a:xfrm>
            <a:prstGeom prst="rect">
              <a:avLst/>
            </a:prstGeom>
            <a:noFill/>
          </p:spPr>
          <p:txBody>
            <a:bodyPr wrap="square" lIns="0" tIns="0" rIns="0" bIns="0" rtlCol="0">
              <a:spAutoFit/>
            </a:bodyPr>
            <a:lstStyle/>
            <a:p>
              <a:pPr>
                <a:lnSpc>
                  <a:spcPct val="120000"/>
                </a:lnSpc>
                <a:buFont typeface="Wingdings" pitchFamily="2" charset="2"/>
                <a:buChar char="l"/>
              </a:pPr>
              <a:r>
                <a:rPr lang="en-US" altLang="zh-CN" sz="600" dirty="0">
                  <a:solidFill>
                    <a:srgbClr val="2980B9"/>
                  </a:solidFill>
                  <a:latin typeface="Arial" pitchFamily="34" charset="0"/>
                  <a:cs typeface="Arial" pitchFamily="34" charset="0"/>
                </a:rPr>
                <a:t> IM</a:t>
              </a:r>
            </a:p>
            <a:p>
              <a:pPr>
                <a:lnSpc>
                  <a:spcPct val="120000"/>
                </a:lnSpc>
                <a:buFont typeface="Wingdings" pitchFamily="2" charset="2"/>
                <a:buChar char="l"/>
              </a:pPr>
              <a:r>
                <a:rPr lang="en-US" altLang="zh-CN" sz="600" dirty="0">
                  <a:solidFill>
                    <a:srgbClr val="2980B9"/>
                  </a:solidFill>
                  <a:latin typeface="Arial" pitchFamily="34" charset="0"/>
                  <a:cs typeface="Arial" pitchFamily="34" charset="0"/>
                </a:rPr>
                <a:t> MRD</a:t>
              </a:r>
            </a:p>
          </p:txBody>
        </p:sp>
        <p:grpSp>
          <p:nvGrpSpPr>
            <p:cNvPr id="390" name="组合 43"/>
            <p:cNvGrpSpPr/>
            <p:nvPr/>
          </p:nvGrpSpPr>
          <p:grpSpPr>
            <a:xfrm>
              <a:off x="5517232" y="4664968"/>
              <a:ext cx="737320" cy="578333"/>
              <a:chOff x="260648" y="234000"/>
              <a:chExt cx="737320" cy="578333"/>
            </a:xfrm>
          </p:grpSpPr>
          <p:sp>
            <p:nvSpPr>
              <p:cNvPr id="393" name="TextBox 5"/>
              <p:cNvSpPr txBox="1"/>
              <p:nvPr/>
            </p:nvSpPr>
            <p:spPr>
              <a:xfrm>
                <a:off x="277888" y="378000"/>
                <a:ext cx="720080" cy="92333"/>
              </a:xfrm>
              <a:prstGeom prst="rect">
                <a:avLst/>
              </a:prstGeom>
              <a:noFill/>
            </p:spPr>
            <p:txBody>
              <a:bodyPr wrap="square" lIns="0" tIns="0" rIns="0" bIns="0" rtlCol="0">
                <a:spAutoFit/>
              </a:bodyPr>
              <a:lstStyle/>
              <a:p>
                <a:r>
                  <a:rPr lang="en-US" altLang="zh-CN" sz="600" dirty="0">
                    <a:solidFill>
                      <a:srgbClr val="E74C3C"/>
                    </a:solidFill>
                    <a:latin typeface="Arial" pitchFamily="34" charset="0"/>
                    <a:cs typeface="Arial" pitchFamily="34" charset="0"/>
                  </a:rPr>
                  <a:t>Highest          Lowest</a:t>
                </a:r>
                <a:endParaRPr lang="zh-CN" altLang="en-US" sz="600" dirty="0">
                  <a:solidFill>
                    <a:srgbClr val="E74C3C"/>
                  </a:solidFill>
                  <a:latin typeface="Arial" pitchFamily="34" charset="0"/>
                  <a:cs typeface="Arial" pitchFamily="34" charset="0"/>
                </a:endParaRPr>
              </a:p>
            </p:txBody>
          </p:sp>
          <p:sp>
            <p:nvSpPr>
              <p:cNvPr id="400" name="直角三角形 399"/>
              <p:cNvSpPr/>
              <p:nvPr/>
            </p:nvSpPr>
            <p:spPr>
              <a:xfrm>
                <a:off x="277888" y="488502"/>
                <a:ext cx="648072" cy="72008"/>
              </a:xfrm>
              <a:prstGeom prst="rtTriangle">
                <a:avLst/>
              </a:prstGeom>
              <a:solidFill>
                <a:srgbClr val="E74C3C"/>
              </a:solidFill>
              <a:ln w="9525">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TextBox 409"/>
              <p:cNvSpPr txBox="1"/>
              <p:nvPr/>
            </p:nvSpPr>
            <p:spPr>
              <a:xfrm>
                <a:off x="277888" y="576000"/>
                <a:ext cx="720000" cy="92333"/>
              </a:xfrm>
              <a:prstGeom prst="rect">
                <a:avLst/>
              </a:prstGeom>
              <a:noFill/>
            </p:spPr>
            <p:txBody>
              <a:bodyPr wrap="square" lIns="0" tIns="0" rIns="0" bIns="0" rtlCol="0">
                <a:spAutoFit/>
              </a:bodyPr>
              <a:lstStyle/>
              <a:p>
                <a:r>
                  <a:rPr lang="en-US" altLang="zh-CN" sz="600" dirty="0">
                    <a:solidFill>
                      <a:srgbClr val="E74C3C"/>
                    </a:solidFill>
                    <a:latin typeface="Arial" pitchFamily="34" charset="0"/>
                    <a:cs typeface="Arial" pitchFamily="34" charset="0"/>
                  </a:rPr>
                  <a:t>Best                 Worst</a:t>
                </a:r>
              </a:p>
            </p:txBody>
          </p:sp>
          <p:cxnSp>
            <p:nvCxnSpPr>
              <p:cNvPr id="548" name="直接箭头连接符 547"/>
              <p:cNvCxnSpPr/>
              <p:nvPr/>
            </p:nvCxnSpPr>
            <p:spPr>
              <a:xfrm flipH="1">
                <a:off x="260648" y="344488"/>
                <a:ext cx="720080" cy="0"/>
              </a:xfrm>
              <a:prstGeom prst="straightConnector1">
                <a:avLst/>
              </a:prstGeom>
              <a:ln w="6350">
                <a:solidFill>
                  <a:srgbClr val="E74C3C"/>
                </a:solidFill>
                <a:tailEnd type="stealth"/>
              </a:ln>
            </p:spPr>
            <p:style>
              <a:lnRef idx="1">
                <a:schemeClr val="accent1"/>
              </a:lnRef>
              <a:fillRef idx="0">
                <a:schemeClr val="accent1"/>
              </a:fillRef>
              <a:effectRef idx="0">
                <a:schemeClr val="accent1"/>
              </a:effectRef>
              <a:fontRef idx="minor">
                <a:schemeClr val="tx1"/>
              </a:fontRef>
            </p:style>
          </p:cxnSp>
          <p:sp>
            <p:nvSpPr>
              <p:cNvPr id="549" name="TextBox 548"/>
              <p:cNvSpPr txBox="1"/>
              <p:nvPr/>
            </p:nvSpPr>
            <p:spPr>
              <a:xfrm>
                <a:off x="260648" y="234000"/>
                <a:ext cx="720080" cy="92333"/>
              </a:xfrm>
              <a:prstGeom prst="rect">
                <a:avLst/>
              </a:prstGeom>
              <a:noFill/>
            </p:spPr>
            <p:txBody>
              <a:bodyPr wrap="square" lIns="0" tIns="0" rIns="0" bIns="0" rtlCol="0">
                <a:spAutoFit/>
              </a:bodyPr>
              <a:lstStyle/>
              <a:p>
                <a:pPr algn="ctr"/>
                <a:r>
                  <a:rPr lang="en-US" altLang="zh-CN" sz="600" dirty="0">
                    <a:solidFill>
                      <a:srgbClr val="E74C3C"/>
                    </a:solidFill>
                    <a:latin typeface="Arial" pitchFamily="34" charset="0"/>
                    <a:cs typeface="Arial" pitchFamily="34" charset="0"/>
                  </a:rPr>
                  <a:t>Scores</a:t>
                </a:r>
                <a:endParaRPr lang="zh-CN" altLang="en-US" sz="600" dirty="0">
                  <a:solidFill>
                    <a:srgbClr val="E74C3C"/>
                  </a:solidFill>
                  <a:latin typeface="Arial" pitchFamily="34" charset="0"/>
                  <a:cs typeface="Arial" pitchFamily="34" charset="0"/>
                </a:endParaRPr>
              </a:p>
            </p:txBody>
          </p:sp>
          <p:cxnSp>
            <p:nvCxnSpPr>
              <p:cNvPr id="550" name="直接箭头连接符 549"/>
              <p:cNvCxnSpPr/>
              <p:nvPr/>
            </p:nvCxnSpPr>
            <p:spPr>
              <a:xfrm flipH="1">
                <a:off x="260648" y="704528"/>
                <a:ext cx="720080" cy="0"/>
              </a:xfrm>
              <a:prstGeom prst="straightConnector1">
                <a:avLst/>
              </a:prstGeom>
              <a:ln w="6350">
                <a:solidFill>
                  <a:srgbClr val="E74C3C"/>
                </a:solidFill>
                <a:tailEnd type="stealth"/>
              </a:ln>
            </p:spPr>
            <p:style>
              <a:lnRef idx="1">
                <a:schemeClr val="accent1"/>
              </a:lnRef>
              <a:fillRef idx="0">
                <a:schemeClr val="accent1"/>
              </a:fillRef>
              <a:effectRef idx="0">
                <a:schemeClr val="accent1"/>
              </a:effectRef>
              <a:fontRef idx="minor">
                <a:schemeClr val="tx1"/>
              </a:fontRef>
            </p:style>
          </p:cxnSp>
          <p:sp>
            <p:nvSpPr>
              <p:cNvPr id="551" name="TextBox 550"/>
              <p:cNvSpPr txBox="1"/>
              <p:nvPr/>
            </p:nvSpPr>
            <p:spPr>
              <a:xfrm>
                <a:off x="260648" y="720000"/>
                <a:ext cx="720080" cy="92333"/>
              </a:xfrm>
              <a:prstGeom prst="rect">
                <a:avLst/>
              </a:prstGeom>
              <a:noFill/>
            </p:spPr>
            <p:txBody>
              <a:bodyPr wrap="square" lIns="0" tIns="0" rIns="0" bIns="0" rtlCol="0">
                <a:spAutoFit/>
              </a:bodyPr>
              <a:lstStyle/>
              <a:p>
                <a:pPr algn="ctr"/>
                <a:r>
                  <a:rPr lang="en-US" altLang="zh-CN" sz="600" dirty="0">
                    <a:solidFill>
                      <a:srgbClr val="E74C3C"/>
                    </a:solidFill>
                    <a:latin typeface="Arial" pitchFamily="34" charset="0"/>
                    <a:cs typeface="Arial" pitchFamily="34" charset="0"/>
                  </a:rPr>
                  <a:t>Performance</a:t>
                </a:r>
                <a:endParaRPr lang="zh-CN" altLang="en-US" sz="600" dirty="0">
                  <a:solidFill>
                    <a:srgbClr val="E74C3C"/>
                  </a:solidFill>
                  <a:latin typeface="Arial" pitchFamily="34" charset="0"/>
                  <a:cs typeface="Arial" pitchFamily="34" charset="0"/>
                </a:endParaRPr>
              </a:p>
            </p:txBody>
          </p:sp>
        </p:grpSp>
        <p:sp>
          <p:nvSpPr>
            <p:cNvPr id="552" name="TextBox 3"/>
            <p:cNvSpPr txBox="1"/>
            <p:nvPr/>
          </p:nvSpPr>
          <p:spPr>
            <a:xfrm>
              <a:off x="6309320" y="4736976"/>
              <a:ext cx="360040" cy="481670"/>
            </a:xfrm>
            <a:prstGeom prst="rect">
              <a:avLst/>
            </a:prstGeom>
            <a:noFill/>
          </p:spPr>
          <p:txBody>
            <a:bodyPr wrap="square" lIns="0" tIns="0" rIns="0" bIns="0" rtlCol="0">
              <a:spAutoFit/>
            </a:bodyPr>
            <a:lstStyle/>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SCC</a:t>
              </a: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CM</a:t>
              </a:r>
              <a:endParaRPr lang="zh-CN" altLang="en-US" sz="600" dirty="0">
                <a:solidFill>
                  <a:srgbClr val="E74C3C"/>
                </a:solidFill>
                <a:latin typeface="Arial" pitchFamily="34" charset="0"/>
                <a:cs typeface="Arial" pitchFamily="34" charset="0"/>
              </a:endParaRP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RE</a:t>
              </a:r>
            </a:p>
            <a:p>
              <a:pPr>
                <a:lnSpc>
                  <a:spcPct val="120000"/>
                </a:lnSpc>
                <a:spcAft>
                  <a:spcPts val="100"/>
                </a:spcAft>
                <a:buFont typeface="Wingdings" pitchFamily="2" charset="2"/>
                <a:buChar char="l"/>
              </a:pPr>
              <a:r>
                <a:rPr lang="en-US" altLang="zh-CN" sz="600" dirty="0">
                  <a:solidFill>
                    <a:srgbClr val="E74C3C"/>
                  </a:solidFill>
                  <a:latin typeface="Arial" pitchFamily="34" charset="0"/>
                  <a:cs typeface="Arial" pitchFamily="34" charset="0"/>
                </a:rPr>
                <a:t> PET</a:t>
              </a:r>
              <a:endParaRPr lang="zh-CN" altLang="en-US" sz="600" dirty="0">
                <a:solidFill>
                  <a:srgbClr val="E74C3C"/>
                </a:solidFill>
                <a:latin typeface="Arial" pitchFamily="34" charset="0"/>
                <a:cs typeface="Arial" pitchFamily="34" charset="0"/>
              </a:endParaRPr>
            </a:p>
          </p:txBody>
        </p:sp>
      </p:grpSp>
      <p:sp>
        <p:nvSpPr>
          <p:cNvPr id="432" name="TextBox 431">
            <a:extLst>
              <a:ext uri="{FF2B5EF4-FFF2-40B4-BE49-F238E27FC236}">
                <a16:creationId xmlns:a16="http://schemas.microsoft.com/office/drawing/2014/main" id="{ECCA046D-70A9-3D4C-9D57-C97D86A2ABFF}"/>
              </a:ext>
            </a:extLst>
          </p:cNvPr>
          <p:cNvSpPr txBox="1"/>
          <p:nvPr/>
        </p:nvSpPr>
        <p:spPr>
          <a:xfrm rot="16200000">
            <a:off x="-1078913" y="3088494"/>
            <a:ext cx="3003448" cy="107722"/>
          </a:xfrm>
          <a:prstGeom prst="rect">
            <a:avLst/>
          </a:prstGeom>
          <a:noFill/>
        </p:spPr>
        <p:txBody>
          <a:bodyPr wrap="square" lIns="0" tIns="0" rIns="0" bIns="0" rtlCol="0">
            <a:spAutoFit/>
          </a:bodyPr>
          <a:lstStyle/>
          <a:p>
            <a:r>
              <a:rPr lang="en-US" sz="700" dirty="0">
                <a:solidFill>
                  <a:srgbClr val="E74C3C"/>
                </a:solidFill>
                <a:latin typeface="Arial" pitchFamily="34" charset="0"/>
                <a:cs typeface="Arial" pitchFamily="34" charset="0"/>
              </a:rPr>
              <a:t>      SCC               </a:t>
            </a:r>
            <a:r>
              <a:rPr lang="en-US" sz="700" dirty="0">
                <a:solidFill>
                  <a:srgbClr val="2980B9"/>
                </a:solidFill>
                <a:latin typeface="Arial" pitchFamily="34" charset="0"/>
                <a:cs typeface="Arial" pitchFamily="34" charset="0"/>
              </a:rPr>
              <a:t>MRD                    </a:t>
            </a:r>
            <a:r>
              <a:rPr lang="en-US" sz="700" dirty="0">
                <a:solidFill>
                  <a:srgbClr val="E74C3C"/>
                </a:solidFill>
                <a:latin typeface="Arial" pitchFamily="34" charset="0"/>
                <a:cs typeface="Arial" pitchFamily="34" charset="0"/>
              </a:rPr>
              <a:t>RE                   CM                 </a:t>
            </a:r>
            <a:r>
              <a:rPr lang="en-US" sz="700" dirty="0">
                <a:solidFill>
                  <a:srgbClr val="2980B9"/>
                </a:solidFill>
                <a:latin typeface="Arial" pitchFamily="34" charset="0"/>
                <a:cs typeface="Arial" pitchFamily="34" charset="0"/>
              </a:rPr>
              <a:t>IM</a:t>
            </a:r>
            <a:endParaRPr lang="en-GB" sz="700" dirty="0">
              <a:solidFill>
                <a:srgbClr val="2980B9"/>
              </a:solidFill>
              <a:latin typeface="Arial" pitchFamily="34" charset="0"/>
              <a:cs typeface="Arial" pitchFamily="34" charset="0"/>
            </a:endParaRPr>
          </a:p>
        </p:txBody>
      </p:sp>
      <p:grpSp>
        <p:nvGrpSpPr>
          <p:cNvPr id="760" name="组合 379"/>
          <p:cNvGrpSpPr/>
          <p:nvPr/>
        </p:nvGrpSpPr>
        <p:grpSpPr>
          <a:xfrm>
            <a:off x="432000" y="3492000"/>
            <a:ext cx="216024" cy="575722"/>
            <a:chOff x="404664" y="4250388"/>
            <a:chExt cx="216024" cy="575722"/>
          </a:xfrm>
        </p:grpSpPr>
        <p:sp>
          <p:nvSpPr>
            <p:cNvPr id="381" name="TextBox 380">
              <a:extLst>
                <a:ext uri="{FF2B5EF4-FFF2-40B4-BE49-F238E27FC236}">
                  <a16:creationId xmlns:a16="http://schemas.microsoft.com/office/drawing/2014/main" id="{658015B9-B6D8-6C4F-AD52-EF0EDF26A0FE}"/>
                </a:ext>
              </a:extLst>
            </p:cNvPr>
            <p:cNvSpPr txBox="1"/>
            <p:nvPr/>
          </p:nvSpPr>
          <p:spPr>
            <a:xfrm>
              <a:off x="404664" y="471838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382" name="TextBox 381">
              <a:extLst>
                <a:ext uri="{FF2B5EF4-FFF2-40B4-BE49-F238E27FC236}">
                  <a16:creationId xmlns:a16="http://schemas.microsoft.com/office/drawing/2014/main" id="{658015B9-B6D8-6C4F-AD52-EF0EDF26A0FE}"/>
                </a:ext>
              </a:extLst>
            </p:cNvPr>
            <p:cNvSpPr txBox="1"/>
            <p:nvPr/>
          </p:nvSpPr>
          <p:spPr>
            <a:xfrm>
              <a:off x="404664" y="425038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0.5</a:t>
              </a:r>
              <a:endParaRPr lang="x-none" sz="700" dirty="0">
                <a:solidFill>
                  <a:srgbClr val="2980B9"/>
                </a:solidFill>
                <a:latin typeface="Arial" pitchFamily="34" charset="0"/>
                <a:cs typeface="Arial" pitchFamily="34" charset="0"/>
              </a:endParaRPr>
            </a:p>
          </p:txBody>
        </p:sp>
      </p:grpSp>
      <p:grpSp>
        <p:nvGrpSpPr>
          <p:cNvPr id="761" name="组合 384"/>
          <p:cNvGrpSpPr/>
          <p:nvPr/>
        </p:nvGrpSpPr>
        <p:grpSpPr>
          <a:xfrm>
            <a:off x="432000" y="4104000"/>
            <a:ext cx="216024" cy="575722"/>
            <a:chOff x="404664" y="4160928"/>
            <a:chExt cx="216024" cy="575722"/>
          </a:xfrm>
        </p:grpSpPr>
        <p:sp>
          <p:nvSpPr>
            <p:cNvPr id="388" name="TextBox 387">
              <a:extLst>
                <a:ext uri="{FF2B5EF4-FFF2-40B4-BE49-F238E27FC236}">
                  <a16:creationId xmlns:a16="http://schemas.microsoft.com/office/drawing/2014/main" id="{658015B9-B6D8-6C4F-AD52-EF0EDF26A0FE}"/>
                </a:ext>
              </a:extLst>
            </p:cNvPr>
            <p:cNvSpPr txBox="1"/>
            <p:nvPr/>
          </p:nvSpPr>
          <p:spPr>
            <a:xfrm>
              <a:off x="404664" y="46289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0.3</a:t>
              </a:r>
              <a:endParaRPr lang="x-none" sz="700" dirty="0">
                <a:solidFill>
                  <a:srgbClr val="E74C3C"/>
                </a:solidFill>
                <a:latin typeface="Arial" pitchFamily="34" charset="0"/>
                <a:cs typeface="Arial" pitchFamily="34" charset="0"/>
              </a:endParaRPr>
            </a:p>
          </p:txBody>
        </p:sp>
        <p:sp>
          <p:nvSpPr>
            <p:cNvPr id="389" name="TextBox 388">
              <a:extLst>
                <a:ext uri="{FF2B5EF4-FFF2-40B4-BE49-F238E27FC236}">
                  <a16:creationId xmlns:a16="http://schemas.microsoft.com/office/drawing/2014/main" id="{658015B9-B6D8-6C4F-AD52-EF0EDF26A0FE}"/>
                </a:ext>
              </a:extLst>
            </p:cNvPr>
            <p:cNvSpPr txBox="1"/>
            <p:nvPr/>
          </p:nvSpPr>
          <p:spPr>
            <a:xfrm>
              <a:off x="404664" y="41609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762" name="组合 389"/>
          <p:cNvGrpSpPr/>
          <p:nvPr/>
        </p:nvGrpSpPr>
        <p:grpSpPr>
          <a:xfrm>
            <a:off x="332656" y="2844000"/>
            <a:ext cx="315368" cy="582922"/>
            <a:chOff x="305320" y="4034928"/>
            <a:chExt cx="315368" cy="582922"/>
          </a:xfrm>
        </p:grpSpPr>
        <p:sp>
          <p:nvSpPr>
            <p:cNvPr id="391" name="TextBox 390">
              <a:extLst>
                <a:ext uri="{FF2B5EF4-FFF2-40B4-BE49-F238E27FC236}">
                  <a16:creationId xmlns:a16="http://schemas.microsoft.com/office/drawing/2014/main" id="{658015B9-B6D8-6C4F-AD52-EF0EDF26A0FE}"/>
                </a:ext>
              </a:extLst>
            </p:cNvPr>
            <p:cNvSpPr txBox="1"/>
            <p:nvPr/>
          </p:nvSpPr>
          <p:spPr>
            <a:xfrm>
              <a:off x="404664" y="45101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392" name="TextBox 391">
              <a:extLst>
                <a:ext uri="{FF2B5EF4-FFF2-40B4-BE49-F238E27FC236}">
                  <a16:creationId xmlns:a16="http://schemas.microsoft.com/office/drawing/2014/main" id="{658015B9-B6D8-6C4F-AD52-EF0EDF26A0FE}"/>
                </a:ext>
              </a:extLst>
            </p:cNvPr>
            <p:cNvSpPr txBox="1"/>
            <p:nvPr/>
          </p:nvSpPr>
          <p:spPr>
            <a:xfrm>
              <a:off x="305320" y="4034928"/>
              <a:ext cx="315368"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0.015</a:t>
              </a:r>
              <a:endParaRPr lang="x-none" sz="700" dirty="0">
                <a:solidFill>
                  <a:srgbClr val="E74C3C"/>
                </a:solidFill>
                <a:latin typeface="Arial" pitchFamily="34" charset="0"/>
                <a:cs typeface="Arial" pitchFamily="34" charset="0"/>
              </a:endParaRPr>
            </a:p>
          </p:txBody>
        </p:sp>
      </p:grpSp>
      <p:grpSp>
        <p:nvGrpSpPr>
          <p:cNvPr id="767" name="组合 399"/>
          <p:cNvGrpSpPr/>
          <p:nvPr/>
        </p:nvGrpSpPr>
        <p:grpSpPr>
          <a:xfrm>
            <a:off x="432000" y="2253600"/>
            <a:ext cx="216024" cy="575722"/>
            <a:chOff x="404664" y="4200528"/>
            <a:chExt cx="216024" cy="575722"/>
          </a:xfrm>
        </p:grpSpPr>
        <p:sp>
          <p:nvSpPr>
            <p:cNvPr id="402" name="TextBox 401">
              <a:extLst>
                <a:ext uri="{FF2B5EF4-FFF2-40B4-BE49-F238E27FC236}">
                  <a16:creationId xmlns:a16="http://schemas.microsoft.com/office/drawing/2014/main" id="{658015B9-B6D8-6C4F-AD52-EF0EDF26A0FE}"/>
                </a:ext>
              </a:extLst>
            </p:cNvPr>
            <p:cNvSpPr txBox="1"/>
            <p:nvPr/>
          </p:nvSpPr>
          <p:spPr>
            <a:xfrm>
              <a:off x="404664" y="46685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0.4</a:t>
              </a:r>
              <a:endParaRPr lang="x-none" sz="700" dirty="0">
                <a:solidFill>
                  <a:srgbClr val="E74C3C"/>
                </a:solidFill>
                <a:latin typeface="Arial" pitchFamily="34" charset="0"/>
                <a:cs typeface="Arial" pitchFamily="34" charset="0"/>
              </a:endParaRPr>
            </a:p>
          </p:txBody>
        </p:sp>
        <p:sp>
          <p:nvSpPr>
            <p:cNvPr id="418" name="TextBox 417">
              <a:extLst>
                <a:ext uri="{FF2B5EF4-FFF2-40B4-BE49-F238E27FC236}">
                  <a16:creationId xmlns:a16="http://schemas.microsoft.com/office/drawing/2014/main" id="{658015B9-B6D8-6C4F-AD52-EF0EDF26A0FE}"/>
                </a:ext>
              </a:extLst>
            </p:cNvPr>
            <p:cNvSpPr txBox="1"/>
            <p:nvPr/>
          </p:nvSpPr>
          <p:spPr>
            <a:xfrm>
              <a:off x="404664" y="420052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772" name="组合 428"/>
          <p:cNvGrpSpPr/>
          <p:nvPr/>
        </p:nvGrpSpPr>
        <p:grpSpPr>
          <a:xfrm>
            <a:off x="432000" y="1674000"/>
            <a:ext cx="216024" cy="579322"/>
            <a:chOff x="404664" y="4340928"/>
            <a:chExt cx="216024" cy="579322"/>
          </a:xfrm>
        </p:grpSpPr>
        <p:sp>
          <p:nvSpPr>
            <p:cNvPr id="430" name="TextBox 429">
              <a:extLst>
                <a:ext uri="{FF2B5EF4-FFF2-40B4-BE49-F238E27FC236}">
                  <a16:creationId xmlns:a16="http://schemas.microsoft.com/office/drawing/2014/main" id="{658015B9-B6D8-6C4F-AD52-EF0EDF26A0FE}"/>
                </a:ext>
              </a:extLst>
            </p:cNvPr>
            <p:cNvSpPr txBox="1"/>
            <p:nvPr/>
          </p:nvSpPr>
          <p:spPr>
            <a:xfrm>
              <a:off x="404664" y="481252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0.0</a:t>
              </a:r>
              <a:endParaRPr lang="x-none" sz="700" dirty="0">
                <a:solidFill>
                  <a:srgbClr val="2980B9"/>
                </a:solidFill>
                <a:latin typeface="Arial" pitchFamily="34" charset="0"/>
                <a:cs typeface="Arial" pitchFamily="34" charset="0"/>
              </a:endParaRPr>
            </a:p>
          </p:txBody>
        </p:sp>
        <p:sp>
          <p:nvSpPr>
            <p:cNvPr id="431" name="TextBox 430">
              <a:extLst>
                <a:ext uri="{FF2B5EF4-FFF2-40B4-BE49-F238E27FC236}">
                  <a16:creationId xmlns:a16="http://schemas.microsoft.com/office/drawing/2014/main" id="{658015B9-B6D8-6C4F-AD52-EF0EDF26A0FE}"/>
                </a:ext>
              </a:extLst>
            </p:cNvPr>
            <p:cNvSpPr txBox="1"/>
            <p:nvPr/>
          </p:nvSpPr>
          <p:spPr>
            <a:xfrm>
              <a:off x="404664" y="4340928"/>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1.5</a:t>
              </a:r>
              <a:endParaRPr lang="x-none" sz="700" dirty="0">
                <a:solidFill>
                  <a:srgbClr val="2980B9"/>
                </a:solidFill>
                <a:latin typeface="Arial" pitchFamily="34" charset="0"/>
                <a:cs typeface="Arial" pitchFamily="34" charset="0"/>
              </a:endParaRPr>
            </a:p>
          </p:txBody>
        </p:sp>
      </p:grpSp>
      <p:cxnSp>
        <p:nvCxnSpPr>
          <p:cNvPr id="434" name="直接连接符 433"/>
          <p:cNvCxnSpPr/>
          <p:nvPr/>
        </p:nvCxnSpPr>
        <p:spPr>
          <a:xfrm>
            <a:off x="332656" y="3510000"/>
            <a:ext cx="7076" cy="115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332656" y="1712640"/>
            <a:ext cx="0" cy="16561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6" name="TextBox 435"/>
          <p:cNvSpPr txBox="1"/>
          <p:nvPr/>
        </p:nvSpPr>
        <p:spPr>
          <a:xfrm rot="16200000">
            <a:off x="-333563" y="4035043"/>
            <a:ext cx="1152128"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Cell mixing experiment</a:t>
            </a:r>
          </a:p>
        </p:txBody>
      </p:sp>
      <p:sp>
        <p:nvSpPr>
          <p:cNvPr id="437" name="TextBox 436"/>
          <p:cNvSpPr txBox="1"/>
          <p:nvPr/>
        </p:nvSpPr>
        <p:spPr>
          <a:xfrm rot="16200000">
            <a:off x="-585591" y="2486871"/>
            <a:ext cx="1656184"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Real data with multiple replicates</a:t>
            </a:r>
          </a:p>
        </p:txBody>
      </p:sp>
      <p:sp>
        <p:nvSpPr>
          <p:cNvPr id="438" name="TextBox 437">
            <a:extLst>
              <a:ext uri="{FF2B5EF4-FFF2-40B4-BE49-F238E27FC236}">
                <a16:creationId xmlns:a16="http://schemas.microsoft.com/office/drawing/2014/main" id="{658015B9-B6D8-6C4F-AD52-EF0EDF26A0FE}"/>
              </a:ext>
            </a:extLst>
          </p:cNvPr>
          <p:cNvSpPr txBox="1"/>
          <p:nvPr/>
        </p:nvSpPr>
        <p:spPr>
          <a:xfrm>
            <a:off x="692696" y="1568624"/>
            <a:ext cx="2376264"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      Quantification tools             Protocols-Platforms</a:t>
            </a:r>
            <a:endParaRPr lang="x-none" sz="700" b="1" dirty="0">
              <a:latin typeface="Arial" pitchFamily="34" charset="0"/>
              <a:cs typeface="Arial" pitchFamily="34" charset="0"/>
            </a:endParaRPr>
          </a:p>
        </p:txBody>
      </p:sp>
      <p:grpSp>
        <p:nvGrpSpPr>
          <p:cNvPr id="782" name="组合 505"/>
          <p:cNvGrpSpPr/>
          <p:nvPr/>
        </p:nvGrpSpPr>
        <p:grpSpPr>
          <a:xfrm>
            <a:off x="720000" y="4680000"/>
            <a:ext cx="2152481" cy="813264"/>
            <a:chOff x="720000" y="4680000"/>
            <a:chExt cx="2152481" cy="813264"/>
          </a:xfrm>
        </p:grpSpPr>
        <p:sp>
          <p:nvSpPr>
            <p:cNvPr id="498" name="TextBox 497">
              <a:extLst>
                <a:ext uri="{FF2B5EF4-FFF2-40B4-BE49-F238E27FC236}">
                  <a16:creationId xmlns:a16="http://schemas.microsoft.com/office/drawing/2014/main" id="{ECCA046D-70A9-3D4C-9D57-C97D86A2ABFF}"/>
                </a:ext>
              </a:extLst>
            </p:cNvPr>
            <p:cNvSpPr txBox="1"/>
            <p:nvPr/>
          </p:nvSpPr>
          <p:spPr>
            <a:xfrm rot="16200000">
              <a:off x="1566000" y="5032771"/>
              <a:ext cx="813264"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cDNA-PacBio</a:t>
              </a:r>
              <a:endParaRPr lang="en-GB" sz="700" dirty="0">
                <a:latin typeface="Arial" pitchFamily="34" charset="0"/>
                <a:cs typeface="Arial" pitchFamily="34" charset="0"/>
              </a:endParaRPr>
            </a:p>
          </p:txBody>
        </p:sp>
        <p:sp>
          <p:nvSpPr>
            <p:cNvPr id="490" name="TextBox 489">
              <a:extLst>
                <a:ext uri="{FF2B5EF4-FFF2-40B4-BE49-F238E27FC236}">
                  <a16:creationId xmlns:a16="http://schemas.microsoft.com/office/drawing/2014/main" id="{ECCA046D-70A9-3D4C-9D57-C97D86A2ABFF}"/>
                </a:ext>
              </a:extLst>
            </p:cNvPr>
            <p:cNvSpPr txBox="1"/>
            <p:nvPr/>
          </p:nvSpPr>
          <p:spPr>
            <a:xfrm rot="16200000">
              <a:off x="609437" y="4790563"/>
              <a:ext cx="360040" cy="138914"/>
            </a:xfrm>
            <a:prstGeom prst="rect">
              <a:avLst/>
            </a:prstGeom>
            <a:noFill/>
          </p:spPr>
          <p:txBody>
            <a:bodyPr wrap="square" lIns="0" tIns="0" rIns="0" bIns="0" rtlCol="0">
              <a:spAutoFit/>
            </a:bodyPr>
            <a:lstStyle/>
            <a:p>
              <a:pPr algn="r"/>
              <a:r>
                <a:rPr lang="en-GB" sz="700" dirty="0">
                  <a:latin typeface="Arial" pitchFamily="34" charset="0"/>
                  <a:cs typeface="Arial" pitchFamily="34" charset="0"/>
                </a:rPr>
                <a:t>B</a:t>
              </a:r>
              <a:r>
                <a:rPr lang="en-US" altLang="zh-CN" sz="700" dirty="0" err="1">
                  <a:latin typeface="Arial" pitchFamily="34" charset="0"/>
                  <a:cs typeface="Arial" pitchFamily="34" charset="0"/>
                </a:rPr>
                <a:t>ambu</a:t>
              </a:r>
              <a:endParaRPr lang="en-GB" sz="700" dirty="0">
                <a:latin typeface="Arial" pitchFamily="34" charset="0"/>
                <a:cs typeface="Arial" pitchFamily="34" charset="0"/>
              </a:endParaRPr>
            </a:p>
          </p:txBody>
        </p:sp>
        <p:sp>
          <p:nvSpPr>
            <p:cNvPr id="491" name="TextBox 490">
              <a:extLst>
                <a:ext uri="{FF2B5EF4-FFF2-40B4-BE49-F238E27FC236}">
                  <a16:creationId xmlns:a16="http://schemas.microsoft.com/office/drawing/2014/main" id="{ECCA046D-70A9-3D4C-9D57-C97D86A2ABFF}"/>
                </a:ext>
              </a:extLst>
            </p:cNvPr>
            <p:cNvSpPr txBox="1"/>
            <p:nvPr/>
          </p:nvSpPr>
          <p:spPr>
            <a:xfrm rot="16200000">
              <a:off x="756008" y="48061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FLAIR</a:t>
              </a:r>
              <a:endParaRPr lang="en-GB" sz="700" dirty="0">
                <a:latin typeface="Arial" pitchFamily="34" charset="0"/>
                <a:cs typeface="Arial" pitchFamily="34" charset="0"/>
              </a:endParaRPr>
            </a:p>
          </p:txBody>
        </p:sp>
        <p:sp>
          <p:nvSpPr>
            <p:cNvPr id="492" name="TextBox 491">
              <a:extLst>
                <a:ext uri="{FF2B5EF4-FFF2-40B4-BE49-F238E27FC236}">
                  <a16:creationId xmlns:a16="http://schemas.microsoft.com/office/drawing/2014/main" id="{ECCA046D-70A9-3D4C-9D57-C97D86A2ABFF}"/>
                </a:ext>
              </a:extLst>
            </p:cNvPr>
            <p:cNvSpPr txBox="1"/>
            <p:nvPr/>
          </p:nvSpPr>
          <p:spPr>
            <a:xfrm rot="16200000">
              <a:off x="900000"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FLAMES</a:t>
              </a:r>
              <a:endParaRPr lang="en-GB" sz="700" dirty="0">
                <a:latin typeface="Arial" pitchFamily="34" charset="0"/>
                <a:cs typeface="Arial" pitchFamily="34" charset="0"/>
              </a:endParaRPr>
            </a:p>
          </p:txBody>
        </p:sp>
        <p:sp>
          <p:nvSpPr>
            <p:cNvPr id="493" name="TextBox 492">
              <a:extLst>
                <a:ext uri="{FF2B5EF4-FFF2-40B4-BE49-F238E27FC236}">
                  <a16:creationId xmlns:a16="http://schemas.microsoft.com/office/drawing/2014/main" id="{ECCA046D-70A9-3D4C-9D57-C97D86A2ABFF}"/>
                </a:ext>
              </a:extLst>
            </p:cNvPr>
            <p:cNvSpPr txBox="1"/>
            <p:nvPr/>
          </p:nvSpPr>
          <p:spPr>
            <a:xfrm rot="16200000">
              <a:off x="1018800" y="4801151"/>
              <a:ext cx="381216"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IsoQuant</a:t>
              </a:r>
              <a:endParaRPr lang="en-GB" sz="700" dirty="0">
                <a:latin typeface="Arial" pitchFamily="34" charset="0"/>
                <a:cs typeface="Arial" pitchFamily="34" charset="0"/>
              </a:endParaRPr>
            </a:p>
          </p:txBody>
        </p:sp>
        <p:sp>
          <p:nvSpPr>
            <p:cNvPr id="494" name="TextBox 493">
              <a:extLst>
                <a:ext uri="{FF2B5EF4-FFF2-40B4-BE49-F238E27FC236}">
                  <a16:creationId xmlns:a16="http://schemas.microsoft.com/office/drawing/2014/main" id="{ECCA046D-70A9-3D4C-9D57-C97D86A2ABFF}"/>
                </a:ext>
              </a:extLst>
            </p:cNvPr>
            <p:cNvSpPr txBox="1"/>
            <p:nvPr/>
          </p:nvSpPr>
          <p:spPr>
            <a:xfrm rot="16200000">
              <a:off x="1162808" y="4790563"/>
              <a:ext cx="360040"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IsoTools</a:t>
              </a:r>
              <a:endParaRPr lang="en-GB" sz="700" dirty="0">
                <a:latin typeface="Arial" pitchFamily="34" charset="0"/>
                <a:cs typeface="Arial" pitchFamily="34" charset="0"/>
              </a:endParaRPr>
            </a:p>
          </p:txBody>
        </p:sp>
        <p:sp>
          <p:nvSpPr>
            <p:cNvPr id="495" name="TextBox 494">
              <a:extLst>
                <a:ext uri="{FF2B5EF4-FFF2-40B4-BE49-F238E27FC236}">
                  <a16:creationId xmlns:a16="http://schemas.microsoft.com/office/drawing/2014/main" id="{ECCA046D-70A9-3D4C-9D57-C97D86A2ABFF}"/>
                </a:ext>
              </a:extLst>
            </p:cNvPr>
            <p:cNvSpPr txBox="1"/>
            <p:nvPr/>
          </p:nvSpPr>
          <p:spPr>
            <a:xfrm rot="16200000">
              <a:off x="1206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TALON</a:t>
              </a:r>
              <a:endParaRPr lang="en-GB" sz="700" dirty="0">
                <a:latin typeface="Arial" pitchFamily="34" charset="0"/>
                <a:cs typeface="Arial" pitchFamily="34" charset="0"/>
              </a:endParaRPr>
            </a:p>
          </p:txBody>
        </p:sp>
        <p:sp>
          <p:nvSpPr>
            <p:cNvPr id="496" name="TextBox 495">
              <a:extLst>
                <a:ext uri="{FF2B5EF4-FFF2-40B4-BE49-F238E27FC236}">
                  <a16:creationId xmlns:a16="http://schemas.microsoft.com/office/drawing/2014/main" id="{ECCA046D-70A9-3D4C-9D57-C97D86A2ABFF}"/>
                </a:ext>
              </a:extLst>
            </p:cNvPr>
            <p:cNvSpPr txBox="1"/>
            <p:nvPr/>
          </p:nvSpPr>
          <p:spPr>
            <a:xfrm rot="16200000">
              <a:off x="1386008" y="4837155"/>
              <a:ext cx="453224"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NanoSim</a:t>
              </a:r>
              <a:endParaRPr lang="en-GB" sz="700" dirty="0">
                <a:latin typeface="Arial" pitchFamily="34" charset="0"/>
                <a:cs typeface="Arial" pitchFamily="34" charset="0"/>
              </a:endParaRPr>
            </a:p>
          </p:txBody>
        </p:sp>
        <p:sp>
          <p:nvSpPr>
            <p:cNvPr id="497" name="TextBox 496">
              <a:extLst>
                <a:ext uri="{FF2B5EF4-FFF2-40B4-BE49-F238E27FC236}">
                  <a16:creationId xmlns:a16="http://schemas.microsoft.com/office/drawing/2014/main" id="{ECCA046D-70A9-3D4C-9D57-C97D86A2ABFF}"/>
                </a:ext>
              </a:extLst>
            </p:cNvPr>
            <p:cNvSpPr txBox="1"/>
            <p:nvPr/>
          </p:nvSpPr>
          <p:spPr>
            <a:xfrm rot="16200000">
              <a:off x="15732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RSEM</a:t>
              </a:r>
              <a:endParaRPr lang="en-GB" sz="700" dirty="0">
                <a:latin typeface="Arial" pitchFamily="34" charset="0"/>
                <a:cs typeface="Arial" pitchFamily="34" charset="0"/>
              </a:endParaRPr>
            </a:p>
          </p:txBody>
        </p:sp>
        <p:sp>
          <p:nvSpPr>
            <p:cNvPr id="499" name="TextBox 498">
              <a:extLst>
                <a:ext uri="{FF2B5EF4-FFF2-40B4-BE49-F238E27FC236}">
                  <a16:creationId xmlns:a16="http://schemas.microsoft.com/office/drawing/2014/main" id="{ECCA046D-70A9-3D4C-9D57-C97D86A2ABFF}"/>
                </a:ext>
              </a:extLst>
            </p:cNvPr>
            <p:cNvSpPr txBox="1"/>
            <p:nvPr/>
          </p:nvSpPr>
          <p:spPr>
            <a:xfrm rot="16200000">
              <a:off x="1818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00" name="TextBox 499">
              <a:extLst>
                <a:ext uri="{FF2B5EF4-FFF2-40B4-BE49-F238E27FC236}">
                  <a16:creationId xmlns:a16="http://schemas.microsoft.com/office/drawing/2014/main" id="{ECCA046D-70A9-3D4C-9D57-C97D86A2ABFF}"/>
                </a:ext>
              </a:extLst>
            </p:cNvPr>
            <p:cNvSpPr txBox="1"/>
            <p:nvPr/>
          </p:nvSpPr>
          <p:spPr>
            <a:xfrm rot="16200000">
              <a:off x="1998008" y="4888755"/>
              <a:ext cx="525232"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dRNA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01" name="TextBox 500">
              <a:extLst>
                <a:ext uri="{FF2B5EF4-FFF2-40B4-BE49-F238E27FC236}">
                  <a16:creationId xmlns:a16="http://schemas.microsoft.com/office/drawing/2014/main" id="{ECCA046D-70A9-3D4C-9D57-C97D86A2ABFF}"/>
                </a:ext>
              </a:extLst>
            </p:cNvPr>
            <p:cNvSpPr txBox="1"/>
            <p:nvPr/>
          </p:nvSpPr>
          <p:spPr>
            <a:xfrm rot="16200000">
              <a:off x="2070000" y="4960763"/>
              <a:ext cx="669248"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CapTrap-PacBio</a:t>
              </a:r>
              <a:endParaRPr lang="en-GB" sz="700" dirty="0">
                <a:latin typeface="Arial" pitchFamily="34" charset="0"/>
                <a:cs typeface="Arial" pitchFamily="34" charset="0"/>
              </a:endParaRPr>
            </a:p>
          </p:txBody>
        </p:sp>
        <p:sp>
          <p:nvSpPr>
            <p:cNvPr id="502" name="TextBox 501">
              <a:extLst>
                <a:ext uri="{FF2B5EF4-FFF2-40B4-BE49-F238E27FC236}">
                  <a16:creationId xmlns:a16="http://schemas.microsoft.com/office/drawing/2014/main" id="{ECCA046D-70A9-3D4C-9D57-C97D86A2ABFF}"/>
                </a:ext>
              </a:extLst>
            </p:cNvPr>
            <p:cNvSpPr txBox="1"/>
            <p:nvPr/>
          </p:nvSpPr>
          <p:spPr>
            <a:xfrm rot="16200000">
              <a:off x="2250008" y="4924759"/>
              <a:ext cx="597240"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endParaRPr lang="en-GB" altLang="zh-CN" sz="700" dirty="0">
                <a:latin typeface="Arial" pitchFamily="34" charset="0"/>
                <a:cs typeface="Arial" pitchFamily="34" charset="0"/>
              </a:endParaRPr>
            </a:p>
          </p:txBody>
        </p:sp>
        <p:sp>
          <p:nvSpPr>
            <p:cNvPr id="503" name="TextBox 502">
              <a:extLst>
                <a:ext uri="{FF2B5EF4-FFF2-40B4-BE49-F238E27FC236}">
                  <a16:creationId xmlns:a16="http://schemas.microsoft.com/office/drawing/2014/main" id="{ECCA046D-70A9-3D4C-9D57-C97D86A2ABFF}"/>
                </a:ext>
              </a:extLst>
            </p:cNvPr>
            <p:cNvSpPr txBox="1"/>
            <p:nvPr/>
          </p:nvSpPr>
          <p:spPr>
            <a:xfrm rot="16200000">
              <a:off x="2430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R2C2-ONT</a:t>
              </a:r>
              <a:endParaRPr lang="en-GB" sz="700" dirty="0">
                <a:latin typeface="Arial" pitchFamily="34" charset="0"/>
                <a:cs typeface="Arial" pitchFamily="34" charset="0"/>
              </a:endParaRPr>
            </a:p>
          </p:txBody>
        </p:sp>
        <p:sp>
          <p:nvSpPr>
            <p:cNvPr id="504" name="TextBox 503">
              <a:extLst>
                <a:ext uri="{FF2B5EF4-FFF2-40B4-BE49-F238E27FC236}">
                  <a16:creationId xmlns:a16="http://schemas.microsoft.com/office/drawing/2014/main" id="{ECCA046D-70A9-3D4C-9D57-C97D86A2ABFF}"/>
                </a:ext>
              </a:extLst>
            </p:cNvPr>
            <p:cNvSpPr txBox="1"/>
            <p:nvPr/>
          </p:nvSpPr>
          <p:spPr>
            <a:xfrm rot="16200000">
              <a:off x="2520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cDNA-Illumina</a:t>
              </a:r>
              <a:endParaRPr lang="en-GB" sz="700" dirty="0">
                <a:latin typeface="Arial" pitchFamily="34" charset="0"/>
                <a:cs typeface="Arial" pitchFamily="34" charset="0"/>
              </a:endParaRPr>
            </a:p>
          </p:txBody>
        </p:sp>
      </p:grpSp>
      <p:sp>
        <p:nvSpPr>
          <p:cNvPr id="635" name="TextBox 634">
            <a:extLst>
              <a:ext uri="{FF2B5EF4-FFF2-40B4-BE49-F238E27FC236}">
                <a16:creationId xmlns:a16="http://schemas.microsoft.com/office/drawing/2014/main" id="{658015B9-B6D8-6C4F-AD52-EF0EDF26A0FE}"/>
              </a:ext>
            </a:extLst>
          </p:cNvPr>
          <p:cNvSpPr txBox="1"/>
          <p:nvPr/>
        </p:nvSpPr>
        <p:spPr>
          <a:xfrm>
            <a:off x="0" y="149661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b</a:t>
            </a:r>
            <a:endParaRPr lang="x-none" sz="1000" b="1" dirty="0">
              <a:latin typeface="Arial" pitchFamily="34" charset="0"/>
              <a:cs typeface="Arial" pitchFamily="34" charset="0"/>
            </a:endParaRPr>
          </a:p>
        </p:txBody>
      </p:sp>
      <p:sp>
        <p:nvSpPr>
          <p:cNvPr id="636" name="TextBox 635">
            <a:extLst>
              <a:ext uri="{FF2B5EF4-FFF2-40B4-BE49-F238E27FC236}">
                <a16:creationId xmlns:a16="http://schemas.microsoft.com/office/drawing/2014/main" id="{658015B9-B6D8-6C4F-AD52-EF0EDF26A0FE}"/>
              </a:ext>
            </a:extLst>
          </p:cNvPr>
          <p:cNvSpPr txBox="1"/>
          <p:nvPr/>
        </p:nvSpPr>
        <p:spPr>
          <a:xfrm>
            <a:off x="0" y="3368824"/>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c</a:t>
            </a:r>
            <a:endParaRPr lang="x-none" sz="1000" b="1" dirty="0">
              <a:latin typeface="Arial" pitchFamily="34" charset="0"/>
              <a:cs typeface="Arial" pitchFamily="34" charset="0"/>
            </a:endParaRPr>
          </a:p>
        </p:txBody>
      </p:sp>
      <p:pic>
        <p:nvPicPr>
          <p:cNvPr id="373" name="图片 372" descr="fig_real_data_v4_main_fig_3_AI.emf"/>
          <p:cNvPicPr>
            <a:picLocks/>
          </p:cNvPicPr>
          <p:nvPr/>
        </p:nvPicPr>
        <p:blipFill>
          <a:blip r:embed="rId11" cstate="print"/>
          <a:stretch>
            <a:fillRect/>
          </a:stretch>
        </p:blipFill>
        <p:spPr>
          <a:xfrm>
            <a:off x="676808" y="1706400"/>
            <a:ext cx="2235600" cy="2944800"/>
          </a:xfrm>
          <a:prstGeom prst="rect">
            <a:avLst/>
          </a:prstGeom>
        </p:spPr>
      </p:pic>
      <p:cxnSp>
        <p:nvCxnSpPr>
          <p:cNvPr id="379" name="直接连接符 378"/>
          <p:cNvCxnSpPr/>
          <p:nvPr/>
        </p:nvCxnSpPr>
        <p:spPr>
          <a:xfrm>
            <a:off x="1854008" y="1712640"/>
            <a:ext cx="7076" cy="295200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85" name="组合 439"/>
          <p:cNvGrpSpPr/>
          <p:nvPr/>
        </p:nvGrpSpPr>
        <p:grpSpPr>
          <a:xfrm>
            <a:off x="3212976" y="4266000"/>
            <a:ext cx="216024" cy="413722"/>
            <a:chOff x="404664" y="4266000"/>
            <a:chExt cx="216024" cy="413722"/>
          </a:xfrm>
        </p:grpSpPr>
        <p:sp>
          <p:nvSpPr>
            <p:cNvPr id="628" name="TextBox 627">
              <a:extLst>
                <a:ext uri="{FF2B5EF4-FFF2-40B4-BE49-F238E27FC236}">
                  <a16:creationId xmlns:a16="http://schemas.microsoft.com/office/drawing/2014/main" id="{658015B9-B6D8-6C4F-AD52-EF0EDF26A0FE}"/>
                </a:ext>
              </a:extLst>
            </p:cNvPr>
            <p:cNvSpPr txBox="1"/>
            <p:nvPr/>
          </p:nvSpPr>
          <p:spPr>
            <a:xfrm>
              <a:off x="404664" y="4572000"/>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0.3</a:t>
              </a:r>
              <a:endParaRPr lang="x-none" sz="700" dirty="0">
                <a:solidFill>
                  <a:srgbClr val="E74C3C"/>
                </a:solidFill>
                <a:latin typeface="Arial" pitchFamily="34" charset="0"/>
                <a:cs typeface="Arial" pitchFamily="34" charset="0"/>
              </a:endParaRPr>
            </a:p>
          </p:txBody>
        </p:sp>
        <p:sp>
          <p:nvSpPr>
            <p:cNvPr id="629" name="TextBox 628">
              <a:extLst>
                <a:ext uri="{FF2B5EF4-FFF2-40B4-BE49-F238E27FC236}">
                  <a16:creationId xmlns:a16="http://schemas.microsoft.com/office/drawing/2014/main" id="{658015B9-B6D8-6C4F-AD52-EF0EDF26A0FE}"/>
                </a:ext>
              </a:extLst>
            </p:cNvPr>
            <p:cNvSpPr txBox="1"/>
            <p:nvPr/>
          </p:nvSpPr>
          <p:spPr>
            <a:xfrm>
              <a:off x="404664" y="4266000"/>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2" name="组合 452"/>
          <p:cNvGrpSpPr/>
          <p:nvPr/>
        </p:nvGrpSpPr>
        <p:grpSpPr>
          <a:xfrm>
            <a:off x="3212976" y="3823200"/>
            <a:ext cx="216024" cy="424522"/>
            <a:chOff x="404664" y="4507566"/>
            <a:chExt cx="216024" cy="424522"/>
          </a:xfrm>
        </p:grpSpPr>
        <p:sp>
          <p:nvSpPr>
            <p:cNvPr id="626" name="TextBox 625">
              <a:extLst>
                <a:ext uri="{FF2B5EF4-FFF2-40B4-BE49-F238E27FC236}">
                  <a16:creationId xmlns:a16="http://schemas.microsoft.com/office/drawing/2014/main" id="{658015B9-B6D8-6C4F-AD52-EF0EDF26A0FE}"/>
                </a:ext>
              </a:extLst>
            </p:cNvPr>
            <p:cNvSpPr txBox="1"/>
            <p:nvPr/>
          </p:nvSpPr>
          <p:spPr>
            <a:xfrm>
              <a:off x="404664" y="482436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627" name="TextBox 626">
              <a:extLst>
                <a:ext uri="{FF2B5EF4-FFF2-40B4-BE49-F238E27FC236}">
                  <a16:creationId xmlns:a16="http://schemas.microsoft.com/office/drawing/2014/main" id="{658015B9-B6D8-6C4F-AD52-EF0EDF26A0FE}"/>
                </a:ext>
              </a:extLst>
            </p:cNvPr>
            <p:cNvSpPr txBox="1"/>
            <p:nvPr/>
          </p:nvSpPr>
          <p:spPr>
            <a:xfrm>
              <a:off x="404664" y="450756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0.5</a:t>
              </a:r>
              <a:endParaRPr lang="x-none" sz="700" dirty="0">
                <a:solidFill>
                  <a:srgbClr val="2980B9"/>
                </a:solidFill>
                <a:latin typeface="Arial" pitchFamily="34" charset="0"/>
                <a:cs typeface="Arial" pitchFamily="34" charset="0"/>
              </a:endParaRPr>
            </a:p>
          </p:txBody>
        </p:sp>
      </p:grpSp>
      <p:grpSp>
        <p:nvGrpSpPr>
          <p:cNvPr id="415" name="组合 455"/>
          <p:cNvGrpSpPr/>
          <p:nvPr/>
        </p:nvGrpSpPr>
        <p:grpSpPr>
          <a:xfrm>
            <a:off x="3212976" y="3312000"/>
            <a:ext cx="216024" cy="413722"/>
            <a:chOff x="404664" y="4356406"/>
            <a:chExt cx="216024" cy="413722"/>
          </a:xfrm>
        </p:grpSpPr>
        <p:sp>
          <p:nvSpPr>
            <p:cNvPr id="624" name="TextBox 623">
              <a:extLst>
                <a:ext uri="{FF2B5EF4-FFF2-40B4-BE49-F238E27FC236}">
                  <a16:creationId xmlns:a16="http://schemas.microsoft.com/office/drawing/2014/main" id="{658015B9-B6D8-6C4F-AD52-EF0EDF26A0FE}"/>
                </a:ext>
              </a:extLst>
            </p:cNvPr>
            <p:cNvSpPr txBox="1"/>
            <p:nvPr/>
          </p:nvSpPr>
          <p:spPr>
            <a:xfrm>
              <a:off x="404664" y="4662406"/>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25" name="TextBox 624">
              <a:extLst>
                <a:ext uri="{FF2B5EF4-FFF2-40B4-BE49-F238E27FC236}">
                  <a16:creationId xmlns:a16="http://schemas.microsoft.com/office/drawing/2014/main" id="{658015B9-B6D8-6C4F-AD52-EF0EDF26A0FE}"/>
                </a:ext>
              </a:extLst>
            </p:cNvPr>
            <p:cNvSpPr txBox="1"/>
            <p:nvPr/>
          </p:nvSpPr>
          <p:spPr>
            <a:xfrm>
              <a:off x="404664" y="4356406"/>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6" name="组合 458"/>
          <p:cNvGrpSpPr/>
          <p:nvPr/>
        </p:nvGrpSpPr>
        <p:grpSpPr>
          <a:xfrm>
            <a:off x="3212976" y="2894400"/>
            <a:ext cx="216024" cy="417322"/>
            <a:chOff x="404664" y="4261972"/>
            <a:chExt cx="216024" cy="417322"/>
          </a:xfrm>
        </p:grpSpPr>
        <p:sp>
          <p:nvSpPr>
            <p:cNvPr id="613" name="TextBox 612">
              <a:extLst>
                <a:ext uri="{FF2B5EF4-FFF2-40B4-BE49-F238E27FC236}">
                  <a16:creationId xmlns:a16="http://schemas.microsoft.com/office/drawing/2014/main" id="{658015B9-B6D8-6C4F-AD52-EF0EDF26A0FE}"/>
                </a:ext>
              </a:extLst>
            </p:cNvPr>
            <p:cNvSpPr txBox="1"/>
            <p:nvPr/>
          </p:nvSpPr>
          <p:spPr>
            <a:xfrm>
              <a:off x="404664" y="457157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14" name="TextBox 613">
              <a:extLst>
                <a:ext uri="{FF2B5EF4-FFF2-40B4-BE49-F238E27FC236}">
                  <a16:creationId xmlns:a16="http://schemas.microsoft.com/office/drawing/2014/main" id="{658015B9-B6D8-6C4F-AD52-EF0EDF26A0FE}"/>
                </a:ext>
              </a:extLst>
            </p:cNvPr>
            <p:cNvSpPr txBox="1"/>
            <p:nvPr/>
          </p:nvSpPr>
          <p:spPr>
            <a:xfrm>
              <a:off x="404664" y="426197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7" name="组合 461"/>
          <p:cNvGrpSpPr/>
          <p:nvPr/>
        </p:nvGrpSpPr>
        <p:grpSpPr>
          <a:xfrm>
            <a:off x="3212976" y="2484000"/>
            <a:ext cx="216024" cy="417322"/>
            <a:chOff x="404664" y="4211612"/>
            <a:chExt cx="216024" cy="417322"/>
          </a:xfrm>
        </p:grpSpPr>
        <p:sp>
          <p:nvSpPr>
            <p:cNvPr id="608" name="TextBox 607">
              <a:extLst>
                <a:ext uri="{FF2B5EF4-FFF2-40B4-BE49-F238E27FC236}">
                  <a16:creationId xmlns:a16="http://schemas.microsoft.com/office/drawing/2014/main" id="{658015B9-B6D8-6C4F-AD52-EF0EDF26A0FE}"/>
                </a:ext>
              </a:extLst>
            </p:cNvPr>
            <p:cNvSpPr txBox="1"/>
            <p:nvPr/>
          </p:nvSpPr>
          <p:spPr>
            <a:xfrm>
              <a:off x="404664" y="452121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11" name="TextBox 610">
              <a:extLst>
                <a:ext uri="{FF2B5EF4-FFF2-40B4-BE49-F238E27FC236}">
                  <a16:creationId xmlns:a16="http://schemas.microsoft.com/office/drawing/2014/main" id="{658015B9-B6D8-6C4F-AD52-EF0EDF26A0FE}"/>
                </a:ext>
              </a:extLst>
            </p:cNvPr>
            <p:cNvSpPr txBox="1"/>
            <p:nvPr/>
          </p:nvSpPr>
          <p:spPr>
            <a:xfrm>
              <a:off x="404664" y="4211612"/>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19" name="组合 464"/>
          <p:cNvGrpSpPr/>
          <p:nvPr/>
        </p:nvGrpSpPr>
        <p:grpSpPr>
          <a:xfrm>
            <a:off x="3212976" y="2072680"/>
            <a:ext cx="216024" cy="418242"/>
            <a:chOff x="404664" y="4125198"/>
            <a:chExt cx="216024" cy="418242"/>
          </a:xfrm>
        </p:grpSpPr>
        <p:sp>
          <p:nvSpPr>
            <p:cNvPr id="600" name="TextBox 599">
              <a:extLst>
                <a:ext uri="{FF2B5EF4-FFF2-40B4-BE49-F238E27FC236}">
                  <a16:creationId xmlns:a16="http://schemas.microsoft.com/office/drawing/2014/main" id="{658015B9-B6D8-6C4F-AD52-EF0EDF26A0FE}"/>
                </a:ext>
              </a:extLst>
            </p:cNvPr>
            <p:cNvSpPr txBox="1"/>
            <p:nvPr/>
          </p:nvSpPr>
          <p:spPr>
            <a:xfrm>
              <a:off x="404664" y="443571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0</a:t>
              </a:r>
              <a:endParaRPr lang="x-none" sz="700" dirty="0">
                <a:solidFill>
                  <a:srgbClr val="E74C3C"/>
                </a:solidFill>
                <a:latin typeface="Arial" pitchFamily="34" charset="0"/>
                <a:cs typeface="Arial" pitchFamily="34" charset="0"/>
              </a:endParaRPr>
            </a:p>
          </p:txBody>
        </p:sp>
        <p:sp>
          <p:nvSpPr>
            <p:cNvPr id="601" name="TextBox 600">
              <a:extLst>
                <a:ext uri="{FF2B5EF4-FFF2-40B4-BE49-F238E27FC236}">
                  <a16:creationId xmlns:a16="http://schemas.microsoft.com/office/drawing/2014/main" id="{658015B9-B6D8-6C4F-AD52-EF0EDF26A0FE}"/>
                </a:ext>
              </a:extLst>
            </p:cNvPr>
            <p:cNvSpPr txBox="1"/>
            <p:nvPr/>
          </p:nvSpPr>
          <p:spPr>
            <a:xfrm>
              <a:off x="404664" y="4125198"/>
              <a:ext cx="216024" cy="107722"/>
            </a:xfrm>
            <a:prstGeom prst="rect">
              <a:avLst/>
            </a:prstGeom>
            <a:noFill/>
          </p:spPr>
          <p:txBody>
            <a:bodyPr wrap="square" lIns="0" tIns="0" rIns="0" bIns="0" rtlCol="0">
              <a:spAutoFit/>
            </a:bodyPr>
            <a:lstStyle/>
            <a:p>
              <a:pPr algn="r"/>
              <a:r>
                <a:rPr lang="en-US" sz="700" dirty="0">
                  <a:solidFill>
                    <a:srgbClr val="E74C3C"/>
                  </a:solidFill>
                  <a:latin typeface="Arial" pitchFamily="34" charset="0"/>
                  <a:cs typeface="Arial" pitchFamily="34" charset="0"/>
                </a:rPr>
                <a:t>1.0</a:t>
              </a:r>
              <a:endParaRPr lang="x-none" sz="700" dirty="0">
                <a:solidFill>
                  <a:srgbClr val="E74C3C"/>
                </a:solidFill>
                <a:latin typeface="Arial" pitchFamily="34" charset="0"/>
                <a:cs typeface="Arial" pitchFamily="34" charset="0"/>
              </a:endParaRPr>
            </a:p>
          </p:txBody>
        </p:sp>
      </p:grpSp>
      <p:grpSp>
        <p:nvGrpSpPr>
          <p:cNvPr id="424" name="组合 470"/>
          <p:cNvGrpSpPr/>
          <p:nvPr/>
        </p:nvGrpSpPr>
        <p:grpSpPr>
          <a:xfrm>
            <a:off x="3212976" y="1663200"/>
            <a:ext cx="216024" cy="424522"/>
            <a:chOff x="404664" y="4326916"/>
            <a:chExt cx="216024" cy="424522"/>
          </a:xfrm>
        </p:grpSpPr>
        <p:sp>
          <p:nvSpPr>
            <p:cNvPr id="591" name="TextBox 590">
              <a:extLst>
                <a:ext uri="{FF2B5EF4-FFF2-40B4-BE49-F238E27FC236}">
                  <a16:creationId xmlns:a16="http://schemas.microsoft.com/office/drawing/2014/main" id="{658015B9-B6D8-6C4F-AD52-EF0EDF26A0FE}"/>
                </a:ext>
              </a:extLst>
            </p:cNvPr>
            <p:cNvSpPr txBox="1"/>
            <p:nvPr/>
          </p:nvSpPr>
          <p:spPr>
            <a:xfrm>
              <a:off x="404664" y="464371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0</a:t>
              </a:r>
              <a:endParaRPr lang="x-none" sz="700" dirty="0">
                <a:solidFill>
                  <a:srgbClr val="2980B9"/>
                </a:solidFill>
                <a:latin typeface="Arial" pitchFamily="34" charset="0"/>
                <a:cs typeface="Arial" pitchFamily="34" charset="0"/>
              </a:endParaRPr>
            </a:p>
          </p:txBody>
        </p:sp>
        <p:sp>
          <p:nvSpPr>
            <p:cNvPr id="594" name="TextBox 593">
              <a:extLst>
                <a:ext uri="{FF2B5EF4-FFF2-40B4-BE49-F238E27FC236}">
                  <a16:creationId xmlns:a16="http://schemas.microsoft.com/office/drawing/2014/main" id="{658015B9-B6D8-6C4F-AD52-EF0EDF26A0FE}"/>
                </a:ext>
              </a:extLst>
            </p:cNvPr>
            <p:cNvSpPr txBox="1"/>
            <p:nvPr/>
          </p:nvSpPr>
          <p:spPr>
            <a:xfrm>
              <a:off x="404664" y="4326916"/>
              <a:ext cx="216024" cy="107722"/>
            </a:xfrm>
            <a:prstGeom prst="rect">
              <a:avLst/>
            </a:prstGeom>
            <a:noFill/>
          </p:spPr>
          <p:txBody>
            <a:bodyPr wrap="square" lIns="0" tIns="0" rIns="0" bIns="0" rtlCol="0">
              <a:spAutoFit/>
            </a:bodyPr>
            <a:lstStyle/>
            <a:p>
              <a:pPr algn="r"/>
              <a:r>
                <a:rPr lang="en-US" sz="700" dirty="0">
                  <a:solidFill>
                    <a:srgbClr val="2980B9"/>
                  </a:solidFill>
                  <a:latin typeface="Arial" pitchFamily="34" charset="0"/>
                  <a:cs typeface="Arial" pitchFamily="34" charset="0"/>
                </a:rPr>
                <a:t>1.0</a:t>
              </a:r>
              <a:endParaRPr lang="x-none" sz="700" dirty="0">
                <a:solidFill>
                  <a:srgbClr val="2980B9"/>
                </a:solidFill>
                <a:latin typeface="Arial" pitchFamily="34" charset="0"/>
                <a:cs typeface="Arial" pitchFamily="34" charset="0"/>
              </a:endParaRPr>
            </a:p>
          </p:txBody>
        </p:sp>
      </p:grpSp>
      <p:sp>
        <p:nvSpPr>
          <p:cNvPr id="425" name="TextBox 424">
            <a:extLst>
              <a:ext uri="{FF2B5EF4-FFF2-40B4-BE49-F238E27FC236}">
                <a16:creationId xmlns:a16="http://schemas.microsoft.com/office/drawing/2014/main" id="{ECCA046D-70A9-3D4C-9D57-C97D86A2ABFF}"/>
              </a:ext>
            </a:extLst>
          </p:cNvPr>
          <p:cNvSpPr txBox="1"/>
          <p:nvPr/>
        </p:nvSpPr>
        <p:spPr>
          <a:xfrm rot="16200000">
            <a:off x="2727067" y="4107051"/>
            <a:ext cx="1008112" cy="107722"/>
          </a:xfrm>
          <a:prstGeom prst="rect">
            <a:avLst/>
          </a:prstGeom>
          <a:noFill/>
        </p:spPr>
        <p:txBody>
          <a:bodyPr wrap="square" lIns="0" tIns="0" rIns="0" bIns="0" rtlCol="0">
            <a:spAutoFit/>
          </a:bodyPr>
          <a:lstStyle/>
          <a:p>
            <a:r>
              <a:rPr lang="en-US" altLang="zh-CN" sz="700" dirty="0">
                <a:latin typeface="Arial" pitchFamily="34" charset="0"/>
                <a:cs typeface="Arial" pitchFamily="34" charset="0"/>
              </a:rPr>
              <a:t>    </a:t>
            </a:r>
            <a:r>
              <a:rPr lang="en-US" altLang="zh-CN" sz="700" dirty="0">
                <a:solidFill>
                  <a:srgbClr val="E74C3C"/>
                </a:solidFill>
                <a:latin typeface="Arial" pitchFamily="34" charset="0"/>
                <a:cs typeface="Arial" pitchFamily="34" charset="0"/>
              </a:rPr>
              <a:t>SCC </a:t>
            </a:r>
            <a:r>
              <a:rPr lang="en-US" sz="700" dirty="0">
                <a:latin typeface="Arial" pitchFamily="34" charset="0"/>
                <a:cs typeface="Arial" pitchFamily="34" charset="0"/>
              </a:rPr>
              <a:t>         </a:t>
            </a:r>
            <a:r>
              <a:rPr lang="en-US" sz="700" dirty="0">
                <a:solidFill>
                  <a:srgbClr val="2980B9"/>
                </a:solidFill>
                <a:latin typeface="Arial" pitchFamily="34" charset="0"/>
                <a:cs typeface="Arial" pitchFamily="34" charset="0"/>
              </a:rPr>
              <a:t>MRD</a:t>
            </a:r>
            <a:endParaRPr lang="en-GB" sz="700" dirty="0">
              <a:solidFill>
                <a:srgbClr val="2980B9"/>
              </a:solidFill>
              <a:latin typeface="Arial" pitchFamily="34" charset="0"/>
              <a:cs typeface="Arial" pitchFamily="34" charset="0"/>
            </a:endParaRPr>
          </a:p>
        </p:txBody>
      </p:sp>
      <p:cxnSp>
        <p:nvCxnSpPr>
          <p:cNvPr id="426" name="直接连接符 425"/>
          <p:cNvCxnSpPr/>
          <p:nvPr/>
        </p:nvCxnSpPr>
        <p:spPr>
          <a:xfrm>
            <a:off x="3140968" y="3836976"/>
            <a:ext cx="7076" cy="81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9" name="TextBox 428"/>
          <p:cNvSpPr txBox="1"/>
          <p:nvPr/>
        </p:nvSpPr>
        <p:spPr>
          <a:xfrm rot="16200000">
            <a:off x="2652791" y="4179057"/>
            <a:ext cx="864095" cy="107722"/>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Simulation data</a:t>
            </a:r>
          </a:p>
        </p:txBody>
      </p:sp>
      <p:sp>
        <p:nvSpPr>
          <p:cNvPr id="433" name="TextBox 432">
            <a:extLst>
              <a:ext uri="{FF2B5EF4-FFF2-40B4-BE49-F238E27FC236}">
                <a16:creationId xmlns:a16="http://schemas.microsoft.com/office/drawing/2014/main" id="{ECCA046D-70A9-3D4C-9D57-C97D86A2ABFF}"/>
              </a:ext>
            </a:extLst>
          </p:cNvPr>
          <p:cNvSpPr txBox="1"/>
          <p:nvPr/>
        </p:nvSpPr>
        <p:spPr>
          <a:xfrm rot="16200000">
            <a:off x="2266709" y="2638580"/>
            <a:ext cx="1944218" cy="92333"/>
          </a:xfrm>
          <a:prstGeom prst="rect">
            <a:avLst/>
          </a:prstGeom>
          <a:noFill/>
        </p:spPr>
        <p:txBody>
          <a:bodyPr wrap="square" lIns="0" tIns="0" rIns="0" bIns="0" rtlCol="0">
            <a:spAutoFit/>
          </a:bodyPr>
          <a:lstStyle/>
          <a:p>
            <a:r>
              <a:rPr lang="en-US" sz="600" dirty="0">
                <a:solidFill>
                  <a:srgbClr val="E74C3C"/>
                </a:solidFill>
                <a:latin typeface="Arial" pitchFamily="34" charset="0"/>
                <a:cs typeface="Arial" pitchFamily="34" charset="0"/>
              </a:rPr>
              <a:t> (ERCC)   (Long-SIRV)    (SIRV)</a:t>
            </a:r>
            <a:endParaRPr lang="en-GB" sz="600" dirty="0">
              <a:solidFill>
                <a:srgbClr val="E74C3C"/>
              </a:solidFill>
              <a:latin typeface="Arial" pitchFamily="34" charset="0"/>
              <a:cs typeface="Arial" pitchFamily="34" charset="0"/>
            </a:endParaRPr>
          </a:p>
        </p:txBody>
      </p:sp>
      <p:sp>
        <p:nvSpPr>
          <p:cNvPr id="465" name="TextBox 464">
            <a:extLst>
              <a:ext uri="{FF2B5EF4-FFF2-40B4-BE49-F238E27FC236}">
                <a16:creationId xmlns:a16="http://schemas.microsoft.com/office/drawing/2014/main" id="{ECCA046D-70A9-3D4C-9D57-C97D86A2ABFF}"/>
              </a:ext>
            </a:extLst>
          </p:cNvPr>
          <p:cNvSpPr txBox="1"/>
          <p:nvPr/>
        </p:nvSpPr>
        <p:spPr>
          <a:xfrm rot="16200000">
            <a:off x="2168861" y="2630887"/>
            <a:ext cx="1944216" cy="107722"/>
          </a:xfrm>
          <a:prstGeom prst="rect">
            <a:avLst/>
          </a:prstGeom>
          <a:noFill/>
        </p:spPr>
        <p:txBody>
          <a:bodyPr wrap="square" lIns="0" tIns="0" rIns="0" bIns="0" rtlCol="0">
            <a:spAutoFit/>
          </a:bodyPr>
          <a:lstStyle/>
          <a:p>
            <a:r>
              <a:rPr lang="en-US" sz="700" dirty="0">
                <a:solidFill>
                  <a:srgbClr val="E74C3C"/>
                </a:solidFill>
                <a:latin typeface="Arial" pitchFamily="34" charset="0"/>
                <a:cs typeface="Arial" pitchFamily="34" charset="0"/>
              </a:rPr>
              <a:t>   PET         </a:t>
            </a:r>
            <a:r>
              <a:rPr lang="en-US" sz="700" dirty="0" err="1">
                <a:solidFill>
                  <a:srgbClr val="E74C3C"/>
                </a:solidFill>
                <a:latin typeface="Arial" pitchFamily="34" charset="0"/>
                <a:cs typeface="Arial" pitchFamily="34" charset="0"/>
              </a:rPr>
              <a:t>PET</a:t>
            </a:r>
            <a:r>
              <a:rPr lang="en-US" sz="700" dirty="0">
                <a:solidFill>
                  <a:srgbClr val="E74C3C"/>
                </a:solidFill>
                <a:latin typeface="Arial" pitchFamily="34" charset="0"/>
                <a:cs typeface="Arial" pitchFamily="34" charset="0"/>
              </a:rPr>
              <a:t>         </a:t>
            </a:r>
            <a:r>
              <a:rPr lang="en-US" sz="700" dirty="0" err="1">
                <a:solidFill>
                  <a:srgbClr val="E74C3C"/>
                </a:solidFill>
                <a:latin typeface="Arial" pitchFamily="34" charset="0"/>
                <a:cs typeface="Arial" pitchFamily="34" charset="0"/>
              </a:rPr>
              <a:t>PET</a:t>
            </a:r>
            <a:r>
              <a:rPr lang="en-US" sz="700" dirty="0">
                <a:solidFill>
                  <a:srgbClr val="E74C3C"/>
                </a:solidFill>
                <a:latin typeface="Arial" pitchFamily="34" charset="0"/>
                <a:cs typeface="Arial" pitchFamily="34" charset="0"/>
              </a:rPr>
              <a:t>         </a:t>
            </a:r>
            <a:r>
              <a:rPr lang="en-US" altLang="zh-CN" sz="700" dirty="0">
                <a:solidFill>
                  <a:srgbClr val="E74C3C"/>
                </a:solidFill>
                <a:latin typeface="Arial" pitchFamily="34" charset="0"/>
                <a:cs typeface="Arial" pitchFamily="34" charset="0"/>
              </a:rPr>
              <a:t>SCC        </a:t>
            </a:r>
            <a:r>
              <a:rPr lang="en-US" sz="700" dirty="0">
                <a:solidFill>
                  <a:srgbClr val="2980B9"/>
                </a:solidFill>
                <a:latin typeface="Arial" pitchFamily="34" charset="0"/>
                <a:cs typeface="Arial" pitchFamily="34" charset="0"/>
              </a:rPr>
              <a:t>MRD</a:t>
            </a:r>
            <a:endParaRPr lang="en-GB" sz="700" dirty="0">
              <a:solidFill>
                <a:srgbClr val="2980B9"/>
              </a:solidFill>
              <a:latin typeface="Arial" pitchFamily="34" charset="0"/>
              <a:cs typeface="Arial" pitchFamily="34" charset="0"/>
            </a:endParaRPr>
          </a:p>
        </p:txBody>
      </p:sp>
      <p:cxnSp>
        <p:nvCxnSpPr>
          <p:cNvPr id="468" name="直接连接符 467"/>
          <p:cNvCxnSpPr/>
          <p:nvPr/>
        </p:nvCxnSpPr>
        <p:spPr>
          <a:xfrm>
            <a:off x="3068960" y="1712640"/>
            <a:ext cx="7076" cy="19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1" name="TextBox 470"/>
          <p:cNvSpPr txBox="1"/>
          <p:nvPr/>
        </p:nvSpPr>
        <p:spPr>
          <a:xfrm rot="16200000">
            <a:off x="2042992" y="2630885"/>
            <a:ext cx="1944216" cy="107724"/>
          </a:xfrm>
          <a:prstGeom prst="rect">
            <a:avLst/>
          </a:prstGeom>
          <a:noFill/>
        </p:spPr>
        <p:txBody>
          <a:bodyPr wrap="square" lIns="0" tIns="0" rIns="0" bIns="0" rtlCol="0">
            <a:spAutoFit/>
          </a:bodyPr>
          <a:lstStyle/>
          <a:p>
            <a:pPr algn="ctr"/>
            <a:r>
              <a:rPr lang="en-US" altLang="zh-CN" sz="700" b="1" dirty="0">
                <a:latin typeface="Arial" pitchFamily="34" charset="0"/>
                <a:cs typeface="Arial" pitchFamily="34" charset="0"/>
              </a:rPr>
              <a:t>SIRV-set 4 data</a:t>
            </a:r>
          </a:p>
        </p:txBody>
      </p:sp>
      <p:sp>
        <p:nvSpPr>
          <p:cNvPr id="489" name="TextBox 488">
            <a:extLst>
              <a:ext uri="{FF2B5EF4-FFF2-40B4-BE49-F238E27FC236}">
                <a16:creationId xmlns:a16="http://schemas.microsoft.com/office/drawing/2014/main" id="{658015B9-B6D8-6C4F-AD52-EF0EDF26A0FE}"/>
              </a:ext>
            </a:extLst>
          </p:cNvPr>
          <p:cNvSpPr txBox="1"/>
          <p:nvPr/>
        </p:nvSpPr>
        <p:spPr>
          <a:xfrm>
            <a:off x="3429000" y="1568624"/>
            <a:ext cx="2088232"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    </a:t>
            </a:r>
            <a:r>
              <a:rPr lang="en-US" altLang="zh-CN" sz="700" b="1" dirty="0">
                <a:latin typeface="Arial" pitchFamily="34" charset="0"/>
                <a:cs typeface="Arial" pitchFamily="34" charset="0"/>
              </a:rPr>
              <a:t>Quantification tools</a:t>
            </a:r>
            <a:r>
              <a:rPr lang="en-US" sz="700" b="1" dirty="0">
                <a:latin typeface="Arial" pitchFamily="34" charset="0"/>
                <a:cs typeface="Arial" pitchFamily="34" charset="0"/>
              </a:rPr>
              <a:t>          Protocols-Platforms</a:t>
            </a:r>
            <a:endParaRPr lang="x-none" sz="700" b="1" dirty="0">
              <a:latin typeface="Arial" pitchFamily="34" charset="0"/>
              <a:cs typeface="Arial" pitchFamily="34" charset="0"/>
            </a:endParaRPr>
          </a:p>
        </p:txBody>
      </p:sp>
      <p:grpSp>
        <p:nvGrpSpPr>
          <p:cNvPr id="505" name="组合 522"/>
          <p:cNvGrpSpPr/>
          <p:nvPr/>
        </p:nvGrpSpPr>
        <p:grpSpPr>
          <a:xfrm>
            <a:off x="3492000" y="4680000"/>
            <a:ext cx="2008481" cy="813264"/>
            <a:chOff x="3492000" y="4680000"/>
            <a:chExt cx="2008481" cy="813264"/>
          </a:xfrm>
        </p:grpSpPr>
        <p:sp>
          <p:nvSpPr>
            <p:cNvPr id="523" name="TextBox 522">
              <a:extLst>
                <a:ext uri="{FF2B5EF4-FFF2-40B4-BE49-F238E27FC236}">
                  <a16:creationId xmlns:a16="http://schemas.microsoft.com/office/drawing/2014/main" id="{ECCA046D-70A9-3D4C-9D57-C97D86A2ABFF}"/>
                </a:ext>
              </a:extLst>
            </p:cNvPr>
            <p:cNvSpPr txBox="1"/>
            <p:nvPr/>
          </p:nvSpPr>
          <p:spPr>
            <a:xfrm rot="16200000">
              <a:off x="4302008" y="5032771"/>
              <a:ext cx="813264"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cDNA-PacBio</a:t>
              </a:r>
              <a:endParaRPr lang="en-GB" sz="700" dirty="0">
                <a:latin typeface="Arial" pitchFamily="34" charset="0"/>
                <a:cs typeface="Arial" pitchFamily="34" charset="0"/>
              </a:endParaRPr>
            </a:p>
          </p:txBody>
        </p:sp>
        <p:sp>
          <p:nvSpPr>
            <p:cNvPr id="524" name="TextBox 523">
              <a:extLst>
                <a:ext uri="{FF2B5EF4-FFF2-40B4-BE49-F238E27FC236}">
                  <a16:creationId xmlns:a16="http://schemas.microsoft.com/office/drawing/2014/main" id="{ECCA046D-70A9-3D4C-9D57-C97D86A2ABFF}"/>
                </a:ext>
              </a:extLst>
            </p:cNvPr>
            <p:cNvSpPr txBox="1"/>
            <p:nvPr/>
          </p:nvSpPr>
          <p:spPr>
            <a:xfrm rot="16200000">
              <a:off x="3381437" y="4790563"/>
              <a:ext cx="360040" cy="138914"/>
            </a:xfrm>
            <a:prstGeom prst="rect">
              <a:avLst/>
            </a:prstGeom>
            <a:noFill/>
          </p:spPr>
          <p:txBody>
            <a:bodyPr wrap="square" lIns="0" tIns="0" rIns="0" bIns="0" rtlCol="0">
              <a:spAutoFit/>
            </a:bodyPr>
            <a:lstStyle/>
            <a:p>
              <a:pPr algn="r"/>
              <a:r>
                <a:rPr lang="en-GB" sz="700" dirty="0">
                  <a:latin typeface="Arial" pitchFamily="34" charset="0"/>
                  <a:cs typeface="Arial" pitchFamily="34" charset="0"/>
                </a:rPr>
                <a:t>B</a:t>
              </a:r>
              <a:r>
                <a:rPr lang="en-US" altLang="zh-CN" sz="700" dirty="0" err="1">
                  <a:latin typeface="Arial" pitchFamily="34" charset="0"/>
                  <a:cs typeface="Arial" pitchFamily="34" charset="0"/>
                </a:rPr>
                <a:t>ambu</a:t>
              </a:r>
              <a:endParaRPr lang="en-GB" sz="700" dirty="0">
                <a:latin typeface="Arial" pitchFamily="34" charset="0"/>
                <a:cs typeface="Arial" pitchFamily="34" charset="0"/>
              </a:endParaRPr>
            </a:p>
          </p:txBody>
        </p:sp>
        <p:sp>
          <p:nvSpPr>
            <p:cNvPr id="525" name="TextBox 524">
              <a:extLst>
                <a:ext uri="{FF2B5EF4-FFF2-40B4-BE49-F238E27FC236}">
                  <a16:creationId xmlns:a16="http://schemas.microsoft.com/office/drawing/2014/main" id="{ECCA046D-70A9-3D4C-9D57-C97D86A2ABFF}"/>
                </a:ext>
              </a:extLst>
            </p:cNvPr>
            <p:cNvSpPr txBox="1"/>
            <p:nvPr/>
          </p:nvSpPr>
          <p:spPr>
            <a:xfrm rot="16200000">
              <a:off x="3492008" y="48061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FLAIR</a:t>
              </a:r>
              <a:endParaRPr lang="en-GB" sz="700" dirty="0">
                <a:latin typeface="Arial" pitchFamily="34" charset="0"/>
                <a:cs typeface="Arial" pitchFamily="34" charset="0"/>
              </a:endParaRPr>
            </a:p>
          </p:txBody>
        </p:sp>
        <p:sp>
          <p:nvSpPr>
            <p:cNvPr id="526" name="TextBox 525">
              <a:extLst>
                <a:ext uri="{FF2B5EF4-FFF2-40B4-BE49-F238E27FC236}">
                  <a16:creationId xmlns:a16="http://schemas.microsoft.com/office/drawing/2014/main" id="{ECCA046D-70A9-3D4C-9D57-C97D86A2ABFF}"/>
                </a:ext>
              </a:extLst>
            </p:cNvPr>
            <p:cNvSpPr txBox="1"/>
            <p:nvPr/>
          </p:nvSpPr>
          <p:spPr>
            <a:xfrm rot="16200000">
              <a:off x="36360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FLAMES</a:t>
              </a:r>
              <a:endParaRPr lang="en-GB" sz="700" dirty="0">
                <a:latin typeface="Arial" pitchFamily="34" charset="0"/>
                <a:cs typeface="Arial" pitchFamily="34" charset="0"/>
              </a:endParaRPr>
            </a:p>
          </p:txBody>
        </p:sp>
        <p:sp>
          <p:nvSpPr>
            <p:cNvPr id="542" name="TextBox 541">
              <a:extLst>
                <a:ext uri="{FF2B5EF4-FFF2-40B4-BE49-F238E27FC236}">
                  <a16:creationId xmlns:a16="http://schemas.microsoft.com/office/drawing/2014/main" id="{ECCA046D-70A9-3D4C-9D57-C97D86A2ABFF}"/>
                </a:ext>
              </a:extLst>
            </p:cNvPr>
            <p:cNvSpPr txBox="1"/>
            <p:nvPr/>
          </p:nvSpPr>
          <p:spPr>
            <a:xfrm rot="16200000">
              <a:off x="3744008" y="4801151"/>
              <a:ext cx="381216"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IsoQuant</a:t>
              </a:r>
              <a:endParaRPr lang="en-GB" sz="700" dirty="0">
                <a:latin typeface="Arial" pitchFamily="34" charset="0"/>
                <a:cs typeface="Arial" pitchFamily="34" charset="0"/>
              </a:endParaRPr>
            </a:p>
          </p:txBody>
        </p:sp>
        <p:sp>
          <p:nvSpPr>
            <p:cNvPr id="573" name="TextBox 572">
              <a:extLst>
                <a:ext uri="{FF2B5EF4-FFF2-40B4-BE49-F238E27FC236}">
                  <a16:creationId xmlns:a16="http://schemas.microsoft.com/office/drawing/2014/main" id="{ECCA046D-70A9-3D4C-9D57-C97D86A2ABFF}"/>
                </a:ext>
              </a:extLst>
            </p:cNvPr>
            <p:cNvSpPr txBox="1"/>
            <p:nvPr/>
          </p:nvSpPr>
          <p:spPr>
            <a:xfrm rot="16200000">
              <a:off x="3880808" y="4790563"/>
              <a:ext cx="360040"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IsoTools</a:t>
              </a:r>
              <a:endParaRPr lang="en-GB" sz="700" dirty="0">
                <a:latin typeface="Arial" pitchFamily="34" charset="0"/>
                <a:cs typeface="Arial" pitchFamily="34" charset="0"/>
              </a:endParaRPr>
            </a:p>
          </p:txBody>
        </p:sp>
        <p:sp>
          <p:nvSpPr>
            <p:cNvPr id="574" name="TextBox 573">
              <a:extLst>
                <a:ext uri="{FF2B5EF4-FFF2-40B4-BE49-F238E27FC236}">
                  <a16:creationId xmlns:a16="http://schemas.microsoft.com/office/drawing/2014/main" id="{ECCA046D-70A9-3D4C-9D57-C97D86A2ABFF}"/>
                </a:ext>
              </a:extLst>
            </p:cNvPr>
            <p:cNvSpPr txBox="1"/>
            <p:nvPr/>
          </p:nvSpPr>
          <p:spPr>
            <a:xfrm rot="16200000">
              <a:off x="3906008"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TALON</a:t>
              </a:r>
              <a:endParaRPr lang="en-GB" sz="700" dirty="0">
                <a:latin typeface="Arial" pitchFamily="34" charset="0"/>
                <a:cs typeface="Arial" pitchFamily="34" charset="0"/>
              </a:endParaRPr>
            </a:p>
          </p:txBody>
        </p:sp>
        <p:sp>
          <p:nvSpPr>
            <p:cNvPr id="575" name="TextBox 574">
              <a:extLst>
                <a:ext uri="{FF2B5EF4-FFF2-40B4-BE49-F238E27FC236}">
                  <a16:creationId xmlns:a16="http://schemas.microsoft.com/office/drawing/2014/main" id="{ECCA046D-70A9-3D4C-9D57-C97D86A2ABFF}"/>
                </a:ext>
              </a:extLst>
            </p:cNvPr>
            <p:cNvSpPr txBox="1"/>
            <p:nvPr/>
          </p:nvSpPr>
          <p:spPr>
            <a:xfrm rot="16200000">
              <a:off x="4086008" y="4837155"/>
              <a:ext cx="453224" cy="138914"/>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NanoSim</a:t>
              </a:r>
              <a:endParaRPr lang="en-GB" sz="700" dirty="0">
                <a:latin typeface="Arial" pitchFamily="34" charset="0"/>
                <a:cs typeface="Arial" pitchFamily="34" charset="0"/>
              </a:endParaRPr>
            </a:p>
          </p:txBody>
        </p:sp>
        <p:sp>
          <p:nvSpPr>
            <p:cNvPr id="576" name="TextBox 575">
              <a:extLst>
                <a:ext uri="{FF2B5EF4-FFF2-40B4-BE49-F238E27FC236}">
                  <a16:creationId xmlns:a16="http://schemas.microsoft.com/office/drawing/2014/main" id="{ECCA046D-70A9-3D4C-9D57-C97D86A2ABFF}"/>
                </a:ext>
              </a:extLst>
            </p:cNvPr>
            <p:cNvSpPr txBox="1"/>
            <p:nvPr/>
          </p:nvSpPr>
          <p:spPr>
            <a:xfrm rot="16200000">
              <a:off x="4266008" y="4790563"/>
              <a:ext cx="360040" cy="13891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RSEM</a:t>
              </a:r>
              <a:endParaRPr lang="en-GB" sz="700" dirty="0">
                <a:latin typeface="Arial" pitchFamily="34" charset="0"/>
                <a:cs typeface="Arial" pitchFamily="34" charset="0"/>
              </a:endParaRPr>
            </a:p>
          </p:txBody>
        </p:sp>
        <p:sp>
          <p:nvSpPr>
            <p:cNvPr id="577" name="TextBox 576">
              <a:extLst>
                <a:ext uri="{FF2B5EF4-FFF2-40B4-BE49-F238E27FC236}">
                  <a16:creationId xmlns:a16="http://schemas.microsoft.com/office/drawing/2014/main" id="{ECCA046D-70A9-3D4C-9D57-C97D86A2ABFF}"/>
                </a:ext>
              </a:extLst>
            </p:cNvPr>
            <p:cNvSpPr txBox="1"/>
            <p:nvPr/>
          </p:nvSpPr>
          <p:spPr>
            <a:xfrm rot="16200000">
              <a:off x="4525208"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78" name="TextBox 577">
              <a:extLst>
                <a:ext uri="{FF2B5EF4-FFF2-40B4-BE49-F238E27FC236}">
                  <a16:creationId xmlns:a16="http://schemas.microsoft.com/office/drawing/2014/main" id="{ECCA046D-70A9-3D4C-9D57-C97D86A2ABFF}"/>
                </a:ext>
              </a:extLst>
            </p:cNvPr>
            <p:cNvSpPr txBox="1"/>
            <p:nvPr/>
          </p:nvSpPr>
          <p:spPr>
            <a:xfrm rot="16200000">
              <a:off x="4698008" y="4888755"/>
              <a:ext cx="525232"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dRNA</a:t>
              </a:r>
              <a:r>
                <a:rPr lang="en-US" sz="700" dirty="0">
                  <a:latin typeface="Arial" pitchFamily="34" charset="0"/>
                  <a:cs typeface="Arial" pitchFamily="34" charset="0"/>
                </a:rPr>
                <a:t>-ONT</a:t>
              </a:r>
              <a:endParaRPr lang="en-GB" sz="700" dirty="0">
                <a:latin typeface="Arial" pitchFamily="34" charset="0"/>
                <a:cs typeface="Arial" pitchFamily="34" charset="0"/>
              </a:endParaRPr>
            </a:p>
          </p:txBody>
        </p:sp>
        <p:sp>
          <p:nvSpPr>
            <p:cNvPr id="579" name="TextBox 578">
              <a:extLst>
                <a:ext uri="{FF2B5EF4-FFF2-40B4-BE49-F238E27FC236}">
                  <a16:creationId xmlns:a16="http://schemas.microsoft.com/office/drawing/2014/main" id="{ECCA046D-70A9-3D4C-9D57-C97D86A2ABFF}"/>
                </a:ext>
              </a:extLst>
            </p:cNvPr>
            <p:cNvSpPr txBox="1"/>
            <p:nvPr/>
          </p:nvSpPr>
          <p:spPr>
            <a:xfrm rot="16200000">
              <a:off x="4752008" y="4960763"/>
              <a:ext cx="669248"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CapTrap-PacBio</a:t>
              </a:r>
              <a:endParaRPr lang="en-GB" sz="700" dirty="0">
                <a:latin typeface="Arial" pitchFamily="34" charset="0"/>
                <a:cs typeface="Arial" pitchFamily="34" charset="0"/>
              </a:endParaRPr>
            </a:p>
          </p:txBody>
        </p:sp>
        <p:sp>
          <p:nvSpPr>
            <p:cNvPr id="587" name="TextBox 586">
              <a:extLst>
                <a:ext uri="{FF2B5EF4-FFF2-40B4-BE49-F238E27FC236}">
                  <a16:creationId xmlns:a16="http://schemas.microsoft.com/office/drawing/2014/main" id="{ECCA046D-70A9-3D4C-9D57-C97D86A2ABFF}"/>
                </a:ext>
              </a:extLst>
            </p:cNvPr>
            <p:cNvSpPr txBox="1"/>
            <p:nvPr/>
          </p:nvSpPr>
          <p:spPr>
            <a:xfrm rot="16200000">
              <a:off x="4914000" y="4924759"/>
              <a:ext cx="597240" cy="107722"/>
            </a:xfrm>
            <a:prstGeom prst="rect">
              <a:avLst/>
            </a:prstGeom>
            <a:noFill/>
          </p:spPr>
          <p:txBody>
            <a:bodyPr wrap="square" lIns="0" tIns="0" rIns="0" bIns="0" rtlCol="0">
              <a:spAutoFit/>
            </a:bodyPr>
            <a:lstStyle/>
            <a:p>
              <a:pPr algn="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endParaRPr lang="en-GB" altLang="zh-CN" sz="700" dirty="0">
                <a:latin typeface="Arial" pitchFamily="34" charset="0"/>
                <a:cs typeface="Arial" pitchFamily="34" charset="0"/>
              </a:endParaRPr>
            </a:p>
          </p:txBody>
        </p:sp>
        <p:sp>
          <p:nvSpPr>
            <p:cNvPr id="588" name="TextBox 587">
              <a:extLst>
                <a:ext uri="{FF2B5EF4-FFF2-40B4-BE49-F238E27FC236}">
                  <a16:creationId xmlns:a16="http://schemas.microsoft.com/office/drawing/2014/main" id="{ECCA046D-70A9-3D4C-9D57-C97D86A2ABFF}"/>
                </a:ext>
              </a:extLst>
            </p:cNvPr>
            <p:cNvSpPr txBox="1"/>
            <p:nvPr/>
          </p:nvSpPr>
          <p:spPr>
            <a:xfrm rot="16200000">
              <a:off x="5076000" y="4888755"/>
              <a:ext cx="525232"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R2C2-ONT</a:t>
              </a:r>
              <a:endParaRPr lang="en-GB" sz="700" dirty="0">
                <a:latin typeface="Arial" pitchFamily="34" charset="0"/>
                <a:cs typeface="Arial" pitchFamily="34" charset="0"/>
              </a:endParaRPr>
            </a:p>
          </p:txBody>
        </p:sp>
        <p:sp>
          <p:nvSpPr>
            <p:cNvPr id="589" name="TextBox 588">
              <a:extLst>
                <a:ext uri="{FF2B5EF4-FFF2-40B4-BE49-F238E27FC236}">
                  <a16:creationId xmlns:a16="http://schemas.microsoft.com/office/drawing/2014/main" id="{ECCA046D-70A9-3D4C-9D57-C97D86A2ABFF}"/>
                </a:ext>
              </a:extLst>
            </p:cNvPr>
            <p:cNvSpPr txBox="1"/>
            <p:nvPr/>
          </p:nvSpPr>
          <p:spPr>
            <a:xfrm rot="16200000">
              <a:off x="5148000" y="4924759"/>
              <a:ext cx="5972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cDNA-Illumina</a:t>
              </a:r>
              <a:endParaRPr lang="en-GB" sz="700" dirty="0">
                <a:latin typeface="Arial" pitchFamily="34" charset="0"/>
                <a:cs typeface="Arial" pitchFamily="34" charset="0"/>
              </a:endParaRPr>
            </a:p>
          </p:txBody>
        </p:sp>
      </p:grpSp>
      <p:sp>
        <p:nvSpPr>
          <p:cNvPr id="506" name="TextBox 505">
            <a:extLst>
              <a:ext uri="{FF2B5EF4-FFF2-40B4-BE49-F238E27FC236}">
                <a16:creationId xmlns:a16="http://schemas.microsoft.com/office/drawing/2014/main" id="{658015B9-B6D8-6C4F-AD52-EF0EDF26A0FE}"/>
              </a:ext>
            </a:extLst>
          </p:cNvPr>
          <p:cNvSpPr txBox="1"/>
          <p:nvPr/>
        </p:nvSpPr>
        <p:spPr>
          <a:xfrm>
            <a:off x="2924944" y="1496616"/>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d</a:t>
            </a:r>
            <a:endParaRPr lang="x-none" sz="1000" b="1" dirty="0">
              <a:latin typeface="Arial" pitchFamily="34" charset="0"/>
              <a:cs typeface="Arial" pitchFamily="34" charset="0"/>
            </a:endParaRPr>
          </a:p>
        </p:txBody>
      </p:sp>
      <p:sp>
        <p:nvSpPr>
          <p:cNvPr id="507" name="TextBox 506">
            <a:extLst>
              <a:ext uri="{FF2B5EF4-FFF2-40B4-BE49-F238E27FC236}">
                <a16:creationId xmlns:a16="http://schemas.microsoft.com/office/drawing/2014/main" id="{658015B9-B6D8-6C4F-AD52-EF0EDF26A0FE}"/>
              </a:ext>
            </a:extLst>
          </p:cNvPr>
          <p:cNvSpPr txBox="1"/>
          <p:nvPr/>
        </p:nvSpPr>
        <p:spPr>
          <a:xfrm>
            <a:off x="2924944" y="3646984"/>
            <a:ext cx="207640" cy="153888"/>
          </a:xfrm>
          <a:prstGeom prst="rect">
            <a:avLst/>
          </a:prstGeom>
          <a:noFill/>
        </p:spPr>
        <p:txBody>
          <a:bodyPr wrap="square" lIns="0" tIns="0" rIns="0" bIns="0" rtlCol="0">
            <a:spAutoFit/>
          </a:bodyPr>
          <a:lstStyle/>
          <a:p>
            <a:pPr algn="r"/>
            <a:r>
              <a:rPr lang="en-US" sz="1000" b="1" dirty="0">
                <a:latin typeface="Arial" pitchFamily="34" charset="0"/>
                <a:cs typeface="Arial" pitchFamily="34" charset="0"/>
              </a:rPr>
              <a:t>e</a:t>
            </a:r>
            <a:endParaRPr lang="x-none" sz="1000" b="1" dirty="0">
              <a:latin typeface="Arial" pitchFamily="34" charset="0"/>
              <a:cs typeface="Arial" pitchFamily="34" charset="0"/>
            </a:endParaRPr>
          </a:p>
        </p:txBody>
      </p:sp>
      <p:pic>
        <p:nvPicPr>
          <p:cNvPr id="630" name="图片 629" descr="fig_SIRV_simulation_data_4_main_fig_3_AI.emf"/>
          <p:cNvPicPr>
            <a:picLocks/>
          </p:cNvPicPr>
          <p:nvPr/>
        </p:nvPicPr>
        <p:blipFill>
          <a:blip r:embed="rId12" cstate="print"/>
          <a:stretch>
            <a:fillRect/>
          </a:stretch>
        </p:blipFill>
        <p:spPr>
          <a:xfrm>
            <a:off x="3445208" y="1706400"/>
            <a:ext cx="2073600" cy="2944800"/>
          </a:xfrm>
          <a:prstGeom prst="rect">
            <a:avLst/>
          </a:prstGeom>
        </p:spPr>
      </p:pic>
      <p:cxnSp>
        <p:nvCxnSpPr>
          <p:cNvPr id="631" name="直接连接符 630"/>
          <p:cNvCxnSpPr/>
          <p:nvPr/>
        </p:nvCxnSpPr>
        <p:spPr>
          <a:xfrm>
            <a:off x="4554008" y="1712640"/>
            <a:ext cx="7076" cy="295200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81" name="组合 680"/>
          <p:cNvGrpSpPr/>
          <p:nvPr/>
        </p:nvGrpSpPr>
        <p:grpSpPr>
          <a:xfrm>
            <a:off x="523424" y="5640360"/>
            <a:ext cx="1609432" cy="216024"/>
            <a:chOff x="594000" y="5457056"/>
            <a:chExt cx="1609432" cy="216024"/>
          </a:xfrm>
        </p:grpSpPr>
        <p:sp>
          <p:nvSpPr>
            <p:cNvPr id="665" name="矩形 664"/>
            <p:cNvSpPr/>
            <p:nvPr/>
          </p:nvSpPr>
          <p:spPr>
            <a:xfrm>
              <a:off x="594000" y="5457056"/>
              <a:ext cx="1609432" cy="216024"/>
            </a:xfrm>
            <a:prstGeom prst="rect">
              <a:avLst/>
            </a:prstGeom>
            <a:solidFill>
              <a:schemeClr val="tx1">
                <a:alpha val="1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700" dirty="0">
                <a:latin typeface="Arial" pitchFamily="34" charset="0"/>
                <a:cs typeface="Arial" pitchFamily="34" charset="0"/>
              </a:endParaRPr>
            </a:p>
          </p:txBody>
        </p:sp>
        <p:sp>
          <p:nvSpPr>
            <p:cNvPr id="680" name="TextBox 679">
              <a:extLst>
                <a:ext uri="{FF2B5EF4-FFF2-40B4-BE49-F238E27FC236}">
                  <a16:creationId xmlns:a16="http://schemas.microsoft.com/office/drawing/2014/main" id="{658015B9-B6D8-6C4F-AD52-EF0EDF26A0FE}"/>
                </a:ext>
              </a:extLst>
            </p:cNvPr>
            <p:cNvSpPr txBox="1"/>
            <p:nvPr/>
          </p:nvSpPr>
          <p:spPr>
            <a:xfrm>
              <a:off x="597600" y="5457057"/>
              <a:ext cx="1584176" cy="92333"/>
            </a:xfrm>
            <a:prstGeom prst="rect">
              <a:avLst/>
            </a:prstGeom>
            <a:noFill/>
          </p:spPr>
          <p:txBody>
            <a:bodyPr wrap="square" lIns="0" tIns="0" rIns="0" bIns="0" rtlCol="0">
              <a:spAutoFit/>
            </a:bodyPr>
            <a:lstStyle/>
            <a:p>
              <a:pPr algn="ctr"/>
              <a:r>
                <a:rPr lang="en-US" sz="600" b="1" dirty="0" err="1">
                  <a:latin typeface="Arial" pitchFamily="34" charset="0"/>
                  <a:cs typeface="Arial" pitchFamily="34" charset="0"/>
                </a:rPr>
                <a:t>cDNA</a:t>
              </a:r>
              <a:r>
                <a:rPr lang="en-US" sz="600" b="1" dirty="0">
                  <a:latin typeface="Arial" pitchFamily="34" charset="0"/>
                  <a:cs typeface="Arial" pitchFamily="34" charset="0"/>
                </a:rPr>
                <a:t>-ONT</a:t>
              </a:r>
              <a:endParaRPr lang="x-none" sz="600" b="1" dirty="0">
                <a:latin typeface="Arial" pitchFamily="34" charset="0"/>
                <a:cs typeface="Arial" pitchFamily="34" charset="0"/>
              </a:endParaRPr>
            </a:p>
          </p:txBody>
        </p:sp>
      </p:grpSp>
      <p:sp>
        <p:nvSpPr>
          <p:cNvPr id="687" name="TextBox 686">
            <a:extLst>
              <a:ext uri="{FF2B5EF4-FFF2-40B4-BE49-F238E27FC236}">
                <a16:creationId xmlns:a16="http://schemas.microsoft.com/office/drawing/2014/main" id="{658015B9-B6D8-6C4F-AD52-EF0EDF26A0FE}"/>
              </a:ext>
            </a:extLst>
          </p:cNvPr>
          <p:cNvSpPr txBox="1"/>
          <p:nvPr/>
        </p:nvSpPr>
        <p:spPr>
          <a:xfrm>
            <a:off x="478104" y="5496344"/>
            <a:ext cx="3312368" cy="107722"/>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Top 3 performance on </a:t>
            </a:r>
            <a:r>
              <a:rPr lang="en-US" altLang="zh-CN" sz="700" b="1" dirty="0">
                <a:latin typeface="Arial" pitchFamily="34" charset="0"/>
                <a:cs typeface="Arial" pitchFamily="34" charset="0"/>
              </a:rPr>
              <a:t>quantification tools</a:t>
            </a:r>
            <a:endParaRPr lang="x-none" sz="700" b="1" dirty="0">
              <a:latin typeface="Arial" pitchFamily="34" charset="0"/>
              <a:cs typeface="Arial" pitchFamily="34" charset="0"/>
            </a:endParaRPr>
          </a:p>
        </p:txBody>
      </p:sp>
      <p:grpSp>
        <p:nvGrpSpPr>
          <p:cNvPr id="428" name="组合 427"/>
          <p:cNvGrpSpPr/>
          <p:nvPr/>
        </p:nvGrpSpPr>
        <p:grpSpPr>
          <a:xfrm>
            <a:off x="523583" y="7545288"/>
            <a:ext cx="1529722" cy="576064"/>
            <a:chOff x="594159" y="6753200"/>
            <a:chExt cx="1529722" cy="576064"/>
          </a:xfrm>
        </p:grpSpPr>
        <p:sp>
          <p:nvSpPr>
            <p:cNvPr id="361" name="TextBox 360">
              <a:extLst>
                <a:ext uri="{FF2B5EF4-FFF2-40B4-BE49-F238E27FC236}">
                  <a16:creationId xmlns:a16="http://schemas.microsoft.com/office/drawing/2014/main" id="{ECCA046D-70A9-3D4C-9D57-C97D86A2ABFF}"/>
                </a:ext>
              </a:extLst>
            </p:cNvPr>
            <p:cNvSpPr txBox="1"/>
            <p:nvPr/>
          </p:nvSpPr>
          <p:spPr>
            <a:xfrm rot="16200000">
              <a:off x="1386012"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grpSp>
          <p:nvGrpSpPr>
            <p:cNvPr id="365" name="组合 364"/>
            <p:cNvGrpSpPr/>
            <p:nvPr/>
          </p:nvGrpSpPr>
          <p:grpSpPr>
            <a:xfrm>
              <a:off x="594159" y="6753200"/>
              <a:ext cx="1529722" cy="576064"/>
              <a:chOff x="594159" y="6753200"/>
              <a:chExt cx="1529722" cy="576064"/>
            </a:xfrm>
          </p:grpSpPr>
          <p:sp>
            <p:nvSpPr>
              <p:cNvPr id="352" name="TextBox 351">
                <a:extLst>
                  <a:ext uri="{FF2B5EF4-FFF2-40B4-BE49-F238E27FC236}">
                    <a16:creationId xmlns:a16="http://schemas.microsoft.com/office/drawing/2014/main" id="{ECCA046D-70A9-3D4C-9D57-C97D86A2ABFF}"/>
                  </a:ext>
                </a:extLst>
              </p:cNvPr>
              <p:cNvSpPr txBox="1"/>
              <p:nvPr/>
            </p:nvSpPr>
            <p:spPr>
              <a:xfrm rot="16200000">
                <a:off x="46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3" name="TextBox 352">
                <a:extLst>
                  <a:ext uri="{FF2B5EF4-FFF2-40B4-BE49-F238E27FC236}">
                    <a16:creationId xmlns:a16="http://schemas.microsoft.com/office/drawing/2014/main" id="{ECCA046D-70A9-3D4C-9D57-C97D86A2ABFF}"/>
                  </a:ext>
                </a:extLst>
              </p:cNvPr>
              <p:cNvSpPr txBox="1"/>
              <p:nvPr/>
            </p:nvSpPr>
            <p:spPr>
              <a:xfrm rot="16200000">
                <a:off x="594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354" name="TextBox 353">
                <a:extLst>
                  <a:ext uri="{FF2B5EF4-FFF2-40B4-BE49-F238E27FC236}">
                    <a16:creationId xmlns:a16="http://schemas.microsoft.com/office/drawing/2014/main" id="{ECCA046D-70A9-3D4C-9D57-C97D86A2ABFF}"/>
                  </a:ext>
                </a:extLst>
              </p:cNvPr>
              <p:cNvSpPr txBox="1"/>
              <p:nvPr/>
            </p:nvSpPr>
            <p:spPr>
              <a:xfrm rot="16200000">
                <a:off x="720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5" name="TextBox 354">
                <a:extLst>
                  <a:ext uri="{FF2B5EF4-FFF2-40B4-BE49-F238E27FC236}">
                    <a16:creationId xmlns:a16="http://schemas.microsoft.com/office/drawing/2014/main" id="{ECCA046D-70A9-3D4C-9D57-C97D86A2ABFF}"/>
                  </a:ext>
                </a:extLst>
              </p:cNvPr>
              <p:cNvSpPr txBox="1"/>
              <p:nvPr/>
            </p:nvSpPr>
            <p:spPr>
              <a:xfrm rot="16200000">
                <a:off x="854569"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6" name="TextBox 355">
                <a:extLst>
                  <a:ext uri="{FF2B5EF4-FFF2-40B4-BE49-F238E27FC236}">
                    <a16:creationId xmlns:a16="http://schemas.microsoft.com/office/drawing/2014/main" id="{ECCA046D-70A9-3D4C-9D57-C97D86A2ABFF}"/>
                  </a:ext>
                </a:extLst>
              </p:cNvPr>
              <p:cNvSpPr txBox="1"/>
              <p:nvPr/>
            </p:nvSpPr>
            <p:spPr>
              <a:xfrm rot="16200000">
                <a:off x="9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358" name="TextBox 357">
                <a:extLst>
                  <a:ext uri="{FF2B5EF4-FFF2-40B4-BE49-F238E27FC236}">
                    <a16:creationId xmlns:a16="http://schemas.microsoft.com/office/drawing/2014/main" id="{ECCA046D-70A9-3D4C-9D57-C97D86A2ABFF}"/>
                  </a:ext>
                </a:extLst>
              </p:cNvPr>
              <p:cNvSpPr txBox="1"/>
              <p:nvPr/>
            </p:nvSpPr>
            <p:spPr>
              <a:xfrm rot="16200000">
                <a:off x="1115472"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59" name="TextBox 358">
                <a:extLst>
                  <a:ext uri="{FF2B5EF4-FFF2-40B4-BE49-F238E27FC236}">
                    <a16:creationId xmlns:a16="http://schemas.microsoft.com/office/drawing/2014/main" id="{ECCA046D-70A9-3D4C-9D57-C97D86A2ABFF}"/>
                  </a:ext>
                </a:extLst>
              </p:cNvPr>
              <p:cNvSpPr txBox="1"/>
              <p:nvPr/>
            </p:nvSpPr>
            <p:spPr>
              <a:xfrm rot="16200000">
                <a:off x="1250903"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360" name="TextBox 359">
                <a:extLst>
                  <a:ext uri="{FF2B5EF4-FFF2-40B4-BE49-F238E27FC236}">
                    <a16:creationId xmlns:a16="http://schemas.microsoft.com/office/drawing/2014/main" id="{ECCA046D-70A9-3D4C-9D57-C97D86A2ABFF}"/>
                  </a:ext>
                </a:extLst>
              </p:cNvPr>
              <p:cNvSpPr txBox="1"/>
              <p:nvPr/>
            </p:nvSpPr>
            <p:spPr>
              <a:xfrm rot="16200000">
                <a:off x="1278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362" name="TextBox 361">
                <a:extLst>
                  <a:ext uri="{FF2B5EF4-FFF2-40B4-BE49-F238E27FC236}">
                    <a16:creationId xmlns:a16="http://schemas.microsoft.com/office/drawing/2014/main" id="{ECCA046D-70A9-3D4C-9D57-C97D86A2ABFF}"/>
                  </a:ext>
                </a:extLst>
              </p:cNvPr>
              <p:cNvSpPr txBox="1"/>
              <p:nvPr/>
            </p:nvSpPr>
            <p:spPr>
              <a:xfrm rot="16200000">
                <a:off x="1538645"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363" name="TextBox 362">
                <a:extLst>
                  <a:ext uri="{FF2B5EF4-FFF2-40B4-BE49-F238E27FC236}">
                    <a16:creationId xmlns:a16="http://schemas.microsoft.com/office/drawing/2014/main" id="{ECCA046D-70A9-3D4C-9D57-C97D86A2ABFF}"/>
                  </a:ext>
                </a:extLst>
              </p:cNvPr>
              <p:cNvSpPr txBox="1"/>
              <p:nvPr/>
            </p:nvSpPr>
            <p:spPr>
              <a:xfrm rot="16200000">
                <a:off x="176354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364" name="TextBox 363">
                <a:extLst>
                  <a:ext uri="{FF2B5EF4-FFF2-40B4-BE49-F238E27FC236}">
                    <a16:creationId xmlns:a16="http://schemas.microsoft.com/office/drawing/2014/main" id="{ECCA046D-70A9-3D4C-9D57-C97D86A2ABFF}"/>
                  </a:ext>
                </a:extLst>
              </p:cNvPr>
              <p:cNvSpPr txBox="1"/>
              <p:nvPr/>
            </p:nvSpPr>
            <p:spPr>
              <a:xfrm rot="16200000">
                <a:off x="18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grpSp>
      <p:sp>
        <p:nvSpPr>
          <p:cNvPr id="688" name="TextBox 687"/>
          <p:cNvSpPr txBox="1"/>
          <p:nvPr/>
        </p:nvSpPr>
        <p:spPr>
          <a:xfrm>
            <a:off x="478104" y="8064094"/>
            <a:ext cx="3384376" cy="129266"/>
          </a:xfrm>
          <a:prstGeom prst="rect">
            <a:avLst/>
          </a:prstGeom>
          <a:noFill/>
        </p:spPr>
        <p:txBody>
          <a:bodyPr wrap="square" lIns="0" tIns="0" rIns="0" bIns="0" rtlCol="0">
            <a:spAutoFit/>
          </a:bodyPr>
          <a:lstStyle/>
          <a:p>
            <a:pPr algn="ctr">
              <a:lnSpc>
                <a:spcPct val="120000"/>
              </a:lnSpc>
            </a:pPr>
            <a:r>
              <a:rPr lang="en-US" altLang="zh-CN" sz="700" dirty="0">
                <a:latin typeface="Arial" pitchFamily="34" charset="0"/>
                <a:cs typeface="Arial" pitchFamily="34" charset="0"/>
              </a:rPr>
              <a:t>Evaluation metrics</a:t>
            </a:r>
            <a:endParaRPr lang="zh-CN" altLang="en-US" sz="700" dirty="0">
              <a:latin typeface="Arial" pitchFamily="34" charset="0"/>
              <a:cs typeface="Arial" pitchFamily="34" charset="0"/>
            </a:endParaRPr>
          </a:p>
        </p:txBody>
      </p:sp>
      <p:grpSp>
        <p:nvGrpSpPr>
          <p:cNvPr id="47" name="Group 46">
            <a:extLst>
              <a:ext uri="{FF2B5EF4-FFF2-40B4-BE49-F238E27FC236}">
                <a16:creationId xmlns:a16="http://schemas.microsoft.com/office/drawing/2014/main" id="{43CDB970-5101-DFAF-7212-B97C567AD9BE}"/>
              </a:ext>
            </a:extLst>
          </p:cNvPr>
          <p:cNvGrpSpPr/>
          <p:nvPr/>
        </p:nvGrpSpPr>
        <p:grpSpPr>
          <a:xfrm>
            <a:off x="506692" y="5748663"/>
            <a:ext cx="386728" cy="107722"/>
            <a:chOff x="572320" y="5709374"/>
            <a:chExt cx="386728" cy="107722"/>
          </a:xfrm>
        </p:grpSpPr>
        <p:cxnSp>
          <p:nvCxnSpPr>
            <p:cNvPr id="3" name="直接连接符 666">
              <a:extLst>
                <a:ext uri="{FF2B5EF4-FFF2-40B4-BE49-F238E27FC236}">
                  <a16:creationId xmlns:a16="http://schemas.microsoft.com/office/drawing/2014/main" id="{E587401B-F7B2-84F3-1C27-B74E2992A6E2}"/>
                </a:ext>
              </a:extLst>
            </p:cNvPr>
            <p:cNvCxnSpPr>
              <a:cxnSpLocks/>
            </p:cNvCxnSpPr>
            <p:nvPr/>
          </p:nvCxnSpPr>
          <p:spPr>
            <a:xfrm flipH="1">
              <a:off x="585684" y="5817096"/>
              <a:ext cx="360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454A82-BE76-CC38-33D1-D6EB04381F9A}"/>
                </a:ext>
              </a:extLst>
            </p:cNvPr>
            <p:cNvSpPr txBox="1"/>
            <p:nvPr/>
          </p:nvSpPr>
          <p:spPr>
            <a:xfrm>
              <a:off x="572320"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Real data</a:t>
              </a:r>
            </a:p>
          </p:txBody>
        </p:sp>
      </p:grpSp>
      <p:grpSp>
        <p:nvGrpSpPr>
          <p:cNvPr id="46" name="Group 45">
            <a:extLst>
              <a:ext uri="{FF2B5EF4-FFF2-40B4-BE49-F238E27FC236}">
                <a16:creationId xmlns:a16="http://schemas.microsoft.com/office/drawing/2014/main" id="{AAC26E87-68FC-919E-0697-1777E5A40C87}"/>
              </a:ext>
            </a:extLst>
          </p:cNvPr>
          <p:cNvGrpSpPr/>
          <p:nvPr/>
        </p:nvGrpSpPr>
        <p:grpSpPr>
          <a:xfrm>
            <a:off x="847424" y="5748663"/>
            <a:ext cx="386728" cy="107722"/>
            <a:chOff x="935276" y="5709374"/>
            <a:chExt cx="386728" cy="107722"/>
          </a:xfrm>
        </p:grpSpPr>
        <p:cxnSp>
          <p:nvCxnSpPr>
            <p:cNvPr id="4" name="直接连接符 667">
              <a:extLst>
                <a:ext uri="{FF2B5EF4-FFF2-40B4-BE49-F238E27FC236}">
                  <a16:creationId xmlns:a16="http://schemas.microsoft.com/office/drawing/2014/main" id="{7E9B6979-8EF5-73B0-116B-364487340E53}"/>
                </a:ext>
              </a:extLst>
            </p:cNvPr>
            <p:cNvCxnSpPr>
              <a:cxnSpLocks/>
            </p:cNvCxnSpPr>
            <p:nvPr/>
          </p:nvCxnSpPr>
          <p:spPr>
            <a:xfrm flipH="1">
              <a:off x="10170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45BE50-F2D9-0BD6-3B6E-DAD19F4A8A01}"/>
                </a:ext>
              </a:extLst>
            </p:cNvPr>
            <p:cNvSpPr txBox="1"/>
            <p:nvPr/>
          </p:nvSpPr>
          <p:spPr>
            <a:xfrm>
              <a:off x="935276"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grpSp>
      <p:grpSp>
        <p:nvGrpSpPr>
          <p:cNvPr id="521" name="组合 520"/>
          <p:cNvGrpSpPr/>
          <p:nvPr/>
        </p:nvGrpSpPr>
        <p:grpSpPr>
          <a:xfrm>
            <a:off x="1207424" y="5748662"/>
            <a:ext cx="576064" cy="107722"/>
            <a:chOff x="1268760" y="5709374"/>
            <a:chExt cx="576064" cy="107722"/>
          </a:xfrm>
        </p:grpSpPr>
        <p:cxnSp>
          <p:nvCxnSpPr>
            <p:cNvPr id="5" name="直接连接符 668">
              <a:extLst>
                <a:ext uri="{FF2B5EF4-FFF2-40B4-BE49-F238E27FC236}">
                  <a16:creationId xmlns:a16="http://schemas.microsoft.com/office/drawing/2014/main" id="{019880ED-E677-8ABD-7DEC-196A4536E38E}"/>
                </a:ext>
              </a:extLst>
            </p:cNvPr>
            <p:cNvCxnSpPr>
              <a:cxnSpLocks/>
            </p:cNvCxnSpPr>
            <p:nvPr/>
          </p:nvCxnSpPr>
          <p:spPr>
            <a:xfrm flipH="1">
              <a:off x="1268792" y="5817096"/>
              <a:ext cx="57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B12773B-FBAC-703D-B77F-318867178C65}"/>
                </a:ext>
              </a:extLst>
            </p:cNvPr>
            <p:cNvSpPr txBox="1"/>
            <p:nvPr/>
          </p:nvSpPr>
          <p:spPr>
            <a:xfrm>
              <a:off x="1268760"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grpSp>
      <p:grpSp>
        <p:nvGrpSpPr>
          <p:cNvPr id="45" name="Group 44">
            <a:extLst>
              <a:ext uri="{FF2B5EF4-FFF2-40B4-BE49-F238E27FC236}">
                <a16:creationId xmlns:a16="http://schemas.microsoft.com/office/drawing/2014/main" id="{8214955F-31C2-CD0E-6B28-BE8028E43A70}"/>
              </a:ext>
            </a:extLst>
          </p:cNvPr>
          <p:cNvGrpSpPr/>
          <p:nvPr/>
        </p:nvGrpSpPr>
        <p:grpSpPr>
          <a:xfrm>
            <a:off x="1661024" y="5748663"/>
            <a:ext cx="576064" cy="107722"/>
            <a:chOff x="1700808" y="5709374"/>
            <a:chExt cx="576064" cy="107722"/>
          </a:xfrm>
        </p:grpSpPr>
        <p:cxnSp>
          <p:nvCxnSpPr>
            <p:cNvPr id="11" name="直接连接符 670">
              <a:extLst>
                <a:ext uri="{FF2B5EF4-FFF2-40B4-BE49-F238E27FC236}">
                  <a16:creationId xmlns:a16="http://schemas.microsoft.com/office/drawing/2014/main" id="{EA5988E8-7473-FAC9-9BAC-F94057654FAD}"/>
                </a:ext>
              </a:extLst>
            </p:cNvPr>
            <p:cNvCxnSpPr>
              <a:cxnSpLocks/>
            </p:cNvCxnSpPr>
            <p:nvPr/>
          </p:nvCxnSpPr>
          <p:spPr>
            <a:xfrm flipH="1">
              <a:off x="18772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EC64A3-D22C-4048-8249-133BCFD9F4C0}"/>
                </a:ext>
              </a:extLst>
            </p:cNvPr>
            <p:cNvSpPr txBox="1"/>
            <p:nvPr/>
          </p:nvSpPr>
          <p:spPr>
            <a:xfrm>
              <a:off x="1700808"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grpSp>
      <p:sp>
        <p:nvSpPr>
          <p:cNvPr id="380" name="TextBox 379">
            <a:extLst>
              <a:ext uri="{FF2B5EF4-FFF2-40B4-BE49-F238E27FC236}">
                <a16:creationId xmlns:a16="http://schemas.microsoft.com/office/drawing/2014/main" id="{658015B9-B6D8-6C4F-AD52-EF0EDF26A0FE}"/>
              </a:ext>
            </a:extLst>
          </p:cNvPr>
          <p:cNvSpPr txBox="1"/>
          <p:nvPr/>
        </p:nvSpPr>
        <p:spPr>
          <a:xfrm>
            <a:off x="44624" y="5950488"/>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IsoQuant</a:t>
            </a:r>
            <a:endParaRPr lang="en-US" sz="700" dirty="0">
              <a:latin typeface="Arial" pitchFamily="34" charset="0"/>
              <a:cs typeface="Arial" pitchFamily="34" charset="0"/>
            </a:endParaRPr>
          </a:p>
        </p:txBody>
      </p:sp>
      <p:sp>
        <p:nvSpPr>
          <p:cNvPr id="395" name="TextBox 394">
            <a:extLst>
              <a:ext uri="{FF2B5EF4-FFF2-40B4-BE49-F238E27FC236}">
                <a16:creationId xmlns:a16="http://schemas.microsoft.com/office/drawing/2014/main" id="{658015B9-B6D8-6C4F-AD52-EF0EDF26A0FE}"/>
              </a:ext>
            </a:extLst>
          </p:cNvPr>
          <p:cNvSpPr txBox="1"/>
          <p:nvPr/>
        </p:nvSpPr>
        <p:spPr>
          <a:xfrm>
            <a:off x="44624" y="6180710"/>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FLAIR</a:t>
            </a:r>
          </a:p>
        </p:txBody>
      </p:sp>
      <p:sp>
        <p:nvSpPr>
          <p:cNvPr id="396" name="TextBox 395">
            <a:extLst>
              <a:ext uri="{FF2B5EF4-FFF2-40B4-BE49-F238E27FC236}">
                <a16:creationId xmlns:a16="http://schemas.microsoft.com/office/drawing/2014/main" id="{658015B9-B6D8-6C4F-AD52-EF0EDF26A0FE}"/>
              </a:ext>
            </a:extLst>
          </p:cNvPr>
          <p:cNvSpPr txBox="1"/>
          <p:nvPr/>
        </p:nvSpPr>
        <p:spPr>
          <a:xfrm>
            <a:off x="44624" y="6396734"/>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Bambu</a:t>
            </a:r>
            <a:endParaRPr lang="en-US" sz="700" dirty="0">
              <a:latin typeface="Arial" pitchFamily="34" charset="0"/>
              <a:cs typeface="Arial" pitchFamily="34" charset="0"/>
            </a:endParaRPr>
          </a:p>
        </p:txBody>
      </p:sp>
      <p:sp>
        <p:nvSpPr>
          <p:cNvPr id="401" name="TextBox 400">
            <a:extLst>
              <a:ext uri="{FF2B5EF4-FFF2-40B4-BE49-F238E27FC236}">
                <a16:creationId xmlns:a16="http://schemas.microsoft.com/office/drawing/2014/main" id="{658015B9-B6D8-6C4F-AD52-EF0EDF26A0FE}"/>
              </a:ext>
            </a:extLst>
          </p:cNvPr>
          <p:cNvSpPr txBox="1"/>
          <p:nvPr/>
        </p:nvSpPr>
        <p:spPr>
          <a:xfrm>
            <a:off x="44624" y="6627288"/>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IsoTools</a:t>
            </a:r>
            <a:endParaRPr lang="en-US" sz="700" dirty="0">
              <a:latin typeface="Arial" pitchFamily="34" charset="0"/>
              <a:cs typeface="Arial" pitchFamily="34" charset="0"/>
            </a:endParaRPr>
          </a:p>
        </p:txBody>
      </p:sp>
      <p:sp>
        <p:nvSpPr>
          <p:cNvPr id="408" name="TextBox 407">
            <a:extLst>
              <a:ext uri="{FF2B5EF4-FFF2-40B4-BE49-F238E27FC236}">
                <a16:creationId xmlns:a16="http://schemas.microsoft.com/office/drawing/2014/main" id="{658015B9-B6D8-6C4F-AD52-EF0EDF26A0FE}"/>
              </a:ext>
            </a:extLst>
          </p:cNvPr>
          <p:cNvSpPr txBox="1"/>
          <p:nvPr/>
        </p:nvSpPr>
        <p:spPr>
          <a:xfrm>
            <a:off x="44624" y="6864496"/>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TALON</a:t>
            </a:r>
          </a:p>
        </p:txBody>
      </p:sp>
      <p:sp>
        <p:nvSpPr>
          <p:cNvPr id="409" name="TextBox 408">
            <a:extLst>
              <a:ext uri="{FF2B5EF4-FFF2-40B4-BE49-F238E27FC236}">
                <a16:creationId xmlns:a16="http://schemas.microsoft.com/office/drawing/2014/main" id="{658015B9-B6D8-6C4F-AD52-EF0EDF26A0FE}"/>
              </a:ext>
            </a:extLst>
          </p:cNvPr>
          <p:cNvSpPr txBox="1"/>
          <p:nvPr/>
        </p:nvSpPr>
        <p:spPr>
          <a:xfrm>
            <a:off x="44624" y="7080520"/>
            <a:ext cx="414064" cy="107722"/>
          </a:xfrm>
          <a:prstGeom prst="rect">
            <a:avLst/>
          </a:prstGeom>
          <a:noFill/>
        </p:spPr>
        <p:txBody>
          <a:bodyPr wrap="square" lIns="0" tIns="0" rIns="0" bIns="0" rtlCol="0">
            <a:spAutoFit/>
          </a:bodyPr>
          <a:lstStyle/>
          <a:p>
            <a:pPr algn="r">
              <a:spcAft>
                <a:spcPts val="500"/>
              </a:spcAft>
            </a:pPr>
            <a:r>
              <a:rPr lang="en-US" sz="700" dirty="0" err="1">
                <a:latin typeface="Arial" pitchFamily="34" charset="0"/>
                <a:cs typeface="Arial" pitchFamily="34" charset="0"/>
              </a:rPr>
              <a:t>NanoSim</a:t>
            </a:r>
            <a:endParaRPr lang="en-US" sz="700" dirty="0">
              <a:latin typeface="Arial" pitchFamily="34" charset="0"/>
              <a:cs typeface="Arial" pitchFamily="34" charset="0"/>
            </a:endParaRPr>
          </a:p>
        </p:txBody>
      </p:sp>
      <p:sp>
        <p:nvSpPr>
          <p:cNvPr id="413" name="TextBox 412">
            <a:extLst>
              <a:ext uri="{FF2B5EF4-FFF2-40B4-BE49-F238E27FC236}">
                <a16:creationId xmlns:a16="http://schemas.microsoft.com/office/drawing/2014/main" id="{658015B9-B6D8-6C4F-AD52-EF0EDF26A0FE}"/>
              </a:ext>
            </a:extLst>
          </p:cNvPr>
          <p:cNvSpPr txBox="1"/>
          <p:nvPr/>
        </p:nvSpPr>
        <p:spPr>
          <a:xfrm>
            <a:off x="44624" y="7296544"/>
            <a:ext cx="414064" cy="107722"/>
          </a:xfrm>
          <a:prstGeom prst="rect">
            <a:avLst/>
          </a:prstGeom>
          <a:noFill/>
        </p:spPr>
        <p:txBody>
          <a:bodyPr wrap="square" lIns="0" tIns="0" rIns="0" bIns="0" rtlCol="0">
            <a:spAutoFit/>
          </a:bodyPr>
          <a:lstStyle/>
          <a:p>
            <a:pPr algn="r">
              <a:spcAft>
                <a:spcPts val="500"/>
              </a:spcAft>
            </a:pPr>
            <a:r>
              <a:rPr lang="en-US" sz="700" dirty="0">
                <a:latin typeface="Arial" pitchFamily="34" charset="0"/>
                <a:cs typeface="Arial" pitchFamily="34" charset="0"/>
              </a:rPr>
              <a:t>FLAMES</a:t>
            </a:r>
          </a:p>
        </p:txBody>
      </p:sp>
      <p:pic>
        <p:nvPicPr>
          <p:cNvPr id="517" name="图片 516" descr="fig2_tools_and_protocols-platforms_ranking.emf"/>
          <p:cNvPicPr>
            <a:picLocks noChangeAspect="1"/>
          </p:cNvPicPr>
          <p:nvPr/>
        </p:nvPicPr>
        <p:blipFill>
          <a:blip r:embed="rId13" cstate="print"/>
          <a:srcRect r="73239"/>
          <a:stretch>
            <a:fillRect/>
          </a:stretch>
        </p:blipFill>
        <p:spPr>
          <a:xfrm>
            <a:off x="469424" y="5871288"/>
            <a:ext cx="1587797" cy="1650375"/>
          </a:xfrm>
          <a:prstGeom prst="rect">
            <a:avLst/>
          </a:prstGeom>
        </p:spPr>
      </p:pic>
      <p:grpSp>
        <p:nvGrpSpPr>
          <p:cNvPr id="640" name="组合 639"/>
          <p:cNvGrpSpPr/>
          <p:nvPr/>
        </p:nvGrpSpPr>
        <p:grpSpPr>
          <a:xfrm>
            <a:off x="6394400" y="5830537"/>
            <a:ext cx="378000" cy="476343"/>
            <a:chOff x="6480000" y="6321152"/>
            <a:chExt cx="378000" cy="476343"/>
          </a:xfrm>
        </p:grpSpPr>
        <p:sp>
          <p:nvSpPr>
            <p:cNvPr id="633" name="TextBox 632">
              <a:extLst>
                <a:ext uri="{FF2B5EF4-FFF2-40B4-BE49-F238E27FC236}">
                  <a16:creationId xmlns:a16="http://schemas.microsoft.com/office/drawing/2014/main" id="{658015B9-B6D8-6C4F-AD52-EF0EDF26A0FE}"/>
                </a:ext>
              </a:extLst>
            </p:cNvPr>
            <p:cNvSpPr txBox="1"/>
            <p:nvPr/>
          </p:nvSpPr>
          <p:spPr>
            <a:xfrm>
              <a:off x="6480000" y="6321152"/>
              <a:ext cx="378000" cy="92333"/>
            </a:xfrm>
            <a:prstGeom prst="rect">
              <a:avLst/>
            </a:prstGeom>
            <a:noFill/>
          </p:spPr>
          <p:txBody>
            <a:bodyPr wrap="square" lIns="0" tIns="0" rIns="0" bIns="0" rtlCol="0">
              <a:spAutoFit/>
            </a:bodyPr>
            <a:lstStyle/>
            <a:p>
              <a:r>
                <a:rPr lang="en-US" sz="600" b="1" dirty="0">
                  <a:latin typeface="Arial" pitchFamily="34" charset="0"/>
                  <a:cs typeface="Arial" pitchFamily="34" charset="0"/>
                </a:rPr>
                <a:t>Ranking</a:t>
              </a:r>
              <a:endParaRPr lang="x-none" sz="600" b="1" dirty="0">
                <a:latin typeface="Arial" pitchFamily="34" charset="0"/>
                <a:cs typeface="Arial" pitchFamily="34" charset="0"/>
              </a:endParaRPr>
            </a:p>
          </p:txBody>
        </p:sp>
        <p:grpSp>
          <p:nvGrpSpPr>
            <p:cNvPr id="637" name="组合 636"/>
            <p:cNvGrpSpPr/>
            <p:nvPr/>
          </p:nvGrpSpPr>
          <p:grpSpPr>
            <a:xfrm>
              <a:off x="6502672" y="6469200"/>
              <a:ext cx="346696" cy="328295"/>
              <a:chOff x="6525344" y="6469200"/>
              <a:chExt cx="346696" cy="328295"/>
            </a:xfrm>
          </p:grpSpPr>
          <p:sp>
            <p:nvSpPr>
              <p:cNvPr id="571" name="十字星 570"/>
              <p:cNvSpPr>
                <a:spLocks noChangeAspect="1"/>
              </p:cNvSpPr>
              <p:nvPr/>
            </p:nvSpPr>
            <p:spPr>
              <a:xfrm>
                <a:off x="6525344" y="6483176"/>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2" name="五角星 571"/>
              <p:cNvSpPr>
                <a:spLocks noChangeAspect="1"/>
              </p:cNvSpPr>
              <p:nvPr/>
            </p:nvSpPr>
            <p:spPr>
              <a:xfrm>
                <a:off x="6525344" y="6600331"/>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2" name="六角星 631"/>
              <p:cNvSpPr>
                <a:spLocks noChangeAspect="1"/>
              </p:cNvSpPr>
              <p:nvPr/>
            </p:nvSpPr>
            <p:spPr>
              <a:xfrm>
                <a:off x="6525344" y="6714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4" name="TextBox 633">
                <a:extLst>
                  <a:ext uri="{FF2B5EF4-FFF2-40B4-BE49-F238E27FC236}">
                    <a16:creationId xmlns:a16="http://schemas.microsoft.com/office/drawing/2014/main" id="{658015B9-B6D8-6C4F-AD52-EF0EDF26A0FE}"/>
                  </a:ext>
                </a:extLst>
              </p:cNvPr>
              <p:cNvSpPr txBox="1"/>
              <p:nvPr/>
            </p:nvSpPr>
            <p:spPr>
              <a:xfrm>
                <a:off x="6610672" y="6469200"/>
                <a:ext cx="261368" cy="328295"/>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Top 1</a:t>
                </a:r>
              </a:p>
              <a:p>
                <a:pPr>
                  <a:spcAft>
                    <a:spcPts val="200"/>
                  </a:spcAft>
                </a:pPr>
                <a:r>
                  <a:rPr lang="en-US" sz="600" dirty="0">
                    <a:latin typeface="Arial" pitchFamily="34" charset="0"/>
                    <a:cs typeface="Arial" pitchFamily="34" charset="0"/>
                  </a:rPr>
                  <a:t>Top 2</a:t>
                </a:r>
              </a:p>
              <a:p>
                <a:pPr>
                  <a:spcAft>
                    <a:spcPts val="200"/>
                  </a:spcAft>
                </a:pPr>
                <a:r>
                  <a:rPr lang="en-US" sz="600" dirty="0">
                    <a:latin typeface="Arial" pitchFamily="34" charset="0"/>
                    <a:cs typeface="Arial" pitchFamily="34" charset="0"/>
                  </a:rPr>
                  <a:t>Top 3</a:t>
                </a:r>
              </a:p>
            </p:txBody>
          </p:sp>
        </p:grpSp>
      </p:grpSp>
      <p:sp>
        <p:nvSpPr>
          <p:cNvPr id="642" name="十字星 641"/>
          <p:cNvSpPr>
            <a:spLocks noChangeAspect="1"/>
          </p:cNvSpPr>
          <p:nvPr/>
        </p:nvSpPr>
        <p:spPr>
          <a:xfrm>
            <a:off x="5472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3" name="五角星 642"/>
          <p:cNvSpPr>
            <a:spLocks noChangeAspect="1"/>
          </p:cNvSpPr>
          <p:nvPr/>
        </p:nvSpPr>
        <p:spPr>
          <a:xfrm>
            <a:off x="5472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4" name="六角星 643"/>
          <p:cNvSpPr>
            <a:spLocks noChangeAspect="1"/>
          </p:cNvSpPr>
          <p:nvPr/>
        </p:nvSpPr>
        <p:spPr>
          <a:xfrm>
            <a:off x="5472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6" name="十字星 645"/>
          <p:cNvSpPr>
            <a:spLocks noChangeAspect="1"/>
          </p:cNvSpPr>
          <p:nvPr/>
        </p:nvSpPr>
        <p:spPr>
          <a:xfrm>
            <a:off x="6768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7" name="五角星 646"/>
          <p:cNvSpPr>
            <a:spLocks noChangeAspect="1"/>
          </p:cNvSpPr>
          <p:nvPr/>
        </p:nvSpPr>
        <p:spPr>
          <a:xfrm>
            <a:off x="6768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8" name="六角星 647"/>
          <p:cNvSpPr>
            <a:spLocks noChangeAspect="1"/>
          </p:cNvSpPr>
          <p:nvPr/>
        </p:nvSpPr>
        <p:spPr>
          <a:xfrm>
            <a:off x="6768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9" name="十字星 648"/>
          <p:cNvSpPr>
            <a:spLocks noChangeAspect="1"/>
          </p:cNvSpPr>
          <p:nvPr/>
        </p:nvSpPr>
        <p:spPr>
          <a:xfrm>
            <a:off x="802800" y="6785488"/>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0" name="五角星 649"/>
          <p:cNvSpPr>
            <a:spLocks noChangeAspect="1"/>
          </p:cNvSpPr>
          <p:nvPr/>
        </p:nvSpPr>
        <p:spPr>
          <a:xfrm>
            <a:off x="802800" y="63392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1" name="六角星 650"/>
          <p:cNvSpPr>
            <a:spLocks noChangeAspect="1"/>
          </p:cNvSpPr>
          <p:nvPr/>
        </p:nvSpPr>
        <p:spPr>
          <a:xfrm>
            <a:off x="8028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2" name="十字星 651"/>
          <p:cNvSpPr>
            <a:spLocks noChangeAspect="1"/>
          </p:cNvSpPr>
          <p:nvPr/>
        </p:nvSpPr>
        <p:spPr>
          <a:xfrm>
            <a:off x="9360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3" name="十字星 652"/>
          <p:cNvSpPr>
            <a:spLocks noChangeAspect="1"/>
          </p:cNvSpPr>
          <p:nvPr/>
        </p:nvSpPr>
        <p:spPr>
          <a:xfrm>
            <a:off x="10656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4" name="十字星 653"/>
          <p:cNvSpPr>
            <a:spLocks noChangeAspect="1"/>
          </p:cNvSpPr>
          <p:nvPr/>
        </p:nvSpPr>
        <p:spPr>
          <a:xfrm>
            <a:off x="11952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5" name="五角星 654"/>
          <p:cNvSpPr>
            <a:spLocks noChangeAspect="1"/>
          </p:cNvSpPr>
          <p:nvPr/>
        </p:nvSpPr>
        <p:spPr>
          <a:xfrm>
            <a:off x="9360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6" name="五角星 655"/>
          <p:cNvSpPr>
            <a:spLocks noChangeAspect="1"/>
          </p:cNvSpPr>
          <p:nvPr/>
        </p:nvSpPr>
        <p:spPr>
          <a:xfrm>
            <a:off x="10656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7" name="六角星 656"/>
          <p:cNvSpPr>
            <a:spLocks noChangeAspect="1"/>
          </p:cNvSpPr>
          <p:nvPr/>
        </p:nvSpPr>
        <p:spPr>
          <a:xfrm>
            <a:off x="9360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8" name="六角星 657"/>
          <p:cNvSpPr>
            <a:spLocks noChangeAspect="1"/>
          </p:cNvSpPr>
          <p:nvPr/>
        </p:nvSpPr>
        <p:spPr>
          <a:xfrm>
            <a:off x="1065600" y="724254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9" name="六角星 658"/>
          <p:cNvSpPr>
            <a:spLocks noChangeAspect="1"/>
          </p:cNvSpPr>
          <p:nvPr/>
        </p:nvSpPr>
        <p:spPr>
          <a:xfrm>
            <a:off x="1195200" y="61160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0" name="五角星 659"/>
          <p:cNvSpPr>
            <a:spLocks noChangeAspect="1"/>
          </p:cNvSpPr>
          <p:nvPr/>
        </p:nvSpPr>
        <p:spPr>
          <a:xfrm>
            <a:off x="1195200" y="700851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十字星 808"/>
          <p:cNvSpPr>
            <a:spLocks noChangeAspect="1"/>
          </p:cNvSpPr>
          <p:nvPr/>
        </p:nvSpPr>
        <p:spPr>
          <a:xfrm>
            <a:off x="13248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十字星 809"/>
          <p:cNvSpPr>
            <a:spLocks noChangeAspect="1"/>
          </p:cNvSpPr>
          <p:nvPr/>
        </p:nvSpPr>
        <p:spPr>
          <a:xfrm>
            <a:off x="14508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1" name="十字星 810"/>
          <p:cNvSpPr>
            <a:spLocks noChangeAspect="1"/>
          </p:cNvSpPr>
          <p:nvPr/>
        </p:nvSpPr>
        <p:spPr>
          <a:xfrm>
            <a:off x="1584000"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2" name="十字星 811"/>
          <p:cNvSpPr>
            <a:spLocks noChangeAspect="1"/>
          </p:cNvSpPr>
          <p:nvPr/>
        </p:nvSpPr>
        <p:spPr>
          <a:xfrm>
            <a:off x="1718816" y="700851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3" name="五角星 812"/>
          <p:cNvSpPr>
            <a:spLocks noChangeAspect="1"/>
          </p:cNvSpPr>
          <p:nvPr/>
        </p:nvSpPr>
        <p:spPr>
          <a:xfrm>
            <a:off x="1324800" y="587439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4" name="六角星 813"/>
          <p:cNvSpPr>
            <a:spLocks noChangeAspect="1"/>
          </p:cNvSpPr>
          <p:nvPr/>
        </p:nvSpPr>
        <p:spPr>
          <a:xfrm>
            <a:off x="1324800"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5" name="五角星 814"/>
          <p:cNvSpPr>
            <a:spLocks noChangeAspect="1"/>
          </p:cNvSpPr>
          <p:nvPr/>
        </p:nvSpPr>
        <p:spPr>
          <a:xfrm>
            <a:off x="1450800" y="6116088"/>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6" name="六角星 815"/>
          <p:cNvSpPr>
            <a:spLocks noChangeAspect="1"/>
          </p:cNvSpPr>
          <p:nvPr/>
        </p:nvSpPr>
        <p:spPr>
          <a:xfrm>
            <a:off x="1450800" y="5874392"/>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7" name="十字星 816"/>
          <p:cNvSpPr>
            <a:spLocks noChangeAspect="1"/>
          </p:cNvSpPr>
          <p:nvPr/>
        </p:nvSpPr>
        <p:spPr>
          <a:xfrm>
            <a:off x="1584000"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8" name="六角星 817"/>
          <p:cNvSpPr>
            <a:spLocks noChangeAspect="1"/>
          </p:cNvSpPr>
          <p:nvPr/>
        </p:nvSpPr>
        <p:spPr>
          <a:xfrm>
            <a:off x="1584000"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9" name="五角星 818"/>
          <p:cNvSpPr>
            <a:spLocks noChangeAspect="1"/>
          </p:cNvSpPr>
          <p:nvPr/>
        </p:nvSpPr>
        <p:spPr>
          <a:xfrm>
            <a:off x="1718816" y="5874392"/>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六角星 819"/>
          <p:cNvSpPr>
            <a:spLocks noChangeAspect="1"/>
          </p:cNvSpPr>
          <p:nvPr/>
        </p:nvSpPr>
        <p:spPr>
          <a:xfrm>
            <a:off x="1718816" y="61160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十字星 820"/>
          <p:cNvSpPr>
            <a:spLocks noChangeAspect="1"/>
          </p:cNvSpPr>
          <p:nvPr/>
        </p:nvSpPr>
        <p:spPr>
          <a:xfrm>
            <a:off x="1844824"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十字星 821"/>
          <p:cNvSpPr>
            <a:spLocks noChangeAspect="1"/>
          </p:cNvSpPr>
          <p:nvPr/>
        </p:nvSpPr>
        <p:spPr>
          <a:xfrm>
            <a:off x="1974424" y="5874392"/>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五角星 822"/>
          <p:cNvSpPr>
            <a:spLocks noChangeAspect="1"/>
          </p:cNvSpPr>
          <p:nvPr/>
        </p:nvSpPr>
        <p:spPr>
          <a:xfrm>
            <a:off x="1844824" y="724254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五角星 823"/>
          <p:cNvSpPr>
            <a:spLocks noChangeAspect="1"/>
          </p:cNvSpPr>
          <p:nvPr/>
        </p:nvSpPr>
        <p:spPr>
          <a:xfrm>
            <a:off x="1974424" y="724254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六角星 824"/>
          <p:cNvSpPr>
            <a:spLocks noChangeAspect="1"/>
          </p:cNvSpPr>
          <p:nvPr/>
        </p:nvSpPr>
        <p:spPr>
          <a:xfrm>
            <a:off x="1844824"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六角星 825"/>
          <p:cNvSpPr>
            <a:spLocks noChangeAspect="1"/>
          </p:cNvSpPr>
          <p:nvPr/>
        </p:nvSpPr>
        <p:spPr>
          <a:xfrm>
            <a:off x="1974424" y="6339288"/>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99" name="组合 898"/>
          <p:cNvGrpSpPr/>
          <p:nvPr/>
        </p:nvGrpSpPr>
        <p:grpSpPr>
          <a:xfrm>
            <a:off x="2132856" y="5640360"/>
            <a:ext cx="1737192" cy="2480992"/>
            <a:chOff x="2206296" y="5601072"/>
            <a:chExt cx="1737192" cy="2480992"/>
          </a:xfrm>
        </p:grpSpPr>
        <p:sp>
          <p:nvSpPr>
            <p:cNvPr id="683" name="矩形 682"/>
            <p:cNvSpPr/>
            <p:nvPr/>
          </p:nvSpPr>
          <p:spPr>
            <a:xfrm>
              <a:off x="2226224" y="5601072"/>
              <a:ext cx="1634824" cy="216024"/>
            </a:xfrm>
            <a:prstGeom prst="rect">
              <a:avLst/>
            </a:prstGeom>
            <a:solidFill>
              <a:schemeClr val="tx1">
                <a:alpha val="1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700" dirty="0">
                <a:latin typeface="Arial" pitchFamily="34" charset="0"/>
                <a:cs typeface="Arial" pitchFamily="34" charset="0"/>
              </a:endParaRPr>
            </a:p>
          </p:txBody>
        </p:sp>
        <p:sp>
          <p:nvSpPr>
            <p:cNvPr id="684" name="TextBox 683">
              <a:extLst>
                <a:ext uri="{FF2B5EF4-FFF2-40B4-BE49-F238E27FC236}">
                  <a16:creationId xmlns:a16="http://schemas.microsoft.com/office/drawing/2014/main" id="{658015B9-B6D8-6C4F-AD52-EF0EDF26A0FE}"/>
                </a:ext>
              </a:extLst>
            </p:cNvPr>
            <p:cNvSpPr txBox="1"/>
            <p:nvPr/>
          </p:nvSpPr>
          <p:spPr>
            <a:xfrm>
              <a:off x="2229824" y="5601073"/>
              <a:ext cx="1584176" cy="92333"/>
            </a:xfrm>
            <a:prstGeom prst="rect">
              <a:avLst/>
            </a:prstGeom>
            <a:noFill/>
          </p:spPr>
          <p:txBody>
            <a:bodyPr wrap="square" lIns="0" tIns="0" rIns="0" bIns="0" rtlCol="0">
              <a:spAutoFit/>
            </a:bodyPr>
            <a:lstStyle/>
            <a:p>
              <a:pPr algn="ctr"/>
              <a:r>
                <a:rPr lang="en-US" sz="600" b="1" dirty="0" err="1">
                  <a:latin typeface="Arial" pitchFamily="34" charset="0"/>
                  <a:cs typeface="Arial" pitchFamily="34" charset="0"/>
                </a:rPr>
                <a:t>cDNA-PacBio</a:t>
              </a:r>
              <a:endParaRPr lang="x-none" sz="600" b="1" dirty="0">
                <a:latin typeface="Arial" pitchFamily="34" charset="0"/>
                <a:cs typeface="Arial" pitchFamily="34" charset="0"/>
              </a:endParaRPr>
            </a:p>
          </p:txBody>
        </p:sp>
        <p:grpSp>
          <p:nvGrpSpPr>
            <p:cNvPr id="441" name="组合 440"/>
            <p:cNvGrpSpPr/>
            <p:nvPr/>
          </p:nvGrpSpPr>
          <p:grpSpPr>
            <a:xfrm>
              <a:off x="2227399" y="7506000"/>
              <a:ext cx="1535906" cy="576064"/>
              <a:chOff x="594159" y="6753200"/>
              <a:chExt cx="1535906" cy="576064"/>
            </a:xfrm>
          </p:grpSpPr>
          <p:sp>
            <p:nvSpPr>
              <p:cNvPr id="442" name="TextBox 441">
                <a:extLst>
                  <a:ext uri="{FF2B5EF4-FFF2-40B4-BE49-F238E27FC236}">
                    <a16:creationId xmlns:a16="http://schemas.microsoft.com/office/drawing/2014/main" id="{ECCA046D-70A9-3D4C-9D57-C97D86A2ABFF}"/>
                  </a:ext>
                </a:extLst>
              </p:cNvPr>
              <p:cNvSpPr txBox="1"/>
              <p:nvPr/>
            </p:nvSpPr>
            <p:spPr>
              <a:xfrm rot="16200000">
                <a:off x="1386012"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grpSp>
            <p:nvGrpSpPr>
              <p:cNvPr id="451" name="组合 364"/>
              <p:cNvGrpSpPr/>
              <p:nvPr/>
            </p:nvGrpSpPr>
            <p:grpSpPr>
              <a:xfrm>
                <a:off x="594159" y="6753200"/>
                <a:ext cx="1535906" cy="576064"/>
                <a:chOff x="594159" y="6753200"/>
                <a:chExt cx="1535906" cy="576064"/>
              </a:xfrm>
            </p:grpSpPr>
            <p:sp>
              <p:nvSpPr>
                <p:cNvPr id="452" name="TextBox 451">
                  <a:extLst>
                    <a:ext uri="{FF2B5EF4-FFF2-40B4-BE49-F238E27FC236}">
                      <a16:creationId xmlns:a16="http://schemas.microsoft.com/office/drawing/2014/main" id="{ECCA046D-70A9-3D4C-9D57-C97D86A2ABFF}"/>
                    </a:ext>
                  </a:extLst>
                </p:cNvPr>
                <p:cNvSpPr txBox="1"/>
                <p:nvPr/>
              </p:nvSpPr>
              <p:spPr>
                <a:xfrm rot="16200000">
                  <a:off x="46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4" name="TextBox 453">
                  <a:extLst>
                    <a:ext uri="{FF2B5EF4-FFF2-40B4-BE49-F238E27FC236}">
                      <a16:creationId xmlns:a16="http://schemas.microsoft.com/office/drawing/2014/main" id="{ECCA046D-70A9-3D4C-9D57-C97D86A2ABFF}"/>
                    </a:ext>
                  </a:extLst>
                </p:cNvPr>
                <p:cNvSpPr txBox="1"/>
                <p:nvPr/>
              </p:nvSpPr>
              <p:spPr>
                <a:xfrm rot="16200000">
                  <a:off x="600184"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455" name="TextBox 454">
                  <a:extLst>
                    <a:ext uri="{FF2B5EF4-FFF2-40B4-BE49-F238E27FC236}">
                      <a16:creationId xmlns:a16="http://schemas.microsoft.com/office/drawing/2014/main" id="{ECCA046D-70A9-3D4C-9D57-C97D86A2ABFF}"/>
                    </a:ext>
                  </a:extLst>
                </p:cNvPr>
                <p:cNvSpPr txBox="1"/>
                <p:nvPr/>
              </p:nvSpPr>
              <p:spPr>
                <a:xfrm rot="16200000">
                  <a:off x="726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7" name="TextBox 456">
                  <a:extLst>
                    <a:ext uri="{FF2B5EF4-FFF2-40B4-BE49-F238E27FC236}">
                      <a16:creationId xmlns:a16="http://schemas.microsoft.com/office/drawing/2014/main" id="{ECCA046D-70A9-3D4C-9D57-C97D86A2ABFF}"/>
                    </a:ext>
                  </a:extLst>
                </p:cNvPr>
                <p:cNvSpPr txBox="1"/>
                <p:nvPr/>
              </p:nvSpPr>
              <p:spPr>
                <a:xfrm rot="16200000">
                  <a:off x="8629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58" name="TextBox 457">
                  <a:extLst>
                    <a:ext uri="{FF2B5EF4-FFF2-40B4-BE49-F238E27FC236}">
                      <a16:creationId xmlns:a16="http://schemas.microsoft.com/office/drawing/2014/main" id="{ECCA046D-70A9-3D4C-9D57-C97D86A2ABFF}"/>
                    </a:ext>
                  </a:extLst>
                </p:cNvPr>
                <p:cNvSpPr txBox="1"/>
                <p:nvPr/>
              </p:nvSpPr>
              <p:spPr>
                <a:xfrm rot="16200000">
                  <a:off x="990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60" name="TextBox 459">
                  <a:extLst>
                    <a:ext uri="{FF2B5EF4-FFF2-40B4-BE49-F238E27FC236}">
                      <a16:creationId xmlns:a16="http://schemas.microsoft.com/office/drawing/2014/main" id="{ECCA046D-70A9-3D4C-9D57-C97D86A2ABFF}"/>
                    </a:ext>
                  </a:extLst>
                </p:cNvPr>
                <p:cNvSpPr txBox="1"/>
                <p:nvPr/>
              </p:nvSpPr>
              <p:spPr>
                <a:xfrm rot="16200000">
                  <a:off x="1122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61" name="TextBox 460">
                  <a:extLst>
                    <a:ext uri="{FF2B5EF4-FFF2-40B4-BE49-F238E27FC236}">
                      <a16:creationId xmlns:a16="http://schemas.microsoft.com/office/drawing/2014/main" id="{ECCA046D-70A9-3D4C-9D57-C97D86A2ABFF}"/>
                    </a:ext>
                  </a:extLst>
                </p:cNvPr>
                <p:cNvSpPr txBox="1"/>
                <p:nvPr/>
              </p:nvSpPr>
              <p:spPr>
                <a:xfrm rot="16200000">
                  <a:off x="1250903"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63" name="TextBox 462">
                  <a:extLst>
                    <a:ext uri="{FF2B5EF4-FFF2-40B4-BE49-F238E27FC236}">
                      <a16:creationId xmlns:a16="http://schemas.microsoft.com/office/drawing/2014/main" id="{ECCA046D-70A9-3D4C-9D57-C97D86A2ABFF}"/>
                    </a:ext>
                  </a:extLst>
                </p:cNvPr>
                <p:cNvSpPr txBox="1"/>
                <p:nvPr/>
              </p:nvSpPr>
              <p:spPr>
                <a:xfrm rot="16200000">
                  <a:off x="1278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464" name="TextBox 463">
                  <a:extLst>
                    <a:ext uri="{FF2B5EF4-FFF2-40B4-BE49-F238E27FC236}">
                      <a16:creationId xmlns:a16="http://schemas.microsoft.com/office/drawing/2014/main" id="{ECCA046D-70A9-3D4C-9D57-C97D86A2ABFF}"/>
                    </a:ext>
                  </a:extLst>
                </p:cNvPr>
                <p:cNvSpPr txBox="1"/>
                <p:nvPr/>
              </p:nvSpPr>
              <p:spPr>
                <a:xfrm rot="16200000">
                  <a:off x="1538645"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466" name="TextBox 465">
                  <a:extLst>
                    <a:ext uri="{FF2B5EF4-FFF2-40B4-BE49-F238E27FC236}">
                      <a16:creationId xmlns:a16="http://schemas.microsoft.com/office/drawing/2014/main" id="{ECCA046D-70A9-3D4C-9D57-C97D86A2ABFF}"/>
                    </a:ext>
                  </a:extLst>
                </p:cNvPr>
                <p:cNvSpPr txBox="1"/>
                <p:nvPr/>
              </p:nvSpPr>
              <p:spPr>
                <a:xfrm rot="16200000">
                  <a:off x="1770184"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67" name="TextBox 466">
                  <a:extLst>
                    <a:ext uri="{FF2B5EF4-FFF2-40B4-BE49-F238E27FC236}">
                      <a16:creationId xmlns:a16="http://schemas.microsoft.com/office/drawing/2014/main" id="{ECCA046D-70A9-3D4C-9D57-C97D86A2ABFF}"/>
                    </a:ext>
                  </a:extLst>
                </p:cNvPr>
                <p:cNvSpPr txBox="1"/>
                <p:nvPr/>
              </p:nvSpPr>
              <p:spPr>
                <a:xfrm rot="16200000">
                  <a:off x="1896184"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grpSp>
        <p:sp>
          <p:nvSpPr>
            <p:cNvPr id="37" name="TextBox 36">
              <a:extLst>
                <a:ext uri="{FF2B5EF4-FFF2-40B4-BE49-F238E27FC236}">
                  <a16:creationId xmlns:a16="http://schemas.microsoft.com/office/drawing/2014/main" id="{47EF7C02-9CF4-4268-A20E-02226E2E6195}"/>
                </a:ext>
              </a:extLst>
            </p:cNvPr>
            <p:cNvSpPr txBox="1"/>
            <p:nvPr/>
          </p:nvSpPr>
          <p:spPr>
            <a:xfrm>
              <a:off x="2233424" y="5709374"/>
              <a:ext cx="386728" cy="92333"/>
            </a:xfrm>
            <a:prstGeom prst="rect">
              <a:avLst/>
            </a:prstGeom>
            <a:noFill/>
          </p:spPr>
          <p:txBody>
            <a:bodyPr wrap="square" lIns="0" tIns="0" rIns="0" bIns="0" rtlCol="0">
              <a:spAutoFit/>
            </a:bodyPr>
            <a:lstStyle/>
            <a:p>
              <a:pPr>
                <a:spcAft>
                  <a:spcPts val="50"/>
                </a:spcAft>
              </a:pPr>
              <a:r>
                <a:rPr lang="en-US" sz="600" dirty="0">
                  <a:latin typeface="Arial" pitchFamily="34" charset="0"/>
                  <a:cs typeface="Arial" pitchFamily="34" charset="0"/>
                </a:rPr>
                <a:t> Real data</a:t>
              </a:r>
            </a:p>
          </p:txBody>
        </p:sp>
        <p:cxnSp>
          <p:nvCxnSpPr>
            <p:cNvPr id="41" name="直接连接符 517">
              <a:extLst>
                <a:ext uri="{FF2B5EF4-FFF2-40B4-BE49-F238E27FC236}">
                  <a16:creationId xmlns:a16="http://schemas.microsoft.com/office/drawing/2014/main" id="{BE060328-F8E3-CC55-54DE-6C079F64AB1C}"/>
                </a:ext>
              </a:extLst>
            </p:cNvPr>
            <p:cNvCxnSpPr/>
            <p:nvPr/>
          </p:nvCxnSpPr>
          <p:spPr>
            <a:xfrm flipH="1">
              <a:off x="2233424" y="5817096"/>
              <a:ext cx="360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57" name="组合 556"/>
            <p:cNvGrpSpPr/>
            <p:nvPr/>
          </p:nvGrpSpPr>
          <p:grpSpPr>
            <a:xfrm>
              <a:off x="2550224" y="5709374"/>
              <a:ext cx="386728" cy="107722"/>
              <a:chOff x="2653200" y="5709374"/>
              <a:chExt cx="386728" cy="107722"/>
            </a:xfrm>
          </p:grpSpPr>
          <p:sp>
            <p:nvSpPr>
              <p:cNvPr id="38" name="TextBox 37">
                <a:extLst>
                  <a:ext uri="{FF2B5EF4-FFF2-40B4-BE49-F238E27FC236}">
                    <a16:creationId xmlns:a16="http://schemas.microsoft.com/office/drawing/2014/main" id="{61445B16-A364-0671-1725-FE5B06C99FD6}"/>
                  </a:ext>
                </a:extLst>
              </p:cNvPr>
              <p:cNvSpPr txBox="1"/>
              <p:nvPr/>
            </p:nvSpPr>
            <p:spPr>
              <a:xfrm>
                <a:off x="2653200"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cxnSp>
            <p:nvCxnSpPr>
              <p:cNvPr id="42" name="直接连接符 518">
                <a:extLst>
                  <a:ext uri="{FF2B5EF4-FFF2-40B4-BE49-F238E27FC236}">
                    <a16:creationId xmlns:a16="http://schemas.microsoft.com/office/drawing/2014/main" id="{ECBAE1E4-D44E-6BB5-07AA-0303D78BAA07}"/>
                  </a:ext>
                </a:extLst>
              </p:cNvPr>
              <p:cNvCxnSpPr/>
              <p:nvPr/>
            </p:nvCxnSpPr>
            <p:spPr>
              <a:xfrm flipH="1">
                <a:off x="2734964"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22" name="组合 521"/>
            <p:cNvGrpSpPr/>
            <p:nvPr/>
          </p:nvGrpSpPr>
          <p:grpSpPr>
            <a:xfrm>
              <a:off x="2906624" y="5709963"/>
              <a:ext cx="576064" cy="107722"/>
              <a:chOff x="2953951" y="5709963"/>
              <a:chExt cx="576064" cy="107722"/>
            </a:xfrm>
          </p:grpSpPr>
          <p:sp>
            <p:nvSpPr>
              <p:cNvPr id="39" name="TextBox 38">
                <a:extLst>
                  <a:ext uri="{FF2B5EF4-FFF2-40B4-BE49-F238E27FC236}">
                    <a16:creationId xmlns:a16="http://schemas.microsoft.com/office/drawing/2014/main" id="{803C9D30-D01F-9293-BDD0-87CB072C8A20}"/>
                  </a:ext>
                </a:extLst>
              </p:cNvPr>
              <p:cNvSpPr txBox="1"/>
              <p:nvPr/>
            </p:nvSpPr>
            <p:spPr>
              <a:xfrm>
                <a:off x="2953951" y="5709963"/>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cxnSp>
            <p:nvCxnSpPr>
              <p:cNvPr id="43" name="直接连接符 519">
                <a:extLst>
                  <a:ext uri="{FF2B5EF4-FFF2-40B4-BE49-F238E27FC236}">
                    <a16:creationId xmlns:a16="http://schemas.microsoft.com/office/drawing/2014/main" id="{DE930D17-E93D-622E-5493-9FB30B7D49C8}"/>
                  </a:ext>
                </a:extLst>
              </p:cNvPr>
              <p:cNvCxnSpPr>
                <a:cxnSpLocks/>
              </p:cNvCxnSpPr>
              <p:nvPr/>
            </p:nvCxnSpPr>
            <p:spPr>
              <a:xfrm flipH="1">
                <a:off x="2953983" y="5817685"/>
                <a:ext cx="57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78EA3D3-CA14-B9E1-4F5F-EE1B79F89506}"/>
                </a:ext>
              </a:extLst>
            </p:cNvPr>
            <p:cNvGrpSpPr/>
            <p:nvPr/>
          </p:nvGrpSpPr>
          <p:grpSpPr>
            <a:xfrm>
              <a:off x="3367424" y="5709375"/>
              <a:ext cx="576064" cy="107722"/>
              <a:chOff x="3410808" y="5709374"/>
              <a:chExt cx="576064" cy="107722"/>
            </a:xfrm>
          </p:grpSpPr>
          <p:sp>
            <p:nvSpPr>
              <p:cNvPr id="40" name="TextBox 39">
                <a:extLst>
                  <a:ext uri="{FF2B5EF4-FFF2-40B4-BE49-F238E27FC236}">
                    <a16:creationId xmlns:a16="http://schemas.microsoft.com/office/drawing/2014/main" id="{66AD864D-CEE6-442F-84E1-B7C956F25A4B}"/>
                  </a:ext>
                </a:extLst>
              </p:cNvPr>
              <p:cNvSpPr txBox="1"/>
              <p:nvPr/>
            </p:nvSpPr>
            <p:spPr>
              <a:xfrm>
                <a:off x="3410808" y="570937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cxnSp>
            <p:nvCxnSpPr>
              <p:cNvPr id="44" name="直接连接符 520">
                <a:extLst>
                  <a:ext uri="{FF2B5EF4-FFF2-40B4-BE49-F238E27FC236}">
                    <a16:creationId xmlns:a16="http://schemas.microsoft.com/office/drawing/2014/main" id="{486BEBED-B609-1EE2-EB53-2B4F81F461F1}"/>
                  </a:ext>
                </a:extLst>
              </p:cNvPr>
              <p:cNvCxnSpPr>
                <a:cxnSpLocks/>
              </p:cNvCxnSpPr>
              <p:nvPr/>
            </p:nvCxnSpPr>
            <p:spPr>
              <a:xfrm flipH="1">
                <a:off x="3587240"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518" name="图片 517" descr="fig2_tools_and_protocols-platforms_ranking.emf"/>
            <p:cNvPicPr>
              <a:picLocks noChangeAspect="1"/>
            </p:cNvPicPr>
            <p:nvPr/>
          </p:nvPicPr>
          <p:blipFill>
            <a:blip r:embed="rId13" cstate="print"/>
            <a:srcRect l="26705" r="46595"/>
            <a:stretch>
              <a:fillRect/>
            </a:stretch>
          </p:blipFill>
          <p:spPr>
            <a:xfrm>
              <a:off x="2206296" y="5832000"/>
              <a:ext cx="1584176" cy="1650375"/>
            </a:xfrm>
            <a:prstGeom prst="rect">
              <a:avLst/>
            </a:prstGeom>
          </p:spPr>
        </p:pic>
        <p:sp>
          <p:nvSpPr>
            <p:cNvPr id="827" name="十字星 826"/>
            <p:cNvSpPr>
              <a:spLocks noChangeAspect="1"/>
            </p:cNvSpPr>
            <p:nvPr/>
          </p:nvSpPr>
          <p:spPr>
            <a:xfrm>
              <a:off x="22536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8" name="五角星 827"/>
            <p:cNvSpPr>
              <a:spLocks noChangeAspect="1"/>
            </p:cNvSpPr>
            <p:nvPr/>
          </p:nvSpPr>
          <p:spPr>
            <a:xfrm>
              <a:off x="22536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9" name="六角星 828"/>
            <p:cNvSpPr>
              <a:spLocks noChangeAspect="1"/>
            </p:cNvSpPr>
            <p:nvPr/>
          </p:nvSpPr>
          <p:spPr>
            <a:xfrm>
              <a:off x="22536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0" name="十字星 829"/>
            <p:cNvSpPr>
              <a:spLocks noChangeAspect="1"/>
            </p:cNvSpPr>
            <p:nvPr/>
          </p:nvSpPr>
          <p:spPr>
            <a:xfrm>
              <a:off x="2383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1" name="五角星 830"/>
            <p:cNvSpPr>
              <a:spLocks noChangeAspect="1"/>
            </p:cNvSpPr>
            <p:nvPr/>
          </p:nvSpPr>
          <p:spPr>
            <a:xfrm>
              <a:off x="23832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2" name="六角星 831"/>
            <p:cNvSpPr>
              <a:spLocks noChangeAspect="1"/>
            </p:cNvSpPr>
            <p:nvPr/>
          </p:nvSpPr>
          <p:spPr>
            <a:xfrm>
              <a:off x="2383200" y="630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3" name="十字星 832"/>
            <p:cNvSpPr>
              <a:spLocks noChangeAspect="1"/>
            </p:cNvSpPr>
            <p:nvPr/>
          </p:nvSpPr>
          <p:spPr>
            <a:xfrm>
              <a:off x="2512800" y="630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4" name="五角星 833"/>
            <p:cNvSpPr>
              <a:spLocks noChangeAspect="1"/>
            </p:cNvSpPr>
            <p:nvPr/>
          </p:nvSpPr>
          <p:spPr>
            <a:xfrm>
              <a:off x="2512800"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5" name="六角星 834"/>
            <p:cNvSpPr>
              <a:spLocks noChangeAspect="1"/>
            </p:cNvSpPr>
            <p:nvPr/>
          </p:nvSpPr>
          <p:spPr>
            <a:xfrm>
              <a:off x="2512800" y="6746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6" name="十字星 835"/>
            <p:cNvSpPr>
              <a:spLocks noChangeAspect="1"/>
            </p:cNvSpPr>
            <p:nvPr/>
          </p:nvSpPr>
          <p:spPr>
            <a:xfrm>
              <a:off x="26460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7" name="五角星 836"/>
            <p:cNvSpPr>
              <a:spLocks noChangeAspect="1"/>
            </p:cNvSpPr>
            <p:nvPr/>
          </p:nvSpPr>
          <p:spPr>
            <a:xfrm>
              <a:off x="26460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六角星 837"/>
            <p:cNvSpPr>
              <a:spLocks noChangeAspect="1"/>
            </p:cNvSpPr>
            <p:nvPr/>
          </p:nvSpPr>
          <p:spPr>
            <a:xfrm>
              <a:off x="26460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六角星 838"/>
            <p:cNvSpPr>
              <a:spLocks noChangeAspect="1"/>
            </p:cNvSpPr>
            <p:nvPr/>
          </p:nvSpPr>
          <p:spPr>
            <a:xfrm>
              <a:off x="2780928"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0" name="十字星 839"/>
            <p:cNvSpPr>
              <a:spLocks noChangeAspect="1"/>
            </p:cNvSpPr>
            <p:nvPr/>
          </p:nvSpPr>
          <p:spPr>
            <a:xfrm>
              <a:off x="2780928" y="67462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1" name="五角星 840"/>
            <p:cNvSpPr>
              <a:spLocks noChangeAspect="1"/>
            </p:cNvSpPr>
            <p:nvPr/>
          </p:nvSpPr>
          <p:spPr>
            <a:xfrm>
              <a:off x="2780928"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2" name="十字星 841"/>
            <p:cNvSpPr>
              <a:spLocks noChangeAspect="1"/>
            </p:cNvSpPr>
            <p:nvPr/>
          </p:nvSpPr>
          <p:spPr>
            <a:xfrm>
              <a:off x="2905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五角星 842"/>
            <p:cNvSpPr>
              <a:spLocks noChangeAspect="1"/>
            </p:cNvSpPr>
            <p:nvPr/>
          </p:nvSpPr>
          <p:spPr>
            <a:xfrm>
              <a:off x="29052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六角星 843"/>
            <p:cNvSpPr>
              <a:spLocks noChangeAspect="1"/>
            </p:cNvSpPr>
            <p:nvPr/>
          </p:nvSpPr>
          <p:spPr>
            <a:xfrm>
              <a:off x="29052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5" name="十字星 844"/>
            <p:cNvSpPr>
              <a:spLocks noChangeAspect="1"/>
            </p:cNvSpPr>
            <p:nvPr/>
          </p:nvSpPr>
          <p:spPr>
            <a:xfrm>
              <a:off x="3031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6" name="五角星 845"/>
            <p:cNvSpPr>
              <a:spLocks noChangeAspect="1"/>
            </p:cNvSpPr>
            <p:nvPr/>
          </p:nvSpPr>
          <p:spPr>
            <a:xfrm>
              <a:off x="30312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7" name="六角星 846"/>
            <p:cNvSpPr>
              <a:spLocks noChangeAspect="1"/>
            </p:cNvSpPr>
            <p:nvPr/>
          </p:nvSpPr>
          <p:spPr>
            <a:xfrm>
              <a:off x="3031200"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8" name="十字星 847"/>
            <p:cNvSpPr>
              <a:spLocks noChangeAspect="1"/>
            </p:cNvSpPr>
            <p:nvPr/>
          </p:nvSpPr>
          <p:spPr>
            <a:xfrm>
              <a:off x="31644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9" name="五角星 848"/>
            <p:cNvSpPr>
              <a:spLocks noChangeAspect="1"/>
            </p:cNvSpPr>
            <p:nvPr/>
          </p:nvSpPr>
          <p:spPr>
            <a:xfrm>
              <a:off x="3164400" y="6076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0" name="六角星 849"/>
            <p:cNvSpPr>
              <a:spLocks noChangeAspect="1"/>
            </p:cNvSpPr>
            <p:nvPr/>
          </p:nvSpPr>
          <p:spPr>
            <a:xfrm>
              <a:off x="3164400" y="630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1" name="十字星 850"/>
            <p:cNvSpPr>
              <a:spLocks noChangeAspect="1"/>
            </p:cNvSpPr>
            <p:nvPr/>
          </p:nvSpPr>
          <p:spPr>
            <a:xfrm>
              <a:off x="33012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2" name="十字星 851"/>
            <p:cNvSpPr>
              <a:spLocks noChangeAspect="1"/>
            </p:cNvSpPr>
            <p:nvPr/>
          </p:nvSpPr>
          <p:spPr>
            <a:xfrm>
              <a:off x="33012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3" name="十字星 852"/>
            <p:cNvSpPr>
              <a:spLocks noChangeAspect="1"/>
            </p:cNvSpPr>
            <p:nvPr/>
          </p:nvSpPr>
          <p:spPr>
            <a:xfrm>
              <a:off x="3301200" y="65232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4" name="十字星 853"/>
            <p:cNvSpPr>
              <a:spLocks noChangeAspect="1"/>
            </p:cNvSpPr>
            <p:nvPr/>
          </p:nvSpPr>
          <p:spPr>
            <a:xfrm>
              <a:off x="3429000" y="5835104"/>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5" name="五角星 854"/>
            <p:cNvSpPr>
              <a:spLocks noChangeAspect="1"/>
            </p:cNvSpPr>
            <p:nvPr/>
          </p:nvSpPr>
          <p:spPr>
            <a:xfrm>
              <a:off x="3429000" y="6523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6" name="六角星 855"/>
            <p:cNvSpPr>
              <a:spLocks noChangeAspect="1"/>
            </p:cNvSpPr>
            <p:nvPr/>
          </p:nvSpPr>
          <p:spPr>
            <a:xfrm>
              <a:off x="3429000" y="6076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7" name="十字星 856"/>
            <p:cNvSpPr>
              <a:spLocks noChangeAspect="1"/>
            </p:cNvSpPr>
            <p:nvPr/>
          </p:nvSpPr>
          <p:spPr>
            <a:xfrm>
              <a:off x="35568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8" name="十字星 857"/>
            <p:cNvSpPr>
              <a:spLocks noChangeAspect="1"/>
            </p:cNvSpPr>
            <p:nvPr/>
          </p:nvSpPr>
          <p:spPr>
            <a:xfrm>
              <a:off x="3690000" y="6076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9" name="五角星 858"/>
            <p:cNvSpPr>
              <a:spLocks noChangeAspect="1"/>
            </p:cNvSpPr>
            <p:nvPr/>
          </p:nvSpPr>
          <p:spPr>
            <a:xfrm>
              <a:off x="3556800" y="5835104"/>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0" name="六角星 859"/>
            <p:cNvSpPr>
              <a:spLocks noChangeAspect="1"/>
            </p:cNvSpPr>
            <p:nvPr/>
          </p:nvSpPr>
          <p:spPr>
            <a:xfrm>
              <a:off x="3556800" y="6523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1" name="五角星 860"/>
            <p:cNvSpPr>
              <a:spLocks noChangeAspect="1"/>
            </p:cNvSpPr>
            <p:nvPr/>
          </p:nvSpPr>
          <p:spPr>
            <a:xfrm>
              <a:off x="3690000" y="6746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2" name="六角星 861"/>
            <p:cNvSpPr>
              <a:spLocks noChangeAspect="1"/>
            </p:cNvSpPr>
            <p:nvPr/>
          </p:nvSpPr>
          <p:spPr>
            <a:xfrm>
              <a:off x="3690000" y="5835104"/>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0" name="组合 899"/>
          <p:cNvGrpSpPr/>
          <p:nvPr/>
        </p:nvGrpSpPr>
        <p:grpSpPr>
          <a:xfrm>
            <a:off x="3749992" y="5413878"/>
            <a:ext cx="2682064" cy="2769024"/>
            <a:chOff x="3843280" y="5385048"/>
            <a:chExt cx="2682064" cy="2769024"/>
          </a:xfrm>
        </p:grpSpPr>
        <p:grpSp>
          <p:nvGrpSpPr>
            <p:cNvPr id="639" name="组合 638"/>
            <p:cNvGrpSpPr/>
            <p:nvPr/>
          </p:nvGrpSpPr>
          <p:grpSpPr>
            <a:xfrm>
              <a:off x="3843280" y="5385048"/>
              <a:ext cx="2682064" cy="2769024"/>
              <a:chOff x="3924000" y="5385048"/>
              <a:chExt cx="2682064" cy="2769024"/>
            </a:xfrm>
          </p:grpSpPr>
          <p:sp>
            <p:nvSpPr>
              <p:cNvPr id="685" name="TextBox 684">
                <a:extLst>
                  <a:ext uri="{FF2B5EF4-FFF2-40B4-BE49-F238E27FC236}">
                    <a16:creationId xmlns:a16="http://schemas.microsoft.com/office/drawing/2014/main" id="{658015B9-B6D8-6C4F-AD52-EF0EDF26A0FE}"/>
                  </a:ext>
                </a:extLst>
              </p:cNvPr>
              <p:cNvSpPr txBox="1"/>
              <p:nvPr/>
            </p:nvSpPr>
            <p:spPr>
              <a:xfrm>
                <a:off x="4653136" y="5457056"/>
                <a:ext cx="1800200" cy="215444"/>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Top 3 performance </a:t>
                </a:r>
              </a:p>
              <a:p>
                <a:pPr algn="ctr"/>
                <a:r>
                  <a:rPr lang="en-US" sz="700" b="1" dirty="0">
                    <a:latin typeface="Arial" pitchFamily="34" charset="0"/>
                    <a:cs typeface="Arial" pitchFamily="34" charset="0"/>
                  </a:rPr>
                  <a:t>on </a:t>
                </a:r>
                <a:r>
                  <a:rPr lang="en-US" altLang="zh-CN" sz="700" b="1" dirty="0">
                    <a:latin typeface="Arial" pitchFamily="34" charset="0"/>
                    <a:cs typeface="Arial" pitchFamily="34" charset="0"/>
                  </a:rPr>
                  <a:t>Protocols-Platforms</a:t>
                </a:r>
                <a:endParaRPr lang="x-none" sz="700" b="1" dirty="0">
                  <a:latin typeface="Arial" pitchFamily="34" charset="0"/>
                  <a:cs typeface="Arial" pitchFamily="34" charset="0"/>
                </a:endParaRPr>
              </a:p>
            </p:txBody>
          </p:sp>
          <p:grpSp>
            <p:nvGrpSpPr>
              <p:cNvPr id="510" name="组合 509"/>
              <p:cNvGrpSpPr/>
              <p:nvPr/>
            </p:nvGrpSpPr>
            <p:grpSpPr>
              <a:xfrm>
                <a:off x="4725144" y="7506000"/>
                <a:ext cx="1711537" cy="576064"/>
                <a:chOff x="4725144" y="6753200"/>
                <a:chExt cx="1711537" cy="576064"/>
              </a:xfrm>
            </p:grpSpPr>
            <p:sp>
              <p:nvSpPr>
                <p:cNvPr id="470" name="TextBox 469">
                  <a:extLst>
                    <a:ext uri="{FF2B5EF4-FFF2-40B4-BE49-F238E27FC236}">
                      <a16:creationId xmlns:a16="http://schemas.microsoft.com/office/drawing/2014/main" id="{ECCA046D-70A9-3D4C-9D57-C97D86A2ABFF}"/>
                    </a:ext>
                  </a:extLst>
                </p:cNvPr>
                <p:cNvSpPr txBox="1"/>
                <p:nvPr/>
              </p:nvSpPr>
              <p:spPr>
                <a:xfrm rot="16200000">
                  <a:off x="5644800" y="6933510"/>
                  <a:ext cx="576064" cy="215444"/>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a:t>
                  </a:r>
                </a:p>
                <a:p>
                  <a:pPr algn="r"/>
                  <a:r>
                    <a:rPr lang="en-US" sz="700" dirty="0">
                      <a:latin typeface="Arial" pitchFamily="34" charset="0"/>
                      <a:cs typeface="Arial" pitchFamily="34" charset="0"/>
                    </a:rPr>
                    <a:t> (Long SIRV)</a:t>
                  </a:r>
                  <a:endParaRPr lang="en-GB" sz="700" dirty="0">
                    <a:latin typeface="Arial" pitchFamily="34" charset="0"/>
                    <a:cs typeface="Arial" pitchFamily="34" charset="0"/>
                  </a:endParaRPr>
                </a:p>
              </p:txBody>
            </p:sp>
            <p:sp>
              <p:nvSpPr>
                <p:cNvPr id="473" name="TextBox 472">
                  <a:extLst>
                    <a:ext uri="{FF2B5EF4-FFF2-40B4-BE49-F238E27FC236}">
                      <a16:creationId xmlns:a16="http://schemas.microsoft.com/office/drawing/2014/main" id="{ECCA046D-70A9-3D4C-9D57-C97D86A2ABFF}"/>
                    </a:ext>
                  </a:extLst>
                </p:cNvPr>
                <p:cNvSpPr txBox="1"/>
                <p:nvPr/>
              </p:nvSpPr>
              <p:spPr>
                <a:xfrm rot="16200000">
                  <a:off x="4598985"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IM</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4" name="TextBox 473">
                  <a:extLst>
                    <a:ext uri="{FF2B5EF4-FFF2-40B4-BE49-F238E27FC236}">
                      <a16:creationId xmlns:a16="http://schemas.microsoft.com/office/drawing/2014/main" id="{ECCA046D-70A9-3D4C-9D57-C97D86A2ABFF}"/>
                    </a:ext>
                  </a:extLst>
                </p:cNvPr>
                <p:cNvSpPr txBox="1"/>
                <p:nvPr/>
              </p:nvSpPr>
              <p:spPr>
                <a:xfrm rot="16200000">
                  <a:off x="4743001"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CM</a:t>
                  </a:r>
                  <a:endParaRPr lang="en-GB" sz="700" dirty="0">
                    <a:latin typeface="Arial" pitchFamily="34" charset="0"/>
                    <a:cs typeface="Arial" pitchFamily="34" charset="0"/>
                  </a:endParaRPr>
                </a:p>
              </p:txBody>
            </p:sp>
            <p:sp>
              <p:nvSpPr>
                <p:cNvPr id="475" name="TextBox 474">
                  <a:extLst>
                    <a:ext uri="{FF2B5EF4-FFF2-40B4-BE49-F238E27FC236}">
                      <a16:creationId xmlns:a16="http://schemas.microsoft.com/office/drawing/2014/main" id="{ECCA046D-70A9-3D4C-9D57-C97D86A2ABFF}"/>
                    </a:ext>
                  </a:extLst>
                </p:cNvPr>
                <p:cNvSpPr txBox="1"/>
                <p:nvPr/>
              </p:nvSpPr>
              <p:spPr>
                <a:xfrm rot="16200000">
                  <a:off x="4887017"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RE</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6" name="TextBox 475">
                  <a:extLst>
                    <a:ext uri="{FF2B5EF4-FFF2-40B4-BE49-F238E27FC236}">
                      <a16:creationId xmlns:a16="http://schemas.microsoft.com/office/drawing/2014/main" id="{ECCA046D-70A9-3D4C-9D57-C97D86A2ABFF}"/>
                    </a:ext>
                  </a:extLst>
                </p:cNvPr>
                <p:cNvSpPr txBox="1"/>
                <p:nvPr/>
              </p:nvSpPr>
              <p:spPr>
                <a:xfrm rot="16200000">
                  <a:off x="5031033"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77" name="TextBox 476">
                  <a:extLst>
                    <a:ext uri="{FF2B5EF4-FFF2-40B4-BE49-F238E27FC236}">
                      <a16:creationId xmlns:a16="http://schemas.microsoft.com/office/drawing/2014/main" id="{ECCA046D-70A9-3D4C-9D57-C97D86A2ABFF}"/>
                    </a:ext>
                  </a:extLst>
                </p:cNvPr>
                <p:cNvSpPr txBox="1"/>
                <p:nvPr/>
              </p:nvSpPr>
              <p:spPr>
                <a:xfrm rot="16200000">
                  <a:off x="5184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79" name="TextBox 478">
                  <a:extLst>
                    <a:ext uri="{FF2B5EF4-FFF2-40B4-BE49-F238E27FC236}">
                      <a16:creationId xmlns:a16="http://schemas.microsoft.com/office/drawing/2014/main" id="{ECCA046D-70A9-3D4C-9D57-C97D86A2ABFF}"/>
                    </a:ext>
                  </a:extLst>
                </p:cNvPr>
                <p:cNvSpPr txBox="1"/>
                <p:nvPr/>
              </p:nvSpPr>
              <p:spPr>
                <a:xfrm rot="16200000">
                  <a:off x="53280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480" name="TextBox 479">
                  <a:extLst>
                    <a:ext uri="{FF2B5EF4-FFF2-40B4-BE49-F238E27FC236}">
                      <a16:creationId xmlns:a16="http://schemas.microsoft.com/office/drawing/2014/main" id="{ECCA046D-70A9-3D4C-9D57-C97D86A2ABFF}"/>
                    </a:ext>
                  </a:extLst>
                </p:cNvPr>
                <p:cNvSpPr txBox="1"/>
                <p:nvPr/>
              </p:nvSpPr>
              <p:spPr>
                <a:xfrm rot="16200000">
                  <a:off x="54720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sp>
              <p:nvSpPr>
                <p:cNvPr id="487" name="TextBox 486">
                  <a:extLst>
                    <a:ext uri="{FF2B5EF4-FFF2-40B4-BE49-F238E27FC236}">
                      <a16:creationId xmlns:a16="http://schemas.microsoft.com/office/drawing/2014/main" id="{ECCA046D-70A9-3D4C-9D57-C97D86A2ABFF}"/>
                    </a:ext>
                  </a:extLst>
                </p:cNvPr>
                <p:cNvSpPr txBox="1"/>
                <p:nvPr/>
              </p:nvSpPr>
              <p:spPr>
                <a:xfrm rot="16200000">
                  <a:off x="5526000" y="6951367"/>
                  <a:ext cx="504056"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(SIRV)</a:t>
                  </a:r>
                  <a:endParaRPr lang="en-GB" sz="700" dirty="0">
                    <a:latin typeface="Arial" pitchFamily="34" charset="0"/>
                    <a:cs typeface="Arial" pitchFamily="34" charset="0"/>
                  </a:endParaRPr>
                </a:p>
              </p:txBody>
            </p:sp>
            <p:sp>
              <p:nvSpPr>
                <p:cNvPr id="488" name="TextBox 487">
                  <a:extLst>
                    <a:ext uri="{FF2B5EF4-FFF2-40B4-BE49-F238E27FC236}">
                      <a16:creationId xmlns:a16="http://schemas.microsoft.com/office/drawing/2014/main" id="{ECCA046D-70A9-3D4C-9D57-C97D86A2ABFF}"/>
                    </a:ext>
                  </a:extLst>
                </p:cNvPr>
                <p:cNvSpPr txBox="1"/>
                <p:nvPr/>
              </p:nvSpPr>
              <p:spPr>
                <a:xfrm rot="16200000">
                  <a:off x="5806800" y="6987371"/>
                  <a:ext cx="576064"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PET (ERCC)</a:t>
                  </a:r>
                  <a:endParaRPr lang="en-GB" sz="700" dirty="0">
                    <a:latin typeface="Arial" pitchFamily="34" charset="0"/>
                    <a:cs typeface="Arial" pitchFamily="34" charset="0"/>
                  </a:endParaRPr>
                </a:p>
              </p:txBody>
            </p:sp>
            <p:sp>
              <p:nvSpPr>
                <p:cNvPr id="508" name="TextBox 507">
                  <a:extLst>
                    <a:ext uri="{FF2B5EF4-FFF2-40B4-BE49-F238E27FC236}">
                      <a16:creationId xmlns:a16="http://schemas.microsoft.com/office/drawing/2014/main" id="{ECCA046D-70A9-3D4C-9D57-C97D86A2ABFF}"/>
                    </a:ext>
                  </a:extLst>
                </p:cNvPr>
                <p:cNvSpPr txBox="1"/>
                <p:nvPr/>
              </p:nvSpPr>
              <p:spPr>
                <a:xfrm rot="16200000">
                  <a:off x="6055200" y="6879359"/>
                  <a:ext cx="360040" cy="107722"/>
                </a:xfrm>
                <a:prstGeom prst="rect">
                  <a:avLst/>
                </a:prstGeom>
                <a:noFill/>
              </p:spPr>
              <p:txBody>
                <a:bodyPr wrap="square" lIns="0" tIns="0" rIns="0" bIns="0" rtlCol="0">
                  <a:spAutoFit/>
                </a:bodyPr>
                <a:lstStyle/>
                <a:p>
                  <a:pPr algn="r"/>
                  <a:r>
                    <a:rPr lang="en-US" sz="700" dirty="0" err="1">
                      <a:latin typeface="Arial" pitchFamily="34" charset="0"/>
                      <a:cs typeface="Arial" pitchFamily="34" charset="0"/>
                    </a:rPr>
                    <a:t>MRD</a:t>
                  </a:r>
                  <a:r>
                    <a:rPr lang="en-US" sz="700" baseline="-25000" dirty="0" err="1">
                      <a:latin typeface="Arial" pitchFamily="34" charset="0"/>
                      <a:cs typeface="Arial" pitchFamily="34" charset="0"/>
                    </a:rPr>
                    <a:t>nor</a:t>
                  </a:r>
                  <a:endParaRPr lang="en-GB" sz="700" dirty="0">
                    <a:latin typeface="Arial" pitchFamily="34" charset="0"/>
                    <a:cs typeface="Arial" pitchFamily="34" charset="0"/>
                  </a:endParaRPr>
                </a:p>
              </p:txBody>
            </p:sp>
            <p:sp>
              <p:nvSpPr>
                <p:cNvPr id="509" name="TextBox 508">
                  <a:extLst>
                    <a:ext uri="{FF2B5EF4-FFF2-40B4-BE49-F238E27FC236}">
                      <a16:creationId xmlns:a16="http://schemas.microsoft.com/office/drawing/2014/main" id="{ECCA046D-70A9-3D4C-9D57-C97D86A2ABFF}"/>
                    </a:ext>
                  </a:extLst>
                </p:cNvPr>
                <p:cNvSpPr txBox="1"/>
                <p:nvPr/>
              </p:nvSpPr>
              <p:spPr>
                <a:xfrm rot="16200000">
                  <a:off x="6202800" y="6879359"/>
                  <a:ext cx="360040" cy="107722"/>
                </a:xfrm>
                <a:prstGeom prst="rect">
                  <a:avLst/>
                </a:prstGeom>
                <a:noFill/>
              </p:spPr>
              <p:txBody>
                <a:bodyPr wrap="square" lIns="0" tIns="0" rIns="0" bIns="0" rtlCol="0">
                  <a:spAutoFit/>
                </a:bodyPr>
                <a:lstStyle/>
                <a:p>
                  <a:pPr algn="r"/>
                  <a:r>
                    <a:rPr lang="en-US" sz="700" dirty="0">
                      <a:latin typeface="Arial" pitchFamily="34" charset="0"/>
                      <a:cs typeface="Arial" pitchFamily="34" charset="0"/>
                    </a:rPr>
                    <a:t>SCC</a:t>
                  </a:r>
                  <a:endParaRPr lang="en-GB" sz="700" dirty="0">
                    <a:latin typeface="Arial" pitchFamily="34" charset="0"/>
                    <a:cs typeface="Arial" pitchFamily="34" charset="0"/>
                  </a:endParaRPr>
                </a:p>
              </p:txBody>
            </p:sp>
          </p:grpSp>
          <p:sp>
            <p:nvSpPr>
              <p:cNvPr id="689" name="TextBox 688"/>
              <p:cNvSpPr txBox="1"/>
              <p:nvPr/>
            </p:nvSpPr>
            <p:spPr>
              <a:xfrm>
                <a:off x="4725144" y="8024806"/>
                <a:ext cx="1800200" cy="129266"/>
              </a:xfrm>
              <a:prstGeom prst="rect">
                <a:avLst/>
              </a:prstGeom>
              <a:noFill/>
            </p:spPr>
            <p:txBody>
              <a:bodyPr wrap="square" lIns="0" tIns="0" rIns="0" bIns="0" rtlCol="0">
                <a:spAutoFit/>
              </a:bodyPr>
              <a:lstStyle/>
              <a:p>
                <a:pPr algn="ctr">
                  <a:lnSpc>
                    <a:spcPct val="120000"/>
                  </a:lnSpc>
                </a:pPr>
                <a:r>
                  <a:rPr lang="en-US" altLang="zh-CN" sz="700" dirty="0">
                    <a:latin typeface="Arial" pitchFamily="34" charset="0"/>
                    <a:cs typeface="Arial" pitchFamily="34" charset="0"/>
                  </a:rPr>
                  <a:t>Evaluation metrics</a:t>
                </a:r>
                <a:endParaRPr lang="zh-CN" altLang="en-US" sz="700" dirty="0">
                  <a:latin typeface="Arial" pitchFamily="34" charset="0"/>
                  <a:cs typeface="Arial" pitchFamily="34" charset="0"/>
                </a:endParaRPr>
              </a:p>
            </p:txBody>
          </p:sp>
          <p:cxnSp>
            <p:nvCxnSpPr>
              <p:cNvPr id="691" name="直接连接符 690"/>
              <p:cNvCxnSpPr>
                <a:cxnSpLocks/>
              </p:cNvCxnSpPr>
              <p:nvPr/>
            </p:nvCxnSpPr>
            <p:spPr>
              <a:xfrm flipH="1">
                <a:off x="4707228" y="5817096"/>
                <a:ext cx="39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95" name="TextBox 694">
                <a:extLst>
                  <a:ext uri="{FF2B5EF4-FFF2-40B4-BE49-F238E27FC236}">
                    <a16:creationId xmlns:a16="http://schemas.microsoft.com/office/drawing/2014/main" id="{658015B9-B6D8-6C4F-AD52-EF0EDF26A0FE}"/>
                  </a:ext>
                </a:extLst>
              </p:cNvPr>
              <p:cNvSpPr txBox="1"/>
              <p:nvPr/>
            </p:nvSpPr>
            <p:spPr>
              <a:xfrm>
                <a:off x="4711864" y="5709374"/>
                <a:ext cx="386728"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Real data</a:t>
                </a:r>
              </a:p>
            </p:txBody>
          </p:sp>
          <p:grpSp>
            <p:nvGrpSpPr>
              <p:cNvPr id="568" name="组合 567"/>
              <p:cNvGrpSpPr/>
              <p:nvPr/>
            </p:nvGrpSpPr>
            <p:grpSpPr>
              <a:xfrm>
                <a:off x="5130000" y="5709374"/>
                <a:ext cx="314720" cy="107722"/>
                <a:chOff x="5120898" y="5709374"/>
                <a:chExt cx="314720" cy="107722"/>
              </a:xfrm>
            </p:grpSpPr>
            <p:cxnSp>
              <p:nvCxnSpPr>
                <p:cNvPr id="692" name="直接连接符 691"/>
                <p:cNvCxnSpPr>
                  <a:cxnSpLocks/>
                </p:cNvCxnSpPr>
                <p:nvPr/>
              </p:nvCxnSpPr>
              <p:spPr>
                <a:xfrm flipH="1">
                  <a:off x="5166658" y="581709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6" name="TextBox 705">
                  <a:extLst>
                    <a:ext uri="{FF2B5EF4-FFF2-40B4-BE49-F238E27FC236}">
                      <a16:creationId xmlns:a16="http://schemas.microsoft.com/office/drawing/2014/main" id="{658015B9-B6D8-6C4F-AD52-EF0EDF26A0FE}"/>
                    </a:ext>
                  </a:extLst>
                </p:cNvPr>
                <p:cNvSpPr txBox="1"/>
                <p:nvPr/>
              </p:nvSpPr>
              <p:spPr>
                <a:xfrm>
                  <a:off x="5120898" y="5709374"/>
                  <a:ext cx="314720"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 Cell mix</a:t>
                  </a:r>
                </a:p>
              </p:txBody>
            </p:sp>
          </p:grpSp>
          <p:grpSp>
            <p:nvGrpSpPr>
              <p:cNvPr id="561" name="组合 560"/>
              <p:cNvGrpSpPr/>
              <p:nvPr/>
            </p:nvGrpSpPr>
            <p:grpSpPr>
              <a:xfrm>
                <a:off x="5472000" y="5709374"/>
                <a:ext cx="648072" cy="107722"/>
                <a:chOff x="5445976" y="5709374"/>
                <a:chExt cx="648072" cy="107722"/>
              </a:xfrm>
            </p:grpSpPr>
            <p:cxnSp>
              <p:nvCxnSpPr>
                <p:cNvPr id="693" name="直接连接符 692"/>
                <p:cNvCxnSpPr>
                  <a:cxnSpLocks/>
                </p:cNvCxnSpPr>
                <p:nvPr/>
              </p:nvCxnSpPr>
              <p:spPr>
                <a:xfrm flipH="1">
                  <a:off x="5445976" y="5817096"/>
                  <a:ext cx="6408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8" name="TextBox 707">
                  <a:extLst>
                    <a:ext uri="{FF2B5EF4-FFF2-40B4-BE49-F238E27FC236}">
                      <a16:creationId xmlns:a16="http://schemas.microsoft.com/office/drawing/2014/main" id="{658015B9-B6D8-6C4F-AD52-EF0EDF26A0FE}"/>
                    </a:ext>
                  </a:extLst>
                </p:cNvPr>
                <p:cNvSpPr txBox="1"/>
                <p:nvPr/>
              </p:nvSpPr>
              <p:spPr>
                <a:xfrm>
                  <a:off x="5445976" y="5709374"/>
                  <a:ext cx="648072"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SIRV-set 4</a:t>
                  </a:r>
                </a:p>
              </p:txBody>
            </p:sp>
          </p:grpSp>
          <p:grpSp>
            <p:nvGrpSpPr>
              <p:cNvPr id="560" name="组合 559"/>
              <p:cNvGrpSpPr/>
              <p:nvPr/>
            </p:nvGrpSpPr>
            <p:grpSpPr>
              <a:xfrm>
                <a:off x="6030000" y="5709454"/>
                <a:ext cx="576064" cy="107722"/>
                <a:chOff x="5984994" y="5709454"/>
                <a:chExt cx="576064" cy="107722"/>
              </a:xfrm>
            </p:grpSpPr>
            <p:cxnSp>
              <p:nvCxnSpPr>
                <p:cNvPr id="694" name="直接连接符 693"/>
                <p:cNvCxnSpPr>
                  <a:cxnSpLocks/>
                </p:cNvCxnSpPr>
                <p:nvPr/>
              </p:nvCxnSpPr>
              <p:spPr>
                <a:xfrm flipH="1">
                  <a:off x="6161426" y="5817176"/>
                  <a:ext cx="2232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658015B9-B6D8-6C4F-AD52-EF0EDF26A0FE}"/>
                    </a:ext>
                  </a:extLst>
                </p:cNvPr>
                <p:cNvSpPr txBox="1"/>
                <p:nvPr/>
              </p:nvSpPr>
              <p:spPr>
                <a:xfrm>
                  <a:off x="5984994" y="5709454"/>
                  <a:ext cx="576064" cy="92333"/>
                </a:xfrm>
                <a:prstGeom prst="rect">
                  <a:avLst/>
                </a:prstGeom>
                <a:noFill/>
              </p:spPr>
              <p:txBody>
                <a:bodyPr wrap="square" lIns="0" tIns="0" rIns="0" bIns="0" rtlCol="0">
                  <a:spAutoFit/>
                </a:bodyPr>
                <a:lstStyle/>
                <a:p>
                  <a:pPr algn="ctr">
                    <a:spcAft>
                      <a:spcPts val="50"/>
                    </a:spcAft>
                  </a:pPr>
                  <a:r>
                    <a:rPr lang="en-US" sz="600" dirty="0">
                      <a:latin typeface="Arial" pitchFamily="34" charset="0"/>
                      <a:cs typeface="Arial" pitchFamily="34" charset="0"/>
                    </a:rPr>
                    <a:t>Simulation</a:t>
                  </a:r>
                </a:p>
              </p:txBody>
            </p:sp>
          </p:grpSp>
          <p:sp>
            <p:nvSpPr>
              <p:cNvPr id="726" name="TextBox 725">
                <a:extLst>
                  <a:ext uri="{FF2B5EF4-FFF2-40B4-BE49-F238E27FC236}">
                    <a16:creationId xmlns:a16="http://schemas.microsoft.com/office/drawing/2014/main" id="{658015B9-B6D8-6C4F-AD52-EF0EDF26A0FE}"/>
                  </a:ext>
                </a:extLst>
              </p:cNvPr>
              <p:cNvSpPr txBox="1"/>
              <p:nvPr/>
            </p:nvSpPr>
            <p:spPr>
              <a:xfrm>
                <a:off x="4140024" y="5385048"/>
                <a:ext cx="207640" cy="153888"/>
              </a:xfrm>
              <a:prstGeom prst="rect">
                <a:avLst/>
              </a:prstGeom>
              <a:noFill/>
            </p:spPr>
            <p:txBody>
              <a:bodyPr wrap="square" lIns="0" tIns="0" rIns="0" bIns="0" rtlCol="0">
                <a:spAutoFit/>
              </a:bodyPr>
              <a:lstStyle/>
              <a:p>
                <a:r>
                  <a:rPr lang="en-US" sz="1000" b="1" dirty="0">
                    <a:latin typeface="Arial" pitchFamily="34" charset="0"/>
                    <a:cs typeface="Arial" pitchFamily="34" charset="0"/>
                  </a:rPr>
                  <a:t>g</a:t>
                </a:r>
                <a:endParaRPr lang="x-none" sz="1000" b="1" dirty="0">
                  <a:latin typeface="Arial" pitchFamily="34" charset="0"/>
                  <a:cs typeface="Arial" pitchFamily="34" charset="0"/>
                </a:endParaRPr>
              </a:p>
            </p:txBody>
          </p:sp>
          <p:sp>
            <p:nvSpPr>
              <p:cNvPr id="427" name="TextBox 426">
                <a:extLst>
                  <a:ext uri="{FF2B5EF4-FFF2-40B4-BE49-F238E27FC236}">
                    <a16:creationId xmlns:a16="http://schemas.microsoft.com/office/drawing/2014/main" id="{658015B9-B6D8-6C4F-AD52-EF0EDF26A0FE}"/>
                  </a:ext>
                </a:extLst>
              </p:cNvPr>
              <p:cNvSpPr txBox="1"/>
              <p:nvPr/>
            </p:nvSpPr>
            <p:spPr>
              <a:xfrm>
                <a:off x="3996008" y="5896800"/>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cDNA-Illumina</a:t>
                </a:r>
                <a:endParaRPr lang="zh-CN" altLang="en-US" sz="700" dirty="0">
                  <a:latin typeface="Arial" pitchFamily="34" charset="0"/>
                  <a:cs typeface="Arial" pitchFamily="34" charset="0"/>
                </a:endParaRPr>
              </a:p>
            </p:txBody>
          </p:sp>
          <p:sp>
            <p:nvSpPr>
              <p:cNvPr id="469" name="TextBox 468">
                <a:extLst>
                  <a:ext uri="{FF2B5EF4-FFF2-40B4-BE49-F238E27FC236}">
                    <a16:creationId xmlns:a16="http://schemas.microsoft.com/office/drawing/2014/main" id="{658015B9-B6D8-6C4F-AD52-EF0EDF26A0FE}"/>
                  </a:ext>
                </a:extLst>
              </p:cNvPr>
              <p:cNvSpPr txBox="1"/>
              <p:nvPr/>
            </p:nvSpPr>
            <p:spPr>
              <a:xfrm>
                <a:off x="3996008" y="6131740"/>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a:t>
                </a:r>
                <a:r>
                  <a:rPr lang="en-US" altLang="zh-CN" sz="700" dirty="0">
                    <a:latin typeface="Arial" pitchFamily="34" charset="0"/>
                    <a:cs typeface="Arial" pitchFamily="34" charset="0"/>
                  </a:rPr>
                  <a:t>-ONT</a:t>
                </a:r>
                <a:endParaRPr lang="zh-CN" altLang="en-US" sz="700" dirty="0">
                  <a:latin typeface="Arial" pitchFamily="34" charset="0"/>
                  <a:cs typeface="Arial" pitchFamily="34" charset="0"/>
                </a:endParaRPr>
              </a:p>
            </p:txBody>
          </p:sp>
          <p:sp>
            <p:nvSpPr>
              <p:cNvPr id="472" name="TextBox 471">
                <a:extLst>
                  <a:ext uri="{FF2B5EF4-FFF2-40B4-BE49-F238E27FC236}">
                    <a16:creationId xmlns:a16="http://schemas.microsoft.com/office/drawing/2014/main" id="{658015B9-B6D8-6C4F-AD52-EF0EDF26A0FE}"/>
                  </a:ext>
                </a:extLst>
              </p:cNvPr>
              <p:cNvSpPr txBox="1"/>
              <p:nvPr/>
            </p:nvSpPr>
            <p:spPr>
              <a:xfrm>
                <a:off x="3996008" y="6347764"/>
                <a:ext cx="630088" cy="117404"/>
              </a:xfrm>
              <a:prstGeom prst="rect">
                <a:avLst/>
              </a:prstGeom>
              <a:noFill/>
            </p:spPr>
            <p:txBody>
              <a:bodyPr wrap="square" lIns="0" tIns="0" rIns="0" bIns="0" rtlCol="0">
                <a:spAutoFit/>
              </a:bodyPr>
              <a:lstStyle/>
              <a:p>
                <a:pPr algn="r">
                  <a:lnSpc>
                    <a:spcPct val="120000"/>
                  </a:lnSpc>
                  <a:spcAft>
                    <a:spcPts val="500"/>
                  </a:spcAft>
                </a:pPr>
                <a:r>
                  <a:rPr lang="en-US" altLang="zh-CN" sz="700" dirty="0" err="1">
                    <a:latin typeface="Arial" pitchFamily="34" charset="0"/>
                    <a:cs typeface="Arial" pitchFamily="34" charset="0"/>
                  </a:rPr>
                  <a:t>cDNA-PacBio</a:t>
                </a:r>
                <a:endParaRPr lang="zh-CN" altLang="en-US" sz="700" dirty="0">
                  <a:latin typeface="Arial" pitchFamily="34" charset="0"/>
                  <a:cs typeface="Arial" pitchFamily="34" charset="0"/>
                </a:endParaRPr>
              </a:p>
            </p:txBody>
          </p:sp>
          <p:sp>
            <p:nvSpPr>
              <p:cNvPr id="511" name="TextBox 510">
                <a:extLst>
                  <a:ext uri="{FF2B5EF4-FFF2-40B4-BE49-F238E27FC236}">
                    <a16:creationId xmlns:a16="http://schemas.microsoft.com/office/drawing/2014/main" id="{658015B9-B6D8-6C4F-AD52-EF0EDF26A0FE}"/>
                  </a:ext>
                </a:extLst>
              </p:cNvPr>
              <p:cNvSpPr txBox="1"/>
              <p:nvPr/>
            </p:nvSpPr>
            <p:spPr>
              <a:xfrm>
                <a:off x="3996008" y="6573470"/>
                <a:ext cx="630088"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CapTrap</a:t>
                </a:r>
                <a:r>
                  <a:rPr lang="en-US" altLang="zh-CN" sz="700" dirty="0">
                    <a:latin typeface="Arial" pitchFamily="34" charset="0"/>
                    <a:cs typeface="Arial" pitchFamily="34" charset="0"/>
                  </a:rPr>
                  <a:t>-ONT</a:t>
                </a:r>
              </a:p>
            </p:txBody>
          </p:sp>
          <p:sp>
            <p:nvSpPr>
              <p:cNvPr id="512" name="TextBox 511">
                <a:extLst>
                  <a:ext uri="{FF2B5EF4-FFF2-40B4-BE49-F238E27FC236}">
                    <a16:creationId xmlns:a16="http://schemas.microsoft.com/office/drawing/2014/main" id="{658015B9-B6D8-6C4F-AD52-EF0EDF26A0FE}"/>
                  </a:ext>
                </a:extLst>
              </p:cNvPr>
              <p:cNvSpPr txBox="1"/>
              <p:nvPr/>
            </p:nvSpPr>
            <p:spPr>
              <a:xfrm>
                <a:off x="3924000" y="6789494"/>
                <a:ext cx="702096"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CapTrap-PacBio</a:t>
                </a:r>
                <a:endParaRPr lang="en-US" altLang="zh-CN" sz="700" dirty="0">
                  <a:latin typeface="Arial" pitchFamily="34" charset="0"/>
                  <a:cs typeface="Arial" pitchFamily="34" charset="0"/>
                </a:endParaRPr>
              </a:p>
            </p:txBody>
          </p:sp>
          <p:sp>
            <p:nvSpPr>
              <p:cNvPr id="513" name="TextBox 512">
                <a:extLst>
                  <a:ext uri="{FF2B5EF4-FFF2-40B4-BE49-F238E27FC236}">
                    <a16:creationId xmlns:a16="http://schemas.microsoft.com/office/drawing/2014/main" id="{658015B9-B6D8-6C4F-AD52-EF0EDF26A0FE}"/>
                  </a:ext>
                </a:extLst>
              </p:cNvPr>
              <p:cNvSpPr txBox="1"/>
              <p:nvPr/>
            </p:nvSpPr>
            <p:spPr>
              <a:xfrm>
                <a:off x="3996008" y="7027200"/>
                <a:ext cx="630088" cy="107722"/>
              </a:xfrm>
              <a:prstGeom prst="rect">
                <a:avLst/>
              </a:prstGeom>
              <a:noFill/>
            </p:spPr>
            <p:txBody>
              <a:bodyPr wrap="square" lIns="0" tIns="0" rIns="0" bIns="0" rtlCol="0">
                <a:spAutoFit/>
              </a:bodyPr>
              <a:lstStyle/>
              <a:p>
                <a:pPr algn="r">
                  <a:spcAft>
                    <a:spcPts val="500"/>
                  </a:spcAft>
                </a:pPr>
                <a:r>
                  <a:rPr lang="en-US" altLang="zh-CN" sz="700" dirty="0" err="1">
                    <a:latin typeface="Arial" pitchFamily="34" charset="0"/>
                    <a:cs typeface="Arial" pitchFamily="34" charset="0"/>
                  </a:rPr>
                  <a:t>dRNA</a:t>
                </a:r>
                <a:r>
                  <a:rPr lang="en-US" altLang="zh-CN" sz="700" dirty="0">
                    <a:latin typeface="Arial" pitchFamily="34" charset="0"/>
                    <a:cs typeface="Arial" pitchFamily="34" charset="0"/>
                  </a:rPr>
                  <a:t>-ONT</a:t>
                </a:r>
              </a:p>
            </p:txBody>
          </p:sp>
          <p:sp>
            <p:nvSpPr>
              <p:cNvPr id="514" name="TextBox 513">
                <a:extLst>
                  <a:ext uri="{FF2B5EF4-FFF2-40B4-BE49-F238E27FC236}">
                    <a16:creationId xmlns:a16="http://schemas.microsoft.com/office/drawing/2014/main" id="{658015B9-B6D8-6C4F-AD52-EF0EDF26A0FE}"/>
                  </a:ext>
                </a:extLst>
              </p:cNvPr>
              <p:cNvSpPr txBox="1"/>
              <p:nvPr/>
            </p:nvSpPr>
            <p:spPr>
              <a:xfrm>
                <a:off x="3996008" y="7236000"/>
                <a:ext cx="630088" cy="107722"/>
              </a:xfrm>
              <a:prstGeom prst="rect">
                <a:avLst/>
              </a:prstGeom>
              <a:noFill/>
            </p:spPr>
            <p:txBody>
              <a:bodyPr wrap="square" lIns="0" tIns="0" rIns="0" bIns="0" rtlCol="0">
                <a:spAutoFit/>
              </a:bodyPr>
              <a:lstStyle/>
              <a:p>
                <a:pPr algn="r">
                  <a:spcAft>
                    <a:spcPts val="500"/>
                  </a:spcAft>
                </a:pPr>
                <a:r>
                  <a:rPr lang="en-US" altLang="zh-CN" sz="700" dirty="0">
                    <a:latin typeface="Arial" pitchFamily="34" charset="0"/>
                    <a:cs typeface="Arial" pitchFamily="34" charset="0"/>
                  </a:rPr>
                  <a:t>R2C2-ONT</a:t>
                </a:r>
              </a:p>
            </p:txBody>
          </p:sp>
          <p:pic>
            <p:nvPicPr>
              <p:cNvPr id="520" name="图片 519" descr="fig2_tools_and_protocols-platforms_ranking.emf"/>
              <p:cNvPicPr>
                <a:picLocks noChangeAspect="1"/>
              </p:cNvPicPr>
              <p:nvPr/>
            </p:nvPicPr>
            <p:blipFill>
              <a:blip r:embed="rId13" cstate="print"/>
              <a:srcRect l="69041" r="-595"/>
              <a:stretch>
                <a:fillRect/>
              </a:stretch>
            </p:blipFill>
            <p:spPr>
              <a:xfrm>
                <a:off x="4644000" y="5832000"/>
                <a:ext cx="1872208" cy="1650375"/>
              </a:xfrm>
              <a:prstGeom prst="rect">
                <a:avLst/>
              </a:prstGeom>
            </p:spPr>
          </p:pic>
        </p:grpSp>
        <p:sp>
          <p:nvSpPr>
            <p:cNvPr id="863" name="六角星 862"/>
            <p:cNvSpPr>
              <a:spLocks noChangeAspect="1"/>
            </p:cNvSpPr>
            <p:nvPr/>
          </p:nvSpPr>
          <p:spPr>
            <a:xfrm>
              <a:off x="4654800" y="585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4" name="十字星 863"/>
            <p:cNvSpPr>
              <a:spLocks noChangeAspect="1"/>
            </p:cNvSpPr>
            <p:nvPr/>
          </p:nvSpPr>
          <p:spPr>
            <a:xfrm>
              <a:off x="4654800" y="60588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5" name="五角星 864"/>
            <p:cNvSpPr>
              <a:spLocks noChangeAspect="1"/>
            </p:cNvSpPr>
            <p:nvPr/>
          </p:nvSpPr>
          <p:spPr>
            <a:xfrm>
              <a:off x="4654800" y="6516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十字星 865"/>
            <p:cNvSpPr>
              <a:spLocks noChangeAspect="1"/>
            </p:cNvSpPr>
            <p:nvPr/>
          </p:nvSpPr>
          <p:spPr>
            <a:xfrm>
              <a:off x="4807200" y="6516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五角星 866"/>
            <p:cNvSpPr>
              <a:spLocks noChangeAspect="1"/>
            </p:cNvSpPr>
            <p:nvPr/>
          </p:nvSpPr>
          <p:spPr>
            <a:xfrm>
              <a:off x="4807200" y="6058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六角星 867"/>
            <p:cNvSpPr>
              <a:spLocks noChangeAspect="1"/>
            </p:cNvSpPr>
            <p:nvPr/>
          </p:nvSpPr>
          <p:spPr>
            <a:xfrm>
              <a:off x="4807200" y="5850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十字星 868"/>
            <p:cNvSpPr>
              <a:spLocks noChangeAspect="1"/>
            </p:cNvSpPr>
            <p:nvPr/>
          </p:nvSpPr>
          <p:spPr>
            <a:xfrm>
              <a:off x="4950000" y="6282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五角星 869"/>
            <p:cNvSpPr>
              <a:spLocks noChangeAspect="1"/>
            </p:cNvSpPr>
            <p:nvPr/>
          </p:nvSpPr>
          <p:spPr>
            <a:xfrm>
              <a:off x="4950000" y="71676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1" name="六角星 870"/>
            <p:cNvSpPr>
              <a:spLocks noChangeAspect="1"/>
            </p:cNvSpPr>
            <p:nvPr/>
          </p:nvSpPr>
          <p:spPr>
            <a:xfrm>
              <a:off x="4950000" y="673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2" name="十字星 871"/>
            <p:cNvSpPr>
              <a:spLocks noChangeAspect="1"/>
            </p:cNvSpPr>
            <p:nvPr/>
          </p:nvSpPr>
          <p:spPr>
            <a:xfrm>
              <a:off x="51024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3" name="五角星 872"/>
            <p:cNvSpPr>
              <a:spLocks noChangeAspect="1"/>
            </p:cNvSpPr>
            <p:nvPr/>
          </p:nvSpPr>
          <p:spPr>
            <a:xfrm>
              <a:off x="5102400" y="673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4" name="五角星 873"/>
            <p:cNvSpPr>
              <a:spLocks noChangeAspect="1"/>
            </p:cNvSpPr>
            <p:nvPr/>
          </p:nvSpPr>
          <p:spPr>
            <a:xfrm>
              <a:off x="5255592" y="673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5" name="六角星 874"/>
            <p:cNvSpPr>
              <a:spLocks noChangeAspect="1"/>
            </p:cNvSpPr>
            <p:nvPr/>
          </p:nvSpPr>
          <p:spPr>
            <a:xfrm>
              <a:off x="5102400" y="6516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6" name="六角星 875"/>
            <p:cNvSpPr>
              <a:spLocks noChangeAspect="1"/>
            </p:cNvSpPr>
            <p:nvPr/>
          </p:nvSpPr>
          <p:spPr>
            <a:xfrm>
              <a:off x="5247208" y="6516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7" name="十字星 876"/>
            <p:cNvSpPr>
              <a:spLocks noChangeAspect="1"/>
            </p:cNvSpPr>
            <p:nvPr/>
          </p:nvSpPr>
          <p:spPr>
            <a:xfrm>
              <a:off x="52416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8" name="十字星 877"/>
            <p:cNvSpPr>
              <a:spLocks noChangeAspect="1"/>
            </p:cNvSpPr>
            <p:nvPr/>
          </p:nvSpPr>
          <p:spPr>
            <a:xfrm>
              <a:off x="5391224"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9" name="十字星 878"/>
            <p:cNvSpPr>
              <a:spLocks noChangeAspect="1"/>
            </p:cNvSpPr>
            <p:nvPr/>
          </p:nvSpPr>
          <p:spPr>
            <a:xfrm>
              <a:off x="553524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0" name="十字星 879"/>
            <p:cNvSpPr>
              <a:spLocks noChangeAspect="1"/>
            </p:cNvSpPr>
            <p:nvPr/>
          </p:nvSpPr>
          <p:spPr>
            <a:xfrm>
              <a:off x="56844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1" name="十字星 880"/>
            <p:cNvSpPr>
              <a:spLocks noChangeAspect="1"/>
            </p:cNvSpPr>
            <p:nvPr/>
          </p:nvSpPr>
          <p:spPr>
            <a:xfrm>
              <a:off x="58320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2" name="十字星 881"/>
            <p:cNvSpPr>
              <a:spLocks noChangeAspect="1"/>
            </p:cNvSpPr>
            <p:nvPr/>
          </p:nvSpPr>
          <p:spPr>
            <a:xfrm>
              <a:off x="59832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3" name="十字星 882"/>
            <p:cNvSpPr>
              <a:spLocks noChangeAspect="1"/>
            </p:cNvSpPr>
            <p:nvPr/>
          </p:nvSpPr>
          <p:spPr>
            <a:xfrm>
              <a:off x="6127200" y="5850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十字星 883"/>
            <p:cNvSpPr>
              <a:spLocks noChangeAspect="1"/>
            </p:cNvSpPr>
            <p:nvPr/>
          </p:nvSpPr>
          <p:spPr>
            <a:xfrm>
              <a:off x="6274800" y="6282000"/>
              <a:ext cx="54000" cy="54000"/>
            </a:xfrm>
            <a:prstGeom prst="star4">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五角星 884"/>
            <p:cNvSpPr>
              <a:spLocks noChangeAspect="1"/>
            </p:cNvSpPr>
            <p:nvPr/>
          </p:nvSpPr>
          <p:spPr>
            <a:xfrm>
              <a:off x="6274800" y="5850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六角星 885"/>
            <p:cNvSpPr>
              <a:spLocks noChangeAspect="1"/>
            </p:cNvSpPr>
            <p:nvPr/>
          </p:nvSpPr>
          <p:spPr>
            <a:xfrm>
              <a:off x="6274800" y="6955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六角星 886"/>
            <p:cNvSpPr>
              <a:spLocks noChangeAspect="1"/>
            </p:cNvSpPr>
            <p:nvPr/>
          </p:nvSpPr>
          <p:spPr>
            <a:xfrm>
              <a:off x="6127200" y="69552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8" name="五角星 887"/>
            <p:cNvSpPr>
              <a:spLocks noChangeAspect="1"/>
            </p:cNvSpPr>
            <p:nvPr/>
          </p:nvSpPr>
          <p:spPr>
            <a:xfrm>
              <a:off x="612720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9" name="五角星 888"/>
            <p:cNvSpPr>
              <a:spLocks noChangeAspect="1"/>
            </p:cNvSpPr>
            <p:nvPr/>
          </p:nvSpPr>
          <p:spPr>
            <a:xfrm>
              <a:off x="5983200" y="60588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0" name="六角星 889"/>
            <p:cNvSpPr>
              <a:spLocks noChangeAspect="1"/>
            </p:cNvSpPr>
            <p:nvPr/>
          </p:nvSpPr>
          <p:spPr>
            <a:xfrm>
              <a:off x="5983200" y="628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1" name="五角星 890"/>
            <p:cNvSpPr>
              <a:spLocks noChangeAspect="1"/>
            </p:cNvSpPr>
            <p:nvPr/>
          </p:nvSpPr>
          <p:spPr>
            <a:xfrm>
              <a:off x="583200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2" name="六角星 891"/>
            <p:cNvSpPr>
              <a:spLocks noChangeAspect="1"/>
            </p:cNvSpPr>
            <p:nvPr/>
          </p:nvSpPr>
          <p:spPr>
            <a:xfrm>
              <a:off x="5832000" y="6058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3" name="五角星 892"/>
            <p:cNvSpPr>
              <a:spLocks noChangeAspect="1"/>
            </p:cNvSpPr>
            <p:nvPr/>
          </p:nvSpPr>
          <p:spPr>
            <a:xfrm>
              <a:off x="5684400" y="69552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4" name="六角星 893"/>
            <p:cNvSpPr>
              <a:spLocks noChangeAspect="1"/>
            </p:cNvSpPr>
            <p:nvPr/>
          </p:nvSpPr>
          <p:spPr>
            <a:xfrm>
              <a:off x="5684400" y="67320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5" name="六角星 894"/>
            <p:cNvSpPr>
              <a:spLocks noChangeAspect="1"/>
            </p:cNvSpPr>
            <p:nvPr/>
          </p:nvSpPr>
          <p:spPr>
            <a:xfrm>
              <a:off x="5535240" y="60588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6" name="五角星 895"/>
            <p:cNvSpPr>
              <a:spLocks noChangeAspect="1"/>
            </p:cNvSpPr>
            <p:nvPr/>
          </p:nvSpPr>
          <p:spPr>
            <a:xfrm>
              <a:off x="5535240"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7" name="五角星 896"/>
            <p:cNvSpPr>
              <a:spLocks noChangeAspect="1"/>
            </p:cNvSpPr>
            <p:nvPr/>
          </p:nvSpPr>
          <p:spPr>
            <a:xfrm>
              <a:off x="5391224" y="6282000"/>
              <a:ext cx="54000" cy="54000"/>
            </a:xfrm>
            <a:prstGeom prst="star5">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8" name="六角星 897"/>
            <p:cNvSpPr>
              <a:spLocks noChangeAspect="1"/>
            </p:cNvSpPr>
            <p:nvPr/>
          </p:nvSpPr>
          <p:spPr>
            <a:xfrm>
              <a:off x="5391224" y="7167600"/>
              <a:ext cx="54000" cy="54000"/>
            </a:xfrm>
            <a:prstGeom prst="star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7" name="组合 906"/>
          <p:cNvGrpSpPr/>
          <p:nvPr/>
        </p:nvGrpSpPr>
        <p:grpSpPr>
          <a:xfrm>
            <a:off x="6317680" y="7115803"/>
            <a:ext cx="531440" cy="576063"/>
            <a:chOff x="6381328" y="6465169"/>
            <a:chExt cx="531440" cy="576063"/>
          </a:xfrm>
        </p:grpSpPr>
        <p:sp>
          <p:nvSpPr>
            <p:cNvPr id="902" name="TextBox 901">
              <a:extLst>
                <a:ext uri="{FF2B5EF4-FFF2-40B4-BE49-F238E27FC236}">
                  <a16:creationId xmlns:a16="http://schemas.microsoft.com/office/drawing/2014/main" id="{658015B9-B6D8-6C4F-AD52-EF0EDF26A0FE}"/>
                </a:ext>
              </a:extLst>
            </p:cNvPr>
            <p:cNvSpPr txBox="1"/>
            <p:nvPr/>
          </p:nvSpPr>
          <p:spPr>
            <a:xfrm>
              <a:off x="6381328" y="6465169"/>
              <a:ext cx="450008" cy="92333"/>
            </a:xfrm>
            <a:prstGeom prst="rect">
              <a:avLst/>
            </a:prstGeom>
            <a:noFill/>
          </p:spPr>
          <p:txBody>
            <a:bodyPr wrap="square" lIns="0" tIns="0" rIns="0" bIns="0" rtlCol="0">
              <a:spAutoFit/>
            </a:bodyPr>
            <a:lstStyle/>
            <a:p>
              <a:pPr algn="ctr"/>
              <a:r>
                <a:rPr lang="en-US" sz="600" b="1" dirty="0">
                  <a:latin typeface="Arial" pitchFamily="34" charset="0"/>
                  <a:cs typeface="Arial" pitchFamily="34" charset="0"/>
                </a:rPr>
                <a:t>Scores</a:t>
              </a:r>
              <a:endParaRPr lang="x-none" sz="600" b="1" dirty="0">
                <a:latin typeface="Arial" pitchFamily="34" charset="0"/>
                <a:cs typeface="Arial" pitchFamily="34" charset="0"/>
              </a:endParaRPr>
            </a:p>
          </p:txBody>
        </p:sp>
        <p:pic>
          <p:nvPicPr>
            <p:cNvPr id="901" name="图片 900" descr="fig2_legend.emf"/>
            <p:cNvPicPr>
              <a:picLocks noChangeAspect="1"/>
            </p:cNvPicPr>
            <p:nvPr/>
          </p:nvPicPr>
          <p:blipFill>
            <a:blip r:embed="rId14" cstate="print"/>
            <a:stretch>
              <a:fillRect/>
            </a:stretch>
          </p:blipFill>
          <p:spPr>
            <a:xfrm>
              <a:off x="6408712" y="6609184"/>
              <a:ext cx="74491" cy="432048"/>
            </a:xfrm>
            <a:prstGeom prst="rect">
              <a:avLst/>
            </a:prstGeom>
          </p:spPr>
        </p:pic>
        <p:sp>
          <p:nvSpPr>
            <p:cNvPr id="903" name="TextBox 902">
              <a:extLst>
                <a:ext uri="{FF2B5EF4-FFF2-40B4-BE49-F238E27FC236}">
                  <a16:creationId xmlns:a16="http://schemas.microsoft.com/office/drawing/2014/main" id="{658015B9-B6D8-6C4F-AD52-EF0EDF26A0FE}"/>
                </a:ext>
              </a:extLst>
            </p:cNvPr>
            <p:cNvSpPr txBox="1"/>
            <p:nvPr/>
          </p:nvSpPr>
          <p:spPr>
            <a:xfrm>
              <a:off x="6480720" y="6570000"/>
              <a:ext cx="404664"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1.0 (best)</a:t>
              </a:r>
            </a:p>
          </p:txBody>
        </p:sp>
        <p:sp>
          <p:nvSpPr>
            <p:cNvPr id="905" name="TextBox 904">
              <a:extLst>
                <a:ext uri="{FF2B5EF4-FFF2-40B4-BE49-F238E27FC236}">
                  <a16:creationId xmlns:a16="http://schemas.microsoft.com/office/drawing/2014/main" id="{658015B9-B6D8-6C4F-AD52-EF0EDF26A0FE}"/>
                </a:ext>
              </a:extLst>
            </p:cNvPr>
            <p:cNvSpPr txBox="1"/>
            <p:nvPr/>
          </p:nvSpPr>
          <p:spPr>
            <a:xfrm>
              <a:off x="6480720" y="6768000"/>
              <a:ext cx="144016"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0.5</a:t>
              </a:r>
            </a:p>
          </p:txBody>
        </p:sp>
        <p:sp>
          <p:nvSpPr>
            <p:cNvPr id="906" name="TextBox 905">
              <a:extLst>
                <a:ext uri="{FF2B5EF4-FFF2-40B4-BE49-F238E27FC236}">
                  <a16:creationId xmlns:a16="http://schemas.microsoft.com/office/drawing/2014/main" id="{658015B9-B6D8-6C4F-AD52-EF0EDF26A0FE}"/>
                </a:ext>
              </a:extLst>
            </p:cNvPr>
            <p:cNvSpPr txBox="1"/>
            <p:nvPr/>
          </p:nvSpPr>
          <p:spPr>
            <a:xfrm>
              <a:off x="6480720" y="6948899"/>
              <a:ext cx="432048" cy="92333"/>
            </a:xfrm>
            <a:prstGeom prst="rect">
              <a:avLst/>
            </a:prstGeom>
            <a:noFill/>
          </p:spPr>
          <p:txBody>
            <a:bodyPr wrap="square" lIns="0" tIns="0" rIns="0" bIns="0" rtlCol="0">
              <a:spAutoFit/>
            </a:bodyPr>
            <a:lstStyle/>
            <a:p>
              <a:pPr>
                <a:spcAft>
                  <a:spcPts val="200"/>
                </a:spcAft>
              </a:pPr>
              <a:r>
                <a:rPr lang="en-US" sz="600" dirty="0">
                  <a:latin typeface="Arial" pitchFamily="34" charset="0"/>
                  <a:cs typeface="Arial" pitchFamily="34" charset="0"/>
                </a:rPr>
                <a:t>0.0 (worst)</a:t>
              </a:r>
            </a:p>
          </p:txBody>
        </p:sp>
      </p:grpSp>
      <p:grpSp>
        <p:nvGrpSpPr>
          <p:cNvPr id="52" name="Group 51">
            <a:extLst>
              <a:ext uri="{FF2B5EF4-FFF2-40B4-BE49-F238E27FC236}">
                <a16:creationId xmlns:a16="http://schemas.microsoft.com/office/drawing/2014/main" id="{940EE181-B24E-CA28-F863-987E9DA7E5AD}"/>
              </a:ext>
            </a:extLst>
          </p:cNvPr>
          <p:cNvGrpSpPr/>
          <p:nvPr/>
        </p:nvGrpSpPr>
        <p:grpSpPr>
          <a:xfrm>
            <a:off x="6329223" y="6546616"/>
            <a:ext cx="508355" cy="419085"/>
            <a:chOff x="6345032" y="6504455"/>
            <a:chExt cx="508355" cy="419085"/>
          </a:xfrm>
        </p:grpSpPr>
        <p:sp>
          <p:nvSpPr>
            <p:cNvPr id="2" name="TextBox 1">
              <a:extLst>
                <a:ext uri="{FF2B5EF4-FFF2-40B4-BE49-F238E27FC236}">
                  <a16:creationId xmlns:a16="http://schemas.microsoft.com/office/drawing/2014/main" id="{55225ADE-D1EE-B670-6B8A-D168750E6D66}"/>
                </a:ext>
              </a:extLst>
            </p:cNvPr>
            <p:cNvSpPr txBox="1"/>
            <p:nvPr/>
          </p:nvSpPr>
          <p:spPr>
            <a:xfrm>
              <a:off x="6351171" y="6509665"/>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IM</a:t>
              </a:r>
              <a:r>
                <a:rPr lang="en-US" sz="500" baseline="-25000" dirty="0" err="1">
                  <a:latin typeface="Arial" pitchFamily="34" charset="0"/>
                  <a:cs typeface="Arial" pitchFamily="34" charset="0"/>
                </a:rPr>
                <a:t>nor</a:t>
              </a:r>
              <a:r>
                <a:rPr lang="en-US" sz="500" dirty="0">
                  <a:latin typeface="Arial" pitchFamily="34" charset="0"/>
                  <a:cs typeface="Arial" pitchFamily="34" charset="0"/>
                </a:rPr>
                <a:t>=1-IM/</a:t>
              </a:r>
              <a:r>
                <a:rPr lang="en-US" sz="500" dirty="0" err="1">
                  <a:latin typeface="Arial" pitchFamily="34" charset="0"/>
                  <a:cs typeface="Arial" pitchFamily="34" charset="0"/>
                </a:rPr>
                <a:t>IM</a:t>
              </a:r>
              <a:r>
                <a:rPr lang="en-US" sz="500" baseline="-25000" dirty="0" err="1">
                  <a:latin typeface="Arial" pitchFamily="34" charset="0"/>
                  <a:cs typeface="Arial" pitchFamily="34" charset="0"/>
                </a:rPr>
                <a:t>max</a:t>
              </a:r>
              <a:endParaRPr lang="en-US" sz="500" dirty="0">
                <a:latin typeface="Arial" pitchFamily="34" charset="0"/>
                <a:cs typeface="Arial" pitchFamily="34" charset="0"/>
              </a:endParaRPr>
            </a:p>
          </p:txBody>
        </p:sp>
        <p:sp>
          <p:nvSpPr>
            <p:cNvPr id="36" name="TextBox 35">
              <a:extLst>
                <a:ext uri="{FF2B5EF4-FFF2-40B4-BE49-F238E27FC236}">
                  <a16:creationId xmlns:a16="http://schemas.microsoft.com/office/drawing/2014/main" id="{1FF856E4-1890-0610-8D34-2ED20C0D2773}"/>
                </a:ext>
              </a:extLst>
            </p:cNvPr>
            <p:cNvSpPr txBox="1"/>
            <p:nvPr/>
          </p:nvSpPr>
          <p:spPr>
            <a:xfrm>
              <a:off x="6351171" y="6619109"/>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RE</a:t>
              </a:r>
              <a:r>
                <a:rPr lang="en-US" sz="500" baseline="-25000" dirty="0" err="1">
                  <a:latin typeface="Arial" pitchFamily="34" charset="0"/>
                  <a:cs typeface="Arial" pitchFamily="34" charset="0"/>
                </a:rPr>
                <a:t>nor</a:t>
              </a:r>
              <a:r>
                <a:rPr lang="en-US" sz="500" dirty="0">
                  <a:latin typeface="Arial" pitchFamily="34" charset="0"/>
                  <a:cs typeface="Arial" pitchFamily="34" charset="0"/>
                </a:rPr>
                <a:t>=RE/</a:t>
              </a:r>
              <a:r>
                <a:rPr lang="en-US" sz="500" dirty="0" err="1">
                  <a:latin typeface="Arial" pitchFamily="34" charset="0"/>
                  <a:cs typeface="Arial" pitchFamily="34" charset="0"/>
                </a:rPr>
                <a:t>RE</a:t>
              </a:r>
              <a:r>
                <a:rPr lang="en-US" sz="500" baseline="-25000" dirty="0" err="1">
                  <a:latin typeface="Arial" pitchFamily="34" charset="0"/>
                  <a:cs typeface="Arial" pitchFamily="34" charset="0"/>
                </a:rPr>
                <a:t>max</a:t>
              </a:r>
              <a:endParaRPr lang="en-US" sz="500" dirty="0">
                <a:latin typeface="Arial" pitchFamily="34" charset="0"/>
                <a:cs typeface="Arial" pitchFamily="34" charset="0"/>
              </a:endParaRPr>
            </a:p>
          </p:txBody>
        </p:sp>
        <p:sp>
          <p:nvSpPr>
            <p:cNvPr id="49" name="TextBox 48">
              <a:extLst>
                <a:ext uri="{FF2B5EF4-FFF2-40B4-BE49-F238E27FC236}">
                  <a16:creationId xmlns:a16="http://schemas.microsoft.com/office/drawing/2014/main" id="{6B59486E-B382-9ADC-D0CA-AE61971BBEB0}"/>
                </a:ext>
              </a:extLst>
            </p:cNvPr>
            <p:cNvSpPr txBox="1"/>
            <p:nvPr/>
          </p:nvSpPr>
          <p:spPr>
            <a:xfrm>
              <a:off x="6351171" y="6729589"/>
              <a:ext cx="494111" cy="76944"/>
            </a:xfrm>
            <a:prstGeom prst="rect">
              <a:avLst/>
            </a:prstGeom>
            <a:noFill/>
          </p:spPr>
          <p:txBody>
            <a:bodyPr wrap="square" lIns="0" tIns="0" rIns="0" bIns="0" rtlCol="0">
              <a:spAutoFit/>
            </a:bodyPr>
            <a:lstStyle/>
            <a:p>
              <a:pPr>
                <a:spcAft>
                  <a:spcPts val="200"/>
                </a:spcAft>
              </a:pPr>
              <a:r>
                <a:rPr lang="en-US" sz="500" dirty="0" err="1">
                  <a:latin typeface="Arial" pitchFamily="34" charset="0"/>
                  <a:cs typeface="Arial" pitchFamily="34" charset="0"/>
                </a:rPr>
                <a:t>MRD</a:t>
              </a:r>
              <a:r>
                <a:rPr lang="en-US" sz="500" baseline="-25000" dirty="0" err="1">
                  <a:latin typeface="Arial" pitchFamily="34" charset="0"/>
                  <a:cs typeface="Arial" pitchFamily="34" charset="0"/>
                </a:rPr>
                <a:t>nor</a:t>
              </a:r>
              <a:r>
                <a:rPr lang="en-US" sz="500" dirty="0">
                  <a:latin typeface="Arial" pitchFamily="34" charset="0"/>
                  <a:cs typeface="Arial" pitchFamily="34" charset="0"/>
                </a:rPr>
                <a:t>=1-MRD</a:t>
              </a:r>
            </a:p>
          </p:txBody>
        </p:sp>
        <p:sp>
          <p:nvSpPr>
            <p:cNvPr id="50" name="TextBox 49">
              <a:extLst>
                <a:ext uri="{FF2B5EF4-FFF2-40B4-BE49-F238E27FC236}">
                  <a16:creationId xmlns:a16="http://schemas.microsoft.com/office/drawing/2014/main" id="{81CCFA13-40BA-E654-58A3-7634EBC91C4F}"/>
                </a:ext>
              </a:extLst>
            </p:cNvPr>
            <p:cNvSpPr txBox="1"/>
            <p:nvPr/>
          </p:nvSpPr>
          <p:spPr>
            <a:xfrm>
              <a:off x="6359276" y="6837962"/>
              <a:ext cx="494111" cy="76944"/>
            </a:xfrm>
            <a:prstGeom prst="rect">
              <a:avLst/>
            </a:prstGeom>
            <a:noFill/>
          </p:spPr>
          <p:txBody>
            <a:bodyPr wrap="square" lIns="0" tIns="0" rIns="0" bIns="0" rtlCol="0">
              <a:spAutoFit/>
            </a:bodyPr>
            <a:lstStyle/>
            <a:p>
              <a:r>
                <a:rPr lang="en-US" sz="500" dirty="0">
                  <a:latin typeface="Arial" pitchFamily="34" charset="0"/>
                  <a:cs typeface="Arial" pitchFamily="34" charset="0"/>
                </a:rPr>
                <a:t>CM, SCC, PET</a:t>
              </a:r>
            </a:p>
          </p:txBody>
        </p:sp>
        <p:sp>
          <p:nvSpPr>
            <p:cNvPr id="51" name="Rectangle 50">
              <a:extLst>
                <a:ext uri="{FF2B5EF4-FFF2-40B4-BE49-F238E27FC236}">
                  <a16:creationId xmlns:a16="http://schemas.microsoft.com/office/drawing/2014/main" id="{E2278A18-3CE5-746A-D67A-0C249BDD8C9E}"/>
                </a:ext>
              </a:extLst>
            </p:cNvPr>
            <p:cNvSpPr/>
            <p:nvPr/>
          </p:nvSpPr>
          <p:spPr>
            <a:xfrm>
              <a:off x="6345032" y="6504455"/>
              <a:ext cx="486304" cy="419085"/>
            </a:xfrm>
            <a:prstGeom prst="rect">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3" name="TextBox 52">
            <a:extLst>
              <a:ext uri="{FF2B5EF4-FFF2-40B4-BE49-F238E27FC236}">
                <a16:creationId xmlns:a16="http://schemas.microsoft.com/office/drawing/2014/main" id="{A2F51536-F5E8-2513-B2A1-DD029A71A37F}"/>
              </a:ext>
            </a:extLst>
          </p:cNvPr>
          <p:cNvSpPr txBox="1"/>
          <p:nvPr/>
        </p:nvSpPr>
        <p:spPr>
          <a:xfrm>
            <a:off x="6348245" y="6350392"/>
            <a:ext cx="468344" cy="184666"/>
          </a:xfrm>
          <a:prstGeom prst="rect">
            <a:avLst/>
          </a:prstGeom>
          <a:noFill/>
        </p:spPr>
        <p:txBody>
          <a:bodyPr wrap="square" lIns="0" tIns="0" rIns="0" bIns="0" rtlCol="0">
            <a:spAutoFit/>
          </a:bodyPr>
          <a:lstStyle/>
          <a:p>
            <a:pPr algn="ctr"/>
            <a:r>
              <a:rPr lang="en-US" sz="600" b="1" dirty="0">
                <a:latin typeface="Arial" pitchFamily="34" charset="0"/>
                <a:cs typeface="Arial" pitchFamily="34" charset="0"/>
              </a:rPr>
              <a:t>Evaluation Metrics</a:t>
            </a:r>
            <a:endParaRPr lang="x-none" sz="600" b="1" dirty="0">
              <a:latin typeface="Arial" pitchFamily="34" charset="0"/>
              <a:cs typeface="Arial" pitchFamily="34" charset="0"/>
            </a:endParaRPr>
          </a:p>
        </p:txBody>
      </p:sp>
      <p:cxnSp>
        <p:nvCxnSpPr>
          <p:cNvPr id="57" name="Straight Arrow Connector 56">
            <a:extLst>
              <a:ext uri="{FF2B5EF4-FFF2-40B4-BE49-F238E27FC236}">
                <a16:creationId xmlns:a16="http://schemas.microsoft.com/office/drawing/2014/main" id="{C61C43BF-B913-156B-2405-8FDDDEA6CBF5}"/>
              </a:ext>
            </a:extLst>
          </p:cNvPr>
          <p:cNvCxnSpPr>
            <a:cxnSpLocks/>
          </p:cNvCxnSpPr>
          <p:nvPr/>
        </p:nvCxnSpPr>
        <p:spPr>
          <a:xfrm>
            <a:off x="6583400" y="6968831"/>
            <a:ext cx="0" cy="144016"/>
          </a:xfrm>
          <a:prstGeom prst="straightConnector1">
            <a:avLst/>
          </a:prstGeom>
          <a:ln w="9525">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858000" cy="4349909"/>
          </a:xfrm>
          <a:prstGeom prst="rect">
            <a:avLst/>
          </a:prstGeom>
        </p:spPr>
        <p:txBody>
          <a:bodyPr wrap="square">
            <a:spAutoFit/>
          </a:bodyPr>
          <a:lstStyle/>
          <a:p>
            <a:pPr>
              <a:lnSpc>
                <a:spcPct val="150000"/>
              </a:lnSpc>
              <a:spcAft>
                <a:spcPts val="200"/>
              </a:spcAft>
            </a:pPr>
            <a:r>
              <a:rPr lang="en-US" altLang="zh-CN" sz="1000" b="1" dirty="0">
                <a:solidFill>
                  <a:srgbClr val="C00000"/>
                </a:solidFill>
                <a:latin typeface="Arial" pitchFamily="34" charset="0"/>
                <a:cs typeface="Arial" pitchFamily="34" charset="0"/>
              </a:rPr>
              <a:t>Fig. 3. </a:t>
            </a:r>
            <a:r>
              <a:rPr lang="en-US" altLang="zh-CN" sz="1000" b="1" dirty="0">
                <a:latin typeface="Arial" pitchFamily="34" charset="0"/>
                <a:cs typeface="Arial" pitchFamily="34" charset="0"/>
              </a:rPr>
              <a:t>Overview of performance evaluation for Challenge 2: transcript </a:t>
            </a:r>
            <a:r>
              <a:rPr lang="en-US" altLang="zh-CN" sz="1000" b="1" dirty="0" err="1">
                <a:latin typeface="Arial" pitchFamily="34" charset="0"/>
                <a:cs typeface="Arial" pitchFamily="34" charset="0"/>
              </a:rPr>
              <a:t>isoform</a:t>
            </a:r>
            <a:r>
              <a:rPr lang="en-US" altLang="zh-CN" sz="1000" b="1" dirty="0">
                <a:latin typeface="Arial" pitchFamily="34" charset="0"/>
                <a:cs typeface="Arial" pitchFamily="34" charset="0"/>
              </a:rPr>
              <a:t> quantification.</a:t>
            </a:r>
          </a:p>
          <a:p>
            <a:pPr indent="-228600">
              <a:lnSpc>
                <a:spcPct val="150000"/>
              </a:lnSpc>
              <a:spcAft>
                <a:spcPts val="200"/>
              </a:spcAft>
            </a:pPr>
            <a:r>
              <a:rPr lang="en-US" altLang="zh-CN" sz="1000" b="1" dirty="0">
                <a:latin typeface="Arial" pitchFamily="34" charset="0"/>
                <a:cs typeface="Arial" pitchFamily="34" charset="0"/>
              </a:rPr>
              <a:t>(a) </a:t>
            </a:r>
            <a:r>
              <a:rPr lang="en-US" altLang="zh-CN" sz="1000" dirty="0">
                <a:latin typeface="Arial" pitchFamily="34" charset="0"/>
                <a:cs typeface="Arial" pitchFamily="34" charset="0"/>
              </a:rPr>
              <a:t>Cartoon diagrams are used to explain different evaluation metrics under the ground truth given or not given. </a:t>
            </a:r>
          </a:p>
          <a:p>
            <a:pPr indent="-228600">
              <a:lnSpc>
                <a:spcPct val="150000"/>
              </a:lnSpc>
              <a:spcAft>
                <a:spcPts val="200"/>
              </a:spcAft>
            </a:pPr>
            <a:r>
              <a:rPr lang="en-US" altLang="zh-CN" sz="1000" b="1" dirty="0">
                <a:latin typeface="Arial" pitchFamily="34" charset="0"/>
                <a:cs typeface="Arial" pitchFamily="34" charset="0"/>
              </a:rPr>
              <a:t>(b) - (e) </a:t>
            </a:r>
            <a:r>
              <a:rPr lang="en-US" altLang="zh-CN" sz="1000" dirty="0">
                <a:latin typeface="Arial" pitchFamily="34" charset="0"/>
                <a:cs typeface="Arial" pitchFamily="34" charset="0"/>
              </a:rPr>
              <a:t>Overall evaluation results of eight quantification tools and seven protocols-platforms on real data with multiple replicates, cell mixing experiment, SIRV-set 4 data and simulation data. Box plots are employed to illustrate the five-number summary of evaluation results across various datasets, depicting the minimum, lower quartile, median, upper quartile, and maximum values. Bar plots are utilized to visualize the mean values of evaluation results across diverse datasets, with error bars indicating the standard deviation of evaluation metrics.</a:t>
            </a:r>
          </a:p>
          <a:p>
            <a:pPr indent="-228600">
              <a:lnSpc>
                <a:spcPct val="150000"/>
              </a:lnSpc>
              <a:spcAft>
                <a:spcPts val="200"/>
              </a:spcAft>
            </a:pPr>
            <a:r>
              <a:rPr lang="en-US" altLang="zh-CN" sz="1000" b="1" dirty="0">
                <a:latin typeface="Arial" pitchFamily="34" charset="0"/>
                <a:cs typeface="Arial" pitchFamily="34" charset="0"/>
              </a:rPr>
              <a:t>(f) - (g) </a:t>
            </a:r>
            <a:r>
              <a:rPr lang="en-US" altLang="zh-CN" sz="1000" dirty="0">
                <a:latin typeface="Arial" pitchFamily="34" charset="0"/>
                <a:cs typeface="Arial" pitchFamily="34" charset="0"/>
              </a:rPr>
              <a:t>Top 3 overall performance on quantification tools and protocols-platforms for each metric. Here, quantification tools showcase scores under common </a:t>
            </a:r>
            <a:r>
              <a:rPr lang="en-US" altLang="zh-CN" sz="1000" dirty="0" err="1">
                <a:latin typeface="Arial" pitchFamily="34" charset="0"/>
                <a:cs typeface="Arial" pitchFamily="34" charset="0"/>
              </a:rPr>
              <a:t>cDNA</a:t>
            </a:r>
            <a:r>
              <a:rPr lang="en-US" altLang="zh-CN" sz="1000" dirty="0">
                <a:latin typeface="Arial" pitchFamily="34" charset="0"/>
                <a:cs typeface="Arial" pitchFamily="34" charset="0"/>
              </a:rPr>
              <a:t>-ONT and </a:t>
            </a:r>
            <a:r>
              <a:rPr lang="en-US" altLang="zh-CN" sz="1000" dirty="0" err="1">
                <a:latin typeface="Arial" pitchFamily="34" charset="0"/>
                <a:cs typeface="Arial" pitchFamily="34" charset="0"/>
              </a:rPr>
              <a:t>cDNA-PacBio</a:t>
            </a:r>
            <a:r>
              <a:rPr lang="en-US" altLang="zh-CN" sz="1000" dirty="0">
                <a:latin typeface="Arial" pitchFamily="34" charset="0"/>
                <a:cs typeface="Arial" pitchFamily="34" charset="0"/>
              </a:rPr>
              <a:t> platforms across various evaluation metrics, with the top 3 performers highlighted for each metric. In addition, based on the average values of each metric across all quantification tools, scores for protocols-platforms are displayed, along with the top 3 performers for each metric. Blank spaces denote instances where the tool or protocols-platforms did not have participants submitting the corresponding quantitative results.</a:t>
            </a:r>
          </a:p>
          <a:p>
            <a:pPr indent="-228600">
              <a:lnSpc>
                <a:spcPct val="150000"/>
              </a:lnSpc>
              <a:spcAft>
                <a:spcPts val="200"/>
              </a:spcAft>
            </a:pPr>
            <a:r>
              <a:rPr lang="en-US" altLang="zh-CN" sz="1000" b="1" dirty="0">
                <a:latin typeface="Arial" pitchFamily="34" charset="0"/>
                <a:cs typeface="Arial" pitchFamily="34" charset="0"/>
              </a:rPr>
              <a:t>(h) </a:t>
            </a:r>
            <a:r>
              <a:rPr lang="en-US" altLang="zh-CN" sz="1000" dirty="0">
                <a:latin typeface="Arial" pitchFamily="34" charset="0"/>
                <a:cs typeface="Arial" pitchFamily="34" charset="0"/>
              </a:rPr>
              <a:t>Evaluation of quantification tools with respect to multiple transcript features, including the number of </a:t>
            </a:r>
            <a:r>
              <a:rPr lang="en-US" altLang="zh-CN" sz="1000" dirty="0" err="1">
                <a:latin typeface="Arial" pitchFamily="34" charset="0"/>
                <a:cs typeface="Arial" pitchFamily="34" charset="0"/>
              </a:rPr>
              <a:t>isoforms</a:t>
            </a:r>
            <a:r>
              <a:rPr lang="en-US" altLang="zh-CN" sz="1000" dirty="0">
                <a:latin typeface="Arial" pitchFamily="34" charset="0"/>
                <a:cs typeface="Arial" pitchFamily="34" charset="0"/>
              </a:rPr>
              <a:t>, number of </a:t>
            </a:r>
            <a:r>
              <a:rPr lang="en-US" altLang="zh-CN" sz="1000" dirty="0" err="1">
                <a:latin typeface="Arial" pitchFamily="34" charset="0"/>
                <a:cs typeface="Arial" pitchFamily="34" charset="0"/>
              </a:rPr>
              <a:t>exons</a:t>
            </a:r>
            <a:r>
              <a:rPr lang="en-US" altLang="zh-CN" sz="1000" dirty="0">
                <a:latin typeface="Arial" pitchFamily="34" charset="0"/>
                <a:cs typeface="Arial" pitchFamily="34" charset="0"/>
              </a:rPr>
              <a:t>, </a:t>
            </a:r>
            <a:r>
              <a:rPr lang="en-US" altLang="zh-CN" sz="1000" dirty="0" err="1">
                <a:latin typeface="Arial" pitchFamily="34" charset="0"/>
                <a:cs typeface="Arial" pitchFamily="34" charset="0"/>
              </a:rPr>
              <a:t>isoform</a:t>
            </a:r>
            <a:r>
              <a:rPr lang="en-US" altLang="zh-CN" sz="1000" dirty="0">
                <a:latin typeface="Arial" pitchFamily="34" charset="0"/>
                <a:cs typeface="Arial" pitchFamily="34" charset="0"/>
              </a:rPr>
              <a:t> length and a customized statistic K-value representing the complexity of </a:t>
            </a:r>
            <a:r>
              <a:rPr lang="en-US" altLang="zh-CN" sz="1000" dirty="0" err="1">
                <a:latin typeface="Arial" pitchFamily="34" charset="0"/>
                <a:cs typeface="Arial" pitchFamily="34" charset="0"/>
              </a:rPr>
              <a:t>exon-isoform</a:t>
            </a:r>
            <a:r>
              <a:rPr lang="en-US" altLang="zh-CN" sz="1000" dirty="0">
                <a:latin typeface="Arial" pitchFamily="34" charset="0"/>
                <a:cs typeface="Arial" pitchFamily="34" charset="0"/>
              </a:rPr>
              <a:t> structures. Here, the normalized MRD metric is used to evaluate performance of quantification tools on human </a:t>
            </a:r>
            <a:r>
              <a:rPr lang="en-US" altLang="zh-CN" sz="1000" dirty="0" err="1">
                <a:latin typeface="Arial" pitchFamily="34" charset="0"/>
                <a:cs typeface="Arial" pitchFamily="34" charset="0"/>
              </a:rPr>
              <a:t>cDNA-PacBio</a:t>
            </a:r>
            <a:r>
              <a:rPr lang="en-US" altLang="zh-CN" sz="1000" dirty="0">
                <a:latin typeface="Arial" pitchFamily="34" charset="0"/>
                <a:cs typeface="Arial" pitchFamily="34" charset="0"/>
              </a:rPr>
              <a:t> simulation data. Additionally, RSEM evaluation results with respect to transcript features based on human short-read simulation data are shown as a control.</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29159</TotalTime>
  <Words>820</Words>
  <Application>Microsoft Office PowerPoint</Application>
  <PresentationFormat>A4 Paper (210x297 mm)</PresentationFormat>
  <Paragraphs>260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Wingdings</vt:lpstr>
      <vt:lpstr>Office 主题</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wangdingjie</dc:creator>
  <cp:lastModifiedBy>Wang, Dingjie</cp:lastModifiedBy>
  <cp:revision>468</cp:revision>
  <dcterms:created xsi:type="dcterms:W3CDTF">2022-04-07T04:27:21Z</dcterms:created>
  <dcterms:modified xsi:type="dcterms:W3CDTF">2023-12-08T20:44:00Z</dcterms:modified>
</cp:coreProperties>
</file>