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43800" cy="10744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8">
          <p15:clr>
            <a:srgbClr val="A4A3A4"/>
          </p15:clr>
        </p15:guide>
        <p15:guide id="2" pos="2376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iXGMRA5ub09g2Q4wLR7uh6Xhb3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266" d="100"/>
          <a:sy n="266" d="100"/>
        </p:scale>
        <p:origin x="112" y="-144"/>
      </p:cViewPr>
      <p:guideLst>
        <p:guide orient="horz" pos="3408"/>
        <p:guide pos="23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25520" y="685800"/>
            <a:ext cx="240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5675" y="685800"/>
            <a:ext cx="2406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5520" y="685800"/>
            <a:ext cx="240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ctrTitle"/>
          </p:nvPr>
        </p:nvSpPr>
        <p:spPr>
          <a:xfrm>
            <a:off x="257159" y="1555334"/>
            <a:ext cx="7029600" cy="42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subTitle" idx="1"/>
          </p:nvPr>
        </p:nvSpPr>
        <p:spPr>
          <a:xfrm>
            <a:off x="257153" y="5920172"/>
            <a:ext cx="70296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257153" y="8837201"/>
            <a:ext cx="4949100" cy="1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 hasCustomPrompt="1"/>
          </p:nvPr>
        </p:nvSpPr>
        <p:spPr>
          <a:xfrm>
            <a:off x="257153" y="2310572"/>
            <a:ext cx="702960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257153" y="6584648"/>
            <a:ext cx="7029600" cy="27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257153" y="4492887"/>
            <a:ext cx="7029600" cy="17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257153" y="2407392"/>
            <a:ext cx="7029600" cy="7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1"/>
          </p:nvPr>
        </p:nvSpPr>
        <p:spPr>
          <a:xfrm>
            <a:off x="257153" y="2407392"/>
            <a:ext cx="3300000" cy="7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2"/>
          </p:nvPr>
        </p:nvSpPr>
        <p:spPr>
          <a:xfrm>
            <a:off x="3986730" y="2407392"/>
            <a:ext cx="3300000" cy="7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257152" y="1160587"/>
            <a:ext cx="2316600" cy="15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257152" y="2902720"/>
            <a:ext cx="2316600" cy="6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404456" y="940313"/>
            <a:ext cx="5253300" cy="85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>
            <a:off x="3771900" y="-261"/>
            <a:ext cx="3771900" cy="107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 txBox="1">
            <a:spLocks noGrp="1"/>
          </p:cNvSpPr>
          <p:nvPr>
            <p:ph type="title"/>
          </p:nvPr>
        </p:nvSpPr>
        <p:spPr>
          <a:xfrm>
            <a:off x="219038" y="2575966"/>
            <a:ext cx="3337200" cy="30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subTitle" idx="1"/>
          </p:nvPr>
        </p:nvSpPr>
        <p:spPr>
          <a:xfrm>
            <a:off x="219038" y="5855312"/>
            <a:ext cx="3337200" cy="25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2"/>
          </p:nvPr>
        </p:nvSpPr>
        <p:spPr>
          <a:xfrm>
            <a:off x="4075088" y="1512512"/>
            <a:ext cx="3165600" cy="77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257153" y="2407392"/>
            <a:ext cx="7029600" cy="7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686" y="3336457"/>
            <a:ext cx="2227072" cy="2505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19874" y="148780"/>
            <a:ext cx="2880360" cy="123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83" y="189674"/>
            <a:ext cx="4059936" cy="2283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48780" y="1541707"/>
            <a:ext cx="2743200" cy="153448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51975" y="-72875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4245550" y="-9707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28175" y="3010813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4258425" y="1351024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123825" y="5705475"/>
            <a:ext cx="142800" cy="12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2524875" y="3010813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4826250" y="3010813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0" y="5540288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2658625" y="5540288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4733350" y="5540288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25405" y="5940488"/>
            <a:ext cx="2203704" cy="205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77250" y="3327916"/>
            <a:ext cx="2052010" cy="2308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2622" y="5822347"/>
            <a:ext cx="2247415" cy="2247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41444" y="5863555"/>
            <a:ext cx="2414016" cy="2241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73050" y="3404375"/>
            <a:ext cx="2483630" cy="236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FC7589-8560-C9DE-960F-7DD0011E4B6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161" t="18147" r="2015" b="17257"/>
          <a:stretch/>
        </p:blipFill>
        <p:spPr>
          <a:xfrm>
            <a:off x="1009825" y="2473388"/>
            <a:ext cx="1876997" cy="4931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/>
        </p:nvSpPr>
        <p:spPr>
          <a:xfrm>
            <a:off x="186100" y="176300"/>
            <a:ext cx="7188900" cy="30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Fig. 1. </a:t>
            </a: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the Long-read RNA-seq Genome Annotation Assessment Project (LRGASP).</a:t>
            </a: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</a:t>
            </a: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produced for LRGASP consists of multiple species, multiple sample types, multiple library protocols, and multiple sequencing platforms for comparison. </a:t>
            </a: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b, </a:t>
            </a: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Distribution of read lengths, identify Q score, and sequencing depth (per biological replicate) for the WTC11 sample. </a:t>
            </a: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LRGASP as an open research community effort for benchmarking and evaluating long-read RNA-seq approaches. </a:t>
            </a: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d, </a:t>
            </a: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isoforms reported by each tool on different data types for the human WTC11 sample for Challenge 1. </a:t>
            </a: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Median TPM value reported by each tool on different data types for the human WTC11 sample for Challenge 2. </a:t>
            </a: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f, </a:t>
            </a: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isoforms reported by each tool on different data types for the mouse ES data</a:t>
            </a: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Challenge 3.</a:t>
            </a: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g,</a:t>
            </a: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Pairwise relative overlap of unique junction chains (UJCs) reported by each submission. The UJCs reported by a submission is used as a reference set for each row. The fraction of overlap of UJCs from the column submission is shown as a heatmap. For example, a submission that has a small, subset of many other UJCs from other submissions will have a high fraction shown in the rows, but low fraction by column for that submission. Data only shown for WTC11 submissions. </a:t>
            </a: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h,</a:t>
            </a: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Spearman correlation of TPM values between submissions to Challenge 2. </a:t>
            </a: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i, </a:t>
            </a: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Pairwise relative overlap of UJCs reported by each submission. The UJCs reported by a submission is used as a reference set for each row. The fraction of overlap of UJCs from the column submission is shown as a heatmap.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Macintosh PowerPoint</Application>
  <PresentationFormat>Custom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Mark Diekhans</cp:lastModifiedBy>
  <cp:revision>1</cp:revision>
  <dcterms:modified xsi:type="dcterms:W3CDTF">2023-12-14T23:40:53Z</dcterms:modified>
</cp:coreProperties>
</file>