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jKmtu8V+N+8vQzdaholJXKXV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7"/>
    <p:restoredTop sz="94577"/>
  </p:normalViewPr>
  <p:slideViewPr>
    <p:cSldViewPr snapToGrid="0">
      <p:cViewPr>
        <p:scale>
          <a:sx n="190" d="100"/>
          <a:sy n="190" d="100"/>
        </p:scale>
        <p:origin x="-896" y="-7552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104f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4e8104f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jpeg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jpeg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4e8104fe9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137" y="9502364"/>
            <a:ext cx="3227832" cy="103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9434DB-7F71-D1ED-744A-C4D06FD61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90" b="22769"/>
          <a:stretch/>
        </p:blipFill>
        <p:spPr>
          <a:xfrm>
            <a:off x="261425" y="9165393"/>
            <a:ext cx="2377440" cy="1320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5194A-7830-EF14-96E9-BF53DEDB7F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61" r="29099" b="2674"/>
          <a:stretch/>
        </p:blipFill>
        <p:spPr>
          <a:xfrm>
            <a:off x="5109123" y="3466252"/>
            <a:ext cx="2310082" cy="2402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9E596-2333-94F6-42CC-F87DB6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10" r="27474" b="3666"/>
          <a:stretch/>
        </p:blipFill>
        <p:spPr>
          <a:xfrm>
            <a:off x="377914" y="3522839"/>
            <a:ext cx="2183087" cy="2114107"/>
          </a:xfrm>
          <a:prstGeom prst="rect">
            <a:avLst/>
          </a:prstGeom>
        </p:spPr>
      </p:pic>
      <p:sp>
        <p:nvSpPr>
          <p:cNvPr id="91" name="Google Shape;91;g24e8104fe94_0_0"/>
          <p:cNvSpPr txBox="1"/>
          <p:nvPr/>
        </p:nvSpPr>
        <p:spPr>
          <a:xfrm>
            <a:off x="120875" y="8992950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4e8104fe94_0_0"/>
          <p:cNvSpPr txBox="1"/>
          <p:nvPr/>
        </p:nvSpPr>
        <p:spPr>
          <a:xfrm>
            <a:off x="60700" y="74675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4e8104fe94_0_0"/>
          <p:cNvSpPr txBox="1"/>
          <p:nvPr/>
        </p:nvSpPr>
        <p:spPr>
          <a:xfrm>
            <a:off x="120875" y="330518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e8104fe94_0_0"/>
          <p:cNvSpPr txBox="1"/>
          <p:nvPr/>
        </p:nvSpPr>
        <p:spPr>
          <a:xfrm>
            <a:off x="2571153" y="324773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e8104fe94_0_0"/>
          <p:cNvSpPr txBox="1"/>
          <p:nvPr/>
        </p:nvSpPr>
        <p:spPr>
          <a:xfrm>
            <a:off x="5109123" y="329403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4e8104fe94_0_0"/>
          <p:cNvSpPr txBox="1"/>
          <p:nvPr/>
        </p:nvSpPr>
        <p:spPr>
          <a:xfrm>
            <a:off x="120875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4e8104fe94_0_0"/>
          <p:cNvSpPr txBox="1"/>
          <p:nvPr/>
        </p:nvSpPr>
        <p:spPr>
          <a:xfrm>
            <a:off x="2661838" y="9044600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4e8104fe94_0_0"/>
          <p:cNvSpPr txBox="1"/>
          <p:nvPr/>
        </p:nvSpPr>
        <p:spPr>
          <a:xfrm>
            <a:off x="5733800" y="9044588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4e8104fe94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27232" y="169026"/>
            <a:ext cx="3045475" cy="99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4e8104fe94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6252" y="462335"/>
            <a:ext cx="3767668" cy="211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780CB-F9F7-D7BC-4917-20EEBCD8B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500" y="1136774"/>
            <a:ext cx="2857103" cy="1589158"/>
          </a:xfrm>
          <a:prstGeom prst="rect">
            <a:avLst/>
          </a:prstGeom>
        </p:spPr>
      </p:pic>
      <p:sp>
        <p:nvSpPr>
          <p:cNvPr id="102" name="Google Shape;102;g24e8104fe94_0_0"/>
          <p:cNvSpPr txBox="1"/>
          <p:nvPr/>
        </p:nvSpPr>
        <p:spPr>
          <a:xfrm>
            <a:off x="3963920" y="868500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e8104fe94_0_0"/>
          <p:cNvSpPr txBox="1"/>
          <p:nvPr/>
        </p:nvSpPr>
        <p:spPr>
          <a:xfrm>
            <a:off x="3963920" y="74675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206DA-B395-35F7-D647-E2DB627299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0189" b="49251"/>
          <a:stretch/>
        </p:blipFill>
        <p:spPr>
          <a:xfrm>
            <a:off x="0" y="2877239"/>
            <a:ext cx="7543800" cy="562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AB4DE-5B16-AE2B-EF53-A546568E2F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922" b="10173"/>
          <a:stretch/>
        </p:blipFill>
        <p:spPr>
          <a:xfrm>
            <a:off x="276780" y="5887570"/>
            <a:ext cx="2456688" cy="3063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BA177-594B-3C73-2896-56B83F71145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24" t="9110" r="3335" b="17177"/>
          <a:stretch/>
        </p:blipFill>
        <p:spPr>
          <a:xfrm>
            <a:off x="2564044" y="6024309"/>
            <a:ext cx="2404529" cy="269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451843-2526-62E6-B272-D3C39EE3B16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24" t="8491" b="18204"/>
          <a:stretch/>
        </p:blipFill>
        <p:spPr>
          <a:xfrm>
            <a:off x="4968573" y="5992589"/>
            <a:ext cx="2404508" cy="2676735"/>
          </a:xfrm>
          <a:prstGeom prst="rect">
            <a:avLst/>
          </a:prstGeom>
        </p:spPr>
      </p:pic>
      <p:sp>
        <p:nvSpPr>
          <p:cNvPr id="97" name="Google Shape;97;g24e8104fe94_0_0"/>
          <p:cNvSpPr txBox="1"/>
          <p:nvPr/>
        </p:nvSpPr>
        <p:spPr>
          <a:xfrm>
            <a:off x="2685900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7686-22EE-BCAE-E16B-CF3FF413F52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4337" r="29184"/>
          <a:stretch/>
        </p:blipFill>
        <p:spPr>
          <a:xfrm>
            <a:off x="2685900" y="3472427"/>
            <a:ext cx="2282673" cy="2377440"/>
          </a:xfrm>
          <a:prstGeom prst="rect">
            <a:avLst/>
          </a:prstGeom>
        </p:spPr>
      </p:pic>
      <p:sp>
        <p:nvSpPr>
          <p:cNvPr id="98" name="Google Shape;98;g24e8104fe94_0_0"/>
          <p:cNvSpPr txBox="1"/>
          <p:nvPr/>
        </p:nvSpPr>
        <p:spPr>
          <a:xfrm>
            <a:off x="5047575" y="5812163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F99B5-1A77-E51A-9DD9-93EAE498E1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3159" y="9475688"/>
            <a:ext cx="1589216" cy="1033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01950" y="186700"/>
            <a:ext cx="71400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Experimental validation of known and novel isoforms. a)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for the experimental validation pipeline.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consistently detected NIC isoform (detected in over half of all LRGASP pipeline submissions) which was successfully validated by targeted PCR. The primer set amplifies a novel event of exon skipping (NIC). Only transcripts above ~5 CPM and and part of the GENCODE Basic annotation are shown.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successfully validated novel terminal exon, with ONT amplicon reads shown in the IGV track (PacBio produce similar results).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GENCODE annotated isoforms that are reference-matched (known), novel, and rejected.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consistently versus rarely detected isoforms, for known and novel isoforms.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between isoforms that are more frequently identified in ONT versus PacBio pipelines.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g-i)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estimated transcript abundances (calculated as the sum of reads across all WTC11 sequencing samples) and validation success for GENCODE (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consistent versus rare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platform-preferential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isoforms.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j)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validated transcripts as a function of the number of WTC11 samples in which supportive reads were observed.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 of two </a:t>
            </a:r>
            <a:r>
              <a:rPr lang="en" sz="11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isoforms in Manatee validated through isoform-specific PCR amplification, blue corresponds to supported transcripts and red to unsupported transcripts.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l)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PCR validation results for manatee isoforms for seven target genes.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272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10</cp:revision>
  <dcterms:modified xsi:type="dcterms:W3CDTF">2023-12-12T05:48:41Z</dcterms:modified>
</cp:coreProperties>
</file>