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</p:sldMasterIdLst>
  <p:notesMasterIdLst>
    <p:notesMasterId r:id="rId4"/>
  </p:notesMasterIdLst>
  <p:sldIdLst>
    <p:sldId id="256" r:id="rId2"/>
    <p:sldId id="257" r:id="rId3"/>
  </p:sldIdLst>
  <p:sldSz cx="7543800" cy="107442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408" userDrawn="1">
          <p15:clr>
            <a:srgbClr val="A4A3A4"/>
          </p15:clr>
        </p15:guide>
        <p15:guide id="2" pos="237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ingjie Wang" initials="" lastIdx="1" clrIdx="0"/>
  <p:cmAuthor id="1" name="Gloria Sheynkman" initials="" lastIdx="1" clrIdx="1"/>
  <p:cmAuthor id="2" name="Francisco J. Pardo" initials="" lastIdx="2" clrIdx="2"/>
  <p:cmAuthor id="3" name="Ana Conesa" initials="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100"/>
    <p:restoredTop sz="94668"/>
  </p:normalViewPr>
  <p:slideViewPr>
    <p:cSldViewPr snapToGrid="0">
      <p:cViewPr>
        <p:scale>
          <a:sx n="204" d="100"/>
          <a:sy n="204" d="100"/>
        </p:scale>
        <p:origin x="168" y="240"/>
      </p:cViewPr>
      <p:guideLst>
        <p:guide orient="horz" pos="3408"/>
        <p:guide pos="23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25520" y="685800"/>
            <a:ext cx="2407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25675" y="685800"/>
            <a:ext cx="2406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4968f9dd2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25520" y="685800"/>
            <a:ext cx="2407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34968f9dd2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57159" y="1555334"/>
            <a:ext cx="7029600" cy="42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57153" y="5920172"/>
            <a:ext cx="7029600" cy="16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6989778" y="9740942"/>
            <a:ext cx="4527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257153" y="2310572"/>
            <a:ext cx="7029600" cy="410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257153" y="6584648"/>
            <a:ext cx="7029600" cy="271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6989778" y="9740942"/>
            <a:ext cx="4527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6989778" y="9740942"/>
            <a:ext cx="4527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57153" y="4492887"/>
            <a:ext cx="7029600" cy="175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6989778" y="9740942"/>
            <a:ext cx="4527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57153" y="929608"/>
            <a:ext cx="7029600" cy="11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57153" y="2407392"/>
            <a:ext cx="7029600" cy="71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6989778" y="9740942"/>
            <a:ext cx="4527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257153" y="929608"/>
            <a:ext cx="7029600" cy="11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257153" y="2407392"/>
            <a:ext cx="3300000" cy="71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3986730" y="2407392"/>
            <a:ext cx="3300000" cy="71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6989778" y="9740942"/>
            <a:ext cx="4527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257153" y="929608"/>
            <a:ext cx="7029600" cy="11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6989778" y="9740942"/>
            <a:ext cx="4527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257152" y="1160587"/>
            <a:ext cx="2316600" cy="157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257152" y="2902720"/>
            <a:ext cx="2316600" cy="66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6989778" y="9740942"/>
            <a:ext cx="4527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04456" y="940313"/>
            <a:ext cx="5253300" cy="85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6989778" y="9740942"/>
            <a:ext cx="4527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771900" y="-261"/>
            <a:ext cx="3771900" cy="1074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19038" y="2575966"/>
            <a:ext cx="3337200" cy="30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19038" y="5855312"/>
            <a:ext cx="3337200" cy="25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075088" y="1512512"/>
            <a:ext cx="3165600" cy="77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6989778" y="9740942"/>
            <a:ext cx="4527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257153" y="8837201"/>
            <a:ext cx="4949100" cy="126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6989778" y="9740942"/>
            <a:ext cx="4527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57153" y="929608"/>
            <a:ext cx="7029600" cy="11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57153" y="2407392"/>
            <a:ext cx="7029600" cy="71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6989778" y="9740942"/>
            <a:ext cx="452700" cy="8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emf"/><Relationship Id="rId5" Type="http://schemas.openxmlformats.org/officeDocument/2006/relationships/image" Target="../media/image3.emf"/><Relationship Id="rId10" Type="http://schemas.openxmlformats.org/officeDocument/2006/relationships/image" Target="../media/image8.emf"/><Relationship Id="rId4" Type="http://schemas.openxmlformats.org/officeDocument/2006/relationships/image" Target="../media/image2.emf"/><Relationship Id="rId9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BA2980-17BA-F159-AFE0-889ED9808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86" y="3336457"/>
            <a:ext cx="2227072" cy="25054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96AA71-350B-B22C-7816-A422548DDA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9874" y="148780"/>
            <a:ext cx="2880360" cy="12344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83B1DC9-B870-3B36-CE5B-21B7459D78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83" y="189674"/>
            <a:ext cx="3737936" cy="210258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D5C25DC-036F-F71A-7A3B-E92E662C14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8780" y="1541707"/>
            <a:ext cx="2743200" cy="1534487"/>
          </a:xfrm>
          <a:prstGeom prst="rect">
            <a:avLst/>
          </a:prstGeom>
        </p:spPr>
      </p:pic>
      <p:sp>
        <p:nvSpPr>
          <p:cNvPr id="133" name="Google Shape;133;p25"/>
          <p:cNvSpPr txBox="1"/>
          <p:nvPr/>
        </p:nvSpPr>
        <p:spPr>
          <a:xfrm>
            <a:off x="51975" y="-72875"/>
            <a:ext cx="48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a</a:t>
            </a:r>
            <a:endParaRPr/>
          </a:p>
        </p:txBody>
      </p:sp>
      <p:sp>
        <p:nvSpPr>
          <p:cNvPr id="134" name="Google Shape;134;p25"/>
          <p:cNvSpPr txBox="1"/>
          <p:nvPr/>
        </p:nvSpPr>
        <p:spPr>
          <a:xfrm>
            <a:off x="4245550" y="-9707"/>
            <a:ext cx="48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</a:rPr>
              <a:t>b</a:t>
            </a:r>
            <a:endParaRPr dirty="0"/>
          </a:p>
        </p:txBody>
      </p:sp>
      <p:sp>
        <p:nvSpPr>
          <p:cNvPr id="135" name="Google Shape;135;p25"/>
          <p:cNvSpPr txBox="1"/>
          <p:nvPr/>
        </p:nvSpPr>
        <p:spPr>
          <a:xfrm>
            <a:off x="28175" y="3010813"/>
            <a:ext cx="48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d</a:t>
            </a:r>
            <a:endParaRPr/>
          </a:p>
        </p:txBody>
      </p:sp>
      <p:sp>
        <p:nvSpPr>
          <p:cNvPr id="136" name="Google Shape;136;p25"/>
          <p:cNvSpPr txBox="1"/>
          <p:nvPr/>
        </p:nvSpPr>
        <p:spPr>
          <a:xfrm>
            <a:off x="4258425" y="1351024"/>
            <a:ext cx="48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c</a:t>
            </a:r>
            <a:endParaRPr/>
          </a:p>
        </p:txBody>
      </p:sp>
      <p:sp>
        <p:nvSpPr>
          <p:cNvPr id="137" name="Google Shape;137;p25"/>
          <p:cNvSpPr/>
          <p:nvPr/>
        </p:nvSpPr>
        <p:spPr>
          <a:xfrm>
            <a:off x="123825" y="5705475"/>
            <a:ext cx="142800" cy="123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5"/>
          <p:cNvSpPr txBox="1"/>
          <p:nvPr/>
        </p:nvSpPr>
        <p:spPr>
          <a:xfrm>
            <a:off x="2524875" y="3010813"/>
            <a:ext cx="48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e</a:t>
            </a:r>
            <a:endParaRPr/>
          </a:p>
        </p:txBody>
      </p:sp>
      <p:sp>
        <p:nvSpPr>
          <p:cNvPr id="139" name="Google Shape;139;p25"/>
          <p:cNvSpPr txBox="1"/>
          <p:nvPr/>
        </p:nvSpPr>
        <p:spPr>
          <a:xfrm>
            <a:off x="4826250" y="3010813"/>
            <a:ext cx="48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f</a:t>
            </a:r>
            <a:endParaRPr/>
          </a:p>
        </p:txBody>
      </p:sp>
      <p:sp>
        <p:nvSpPr>
          <p:cNvPr id="140" name="Google Shape;140;p25"/>
          <p:cNvSpPr txBox="1"/>
          <p:nvPr/>
        </p:nvSpPr>
        <p:spPr>
          <a:xfrm>
            <a:off x="0" y="5540288"/>
            <a:ext cx="48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g</a:t>
            </a:r>
            <a:endParaRPr/>
          </a:p>
        </p:txBody>
      </p:sp>
      <p:sp>
        <p:nvSpPr>
          <p:cNvPr id="141" name="Google Shape;141;p25"/>
          <p:cNvSpPr txBox="1"/>
          <p:nvPr/>
        </p:nvSpPr>
        <p:spPr>
          <a:xfrm>
            <a:off x="2658625" y="5540288"/>
            <a:ext cx="48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h</a:t>
            </a:r>
            <a:endParaRPr/>
          </a:p>
        </p:txBody>
      </p:sp>
      <p:sp>
        <p:nvSpPr>
          <p:cNvPr id="142" name="Google Shape;142;p25"/>
          <p:cNvSpPr txBox="1"/>
          <p:nvPr/>
        </p:nvSpPr>
        <p:spPr>
          <a:xfrm>
            <a:off x="4733350" y="5540288"/>
            <a:ext cx="48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i</a:t>
            </a: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349CCD-2D13-E60F-B369-DA7C7962CA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25405" y="5940488"/>
            <a:ext cx="2203704" cy="20508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A98EFB-9E57-1789-9197-79938759640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68269" y="3352481"/>
            <a:ext cx="2052010" cy="23774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E30969C-0DB6-13A1-B96E-8966415F9E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77250" y="3327916"/>
            <a:ext cx="2052010" cy="23085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D8F2B9-5681-9B48-E778-1644009E690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2622" y="5822347"/>
            <a:ext cx="2247415" cy="22474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51A8561-E7C1-1EDD-F781-74B96131042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41444" y="5863555"/>
            <a:ext cx="2414016" cy="22415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727919B-5D73-E892-1CB7-BE1E9473FF2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13826" y="2199613"/>
            <a:ext cx="2000250" cy="7715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/>
        </p:nvSpPr>
        <p:spPr>
          <a:xfrm>
            <a:off x="186100" y="176300"/>
            <a:ext cx="7188900" cy="30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C00000"/>
                </a:solidFill>
              </a:rPr>
              <a:t>Fig. 1. </a:t>
            </a:r>
            <a:r>
              <a:rPr lang="en" sz="1100" b="1">
                <a:solidFill>
                  <a:schemeClr val="dk1"/>
                </a:solidFill>
              </a:rPr>
              <a:t>Overview of the Long-read RNA-seq Genome Annotation Assessment Project (LRGASP).</a:t>
            </a:r>
            <a:r>
              <a:rPr lang="en" sz="1100">
                <a:solidFill>
                  <a:schemeClr val="dk1"/>
                </a:solidFill>
              </a:rPr>
              <a:t> </a:t>
            </a:r>
            <a:r>
              <a:rPr lang="en" sz="1100" b="1">
                <a:solidFill>
                  <a:schemeClr val="dk1"/>
                </a:solidFill>
              </a:rPr>
              <a:t>a, </a:t>
            </a:r>
            <a:r>
              <a:rPr lang="en" sz="1100">
                <a:solidFill>
                  <a:schemeClr val="dk1"/>
                </a:solidFill>
              </a:rPr>
              <a:t>Data produced for LRGASP consists of multiple species, multiple sample types, multiple library protocols, and multiple sequencing platforms for comparison. </a:t>
            </a:r>
            <a:r>
              <a:rPr lang="en" sz="1100" b="1">
                <a:solidFill>
                  <a:schemeClr val="dk1"/>
                </a:solidFill>
              </a:rPr>
              <a:t>b, </a:t>
            </a:r>
            <a:r>
              <a:rPr lang="en" sz="1100">
                <a:solidFill>
                  <a:schemeClr val="dk1"/>
                </a:solidFill>
              </a:rPr>
              <a:t>Distribution of read lengths, identify Q score, and sequencing depth (per biological replicate) for the WTC11 sample. </a:t>
            </a:r>
            <a:r>
              <a:rPr lang="en" sz="1100" b="1">
                <a:solidFill>
                  <a:schemeClr val="dk1"/>
                </a:solidFill>
              </a:rPr>
              <a:t>c</a:t>
            </a:r>
            <a:r>
              <a:rPr lang="en" sz="1100">
                <a:solidFill>
                  <a:schemeClr val="dk1"/>
                </a:solidFill>
              </a:rPr>
              <a:t>, LRGASP as an open research community effort for benchmarking and evaluating long-read RNA-seq approaches. </a:t>
            </a:r>
            <a:r>
              <a:rPr lang="en" sz="1100" b="1">
                <a:solidFill>
                  <a:schemeClr val="dk1"/>
                </a:solidFill>
              </a:rPr>
              <a:t>d, </a:t>
            </a:r>
            <a:r>
              <a:rPr lang="en" sz="1100">
                <a:solidFill>
                  <a:schemeClr val="dk1"/>
                </a:solidFill>
              </a:rPr>
              <a:t>Number of isoforms reported by each tool on different data types for the human WTC11 sample for Challenge 1. </a:t>
            </a:r>
            <a:r>
              <a:rPr lang="en" sz="1100" b="1">
                <a:solidFill>
                  <a:schemeClr val="dk1"/>
                </a:solidFill>
              </a:rPr>
              <a:t>e</a:t>
            </a:r>
            <a:r>
              <a:rPr lang="en" sz="1100">
                <a:solidFill>
                  <a:schemeClr val="dk1"/>
                </a:solidFill>
              </a:rPr>
              <a:t>, Median TPM value reported by each tool on different data types for the human WTC11 sample for Challenge 2. </a:t>
            </a:r>
            <a:r>
              <a:rPr lang="en" sz="1100" b="1">
                <a:solidFill>
                  <a:schemeClr val="dk1"/>
                </a:solidFill>
              </a:rPr>
              <a:t>f, </a:t>
            </a:r>
            <a:r>
              <a:rPr lang="en" sz="1100">
                <a:solidFill>
                  <a:schemeClr val="dk1"/>
                </a:solidFill>
              </a:rPr>
              <a:t>Number of isoforms reported by each tool on different data types for the mouse ES data</a:t>
            </a:r>
            <a:r>
              <a:rPr lang="en" sz="1100" b="1">
                <a:solidFill>
                  <a:schemeClr val="dk1"/>
                </a:solidFill>
              </a:rPr>
              <a:t> </a:t>
            </a:r>
            <a:r>
              <a:rPr lang="en" sz="1100">
                <a:solidFill>
                  <a:schemeClr val="dk1"/>
                </a:solidFill>
              </a:rPr>
              <a:t>for Challenge 3.</a:t>
            </a:r>
            <a:r>
              <a:rPr lang="en" sz="1100" b="1">
                <a:solidFill>
                  <a:schemeClr val="dk1"/>
                </a:solidFill>
              </a:rPr>
              <a:t> g,</a:t>
            </a:r>
            <a:r>
              <a:rPr lang="en" sz="1100">
                <a:solidFill>
                  <a:schemeClr val="dk1"/>
                </a:solidFill>
              </a:rPr>
              <a:t> Pairwise relative overlap of unique junction chains (UJCs) reported by each submission. The UJCs reported by a submission is used as a reference set for each row. The fraction of overlap of UJCs from the column submission is shown as a heatmap. For example, a submission that has a small, subset of many other UJCs from other submissions will have a high fraction shown in the rows, but low fraction by column for that submission. Data only shown for WTC11 submissions. </a:t>
            </a:r>
            <a:r>
              <a:rPr lang="en" sz="1100" b="1">
                <a:solidFill>
                  <a:schemeClr val="dk1"/>
                </a:solidFill>
              </a:rPr>
              <a:t>h,</a:t>
            </a:r>
            <a:r>
              <a:rPr lang="en" sz="1100">
                <a:solidFill>
                  <a:schemeClr val="dk1"/>
                </a:solidFill>
              </a:rPr>
              <a:t> Spearman correlation of TPM values between submissions to Challenge 2. </a:t>
            </a:r>
            <a:r>
              <a:rPr lang="en" sz="1100" b="1">
                <a:solidFill>
                  <a:schemeClr val="dk1"/>
                </a:solidFill>
              </a:rPr>
              <a:t>i, </a:t>
            </a:r>
            <a:r>
              <a:rPr lang="en" sz="1100">
                <a:solidFill>
                  <a:schemeClr val="dk1"/>
                </a:solidFill>
              </a:rPr>
              <a:t>Pairwise relative overlap of UJCs reported by each submission. The UJCs reported by a submission is used as a reference set for each row. The fraction of overlap of UJCs from the column submission is shown as a heatmap.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308</Words>
  <Application>Microsoft Macintosh PowerPoint</Application>
  <PresentationFormat>Custom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Mark Diekhans</cp:lastModifiedBy>
  <cp:revision>11</cp:revision>
  <dcterms:modified xsi:type="dcterms:W3CDTF">2023-12-29T05:53:03Z</dcterms:modified>
</cp:coreProperties>
</file>