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jie Wang" initials="" lastIdx="1" clrIdx="0"/>
  <p:cmAuthor id="1" name="Gloria Sheynkman" initials="" lastIdx="1" clrIdx="1"/>
  <p:cmAuthor id="2" name="Francisco J. Pardo" initials="" lastIdx="2" clrIdx="2"/>
  <p:cmAuthor id="3" name="Ana Conesa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0"/>
    <p:restoredTop sz="94686"/>
  </p:normalViewPr>
  <p:slideViewPr>
    <p:cSldViewPr snapToGrid="0">
      <p:cViewPr>
        <p:scale>
          <a:sx n="252" d="100"/>
          <a:sy n="252" d="100"/>
        </p:scale>
        <p:origin x="-1096" y="-3888"/>
      </p:cViewPr>
      <p:guideLst>
        <p:guide orient="horz" pos="340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968f9dd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968f9dd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BA2980-17BA-F159-AFE0-889ED980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6" y="3336457"/>
            <a:ext cx="2227072" cy="250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6AA71-350B-B22C-7816-A422548D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74" y="148780"/>
            <a:ext cx="2880360" cy="123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B1DC9-B870-3B36-CE5B-21B7459D7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" y="189674"/>
            <a:ext cx="3737936" cy="2102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C25DC-036F-F71A-7A3B-E92E662C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80" y="1541707"/>
            <a:ext cx="2743200" cy="1534487"/>
          </a:xfrm>
          <a:prstGeom prst="rect">
            <a:avLst/>
          </a:prstGeom>
        </p:spPr>
      </p:pic>
      <p:sp>
        <p:nvSpPr>
          <p:cNvPr id="133" name="Google Shape;133;p25"/>
          <p:cNvSpPr txBox="1"/>
          <p:nvPr/>
        </p:nvSpPr>
        <p:spPr>
          <a:xfrm>
            <a:off x="51975" y="-72875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245550" y="-9707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</a:t>
            </a:r>
            <a:endParaRPr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281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258425" y="1351024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123825" y="5705475"/>
            <a:ext cx="1428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5248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826250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658625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73335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9CCD-2D13-E60F-B369-DA7C7962C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405" y="5940488"/>
            <a:ext cx="2203704" cy="2050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30969C-0DB6-13A1-B96E-8966415F9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250" y="3248673"/>
            <a:ext cx="2052010" cy="2308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8F2B9-5681-9B48-E778-1644009E69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622" y="5822347"/>
            <a:ext cx="2247415" cy="2247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A8561-E7C1-1EDD-F781-74B9613104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1444" y="5863555"/>
            <a:ext cx="2414016" cy="224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7919B-5D73-E892-1CB7-BE1E9473F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826" y="2199613"/>
            <a:ext cx="2000250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C3B9AA-60C4-AC5F-BED1-526884444C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205" y="3371338"/>
            <a:ext cx="251587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6100" y="176300"/>
            <a:ext cx="71889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Fig. 1. </a:t>
            </a:r>
            <a:r>
              <a:rPr lang="en" sz="1100" b="1" dirty="0">
                <a:solidFill>
                  <a:schemeClr val="dk1"/>
                </a:solidFill>
              </a:rPr>
              <a:t>Overview of the Long-read RNA-seq Genome Annotation Assessment Project (LRGASP).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a, </a:t>
            </a:r>
            <a:r>
              <a:rPr lang="en" sz="1100" dirty="0">
                <a:solidFill>
                  <a:schemeClr val="dk1"/>
                </a:solidFill>
              </a:rPr>
              <a:t>Data produced for LRGASP consists of multiple species, multiple sample types, multiple library protocols, and multiple sequencing platforms for comparison. </a:t>
            </a:r>
            <a:r>
              <a:rPr lang="en" sz="1100" b="1" dirty="0">
                <a:solidFill>
                  <a:schemeClr val="dk1"/>
                </a:solidFill>
              </a:rPr>
              <a:t>b, </a:t>
            </a:r>
            <a:r>
              <a:rPr lang="en" sz="1100" dirty="0">
                <a:solidFill>
                  <a:schemeClr val="dk1"/>
                </a:solidFill>
              </a:rPr>
              <a:t>Distribution of read lengths, identify Q score, and sequencing depth (per biological replicate) for the WTC11 sample. </a:t>
            </a:r>
            <a:r>
              <a:rPr lang="en" sz="1100" b="1" dirty="0">
                <a:solidFill>
                  <a:schemeClr val="dk1"/>
                </a:solidFill>
              </a:rPr>
              <a:t>c</a:t>
            </a:r>
            <a:r>
              <a:rPr lang="en" sz="1100" dirty="0">
                <a:solidFill>
                  <a:schemeClr val="dk1"/>
                </a:solidFill>
              </a:rPr>
              <a:t>, LRGASP as an open research community effort for benchmarking and evaluating long-read RNA-seq approaches. </a:t>
            </a:r>
            <a:r>
              <a:rPr lang="en" sz="1100" b="1" dirty="0">
                <a:solidFill>
                  <a:schemeClr val="dk1"/>
                </a:solidFill>
              </a:rPr>
              <a:t>d, </a:t>
            </a:r>
            <a:r>
              <a:rPr lang="en" sz="1100" dirty="0">
                <a:solidFill>
                  <a:schemeClr val="dk1"/>
                </a:solidFill>
              </a:rPr>
              <a:t>Number of isoforms reported by each tool on different data types for the human WTC11 sample for Challenge 1. </a:t>
            </a:r>
            <a:r>
              <a:rPr lang="en" sz="1100" b="1" dirty="0">
                <a:solidFill>
                  <a:schemeClr val="dk1"/>
                </a:solidFill>
              </a:rPr>
              <a:t>e</a:t>
            </a:r>
            <a:r>
              <a:rPr lang="en" sz="1100" dirty="0">
                <a:solidFill>
                  <a:schemeClr val="dk1"/>
                </a:solidFill>
              </a:rPr>
              <a:t>, Median TPM value reported by each tool on different data types for the human WTC11 sample for Challenge 2. </a:t>
            </a:r>
            <a:r>
              <a:rPr lang="en" sz="1100" b="1" dirty="0">
                <a:solidFill>
                  <a:schemeClr val="dk1"/>
                </a:solidFill>
              </a:rPr>
              <a:t>f, </a:t>
            </a:r>
            <a:r>
              <a:rPr lang="en" sz="1100" dirty="0">
                <a:solidFill>
                  <a:schemeClr val="dk1"/>
                </a:solidFill>
              </a:rPr>
              <a:t>Number of isoforms reported by each tool on different data types for the mouse ES data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for Challenge 3.</a:t>
            </a:r>
            <a:r>
              <a:rPr lang="en" sz="1100" b="1" dirty="0">
                <a:solidFill>
                  <a:schemeClr val="dk1"/>
                </a:solidFill>
              </a:rPr>
              <a:t> g,</a:t>
            </a:r>
            <a:r>
              <a:rPr lang="en" sz="1100" dirty="0">
                <a:solidFill>
                  <a:schemeClr val="dk1"/>
                </a:solidFill>
              </a:rPr>
              <a:t> Pairwise relative overlap of unique junction chains (UJCs) reported by each submission. The UJCs reported by a submission is used as a reference set for each row. The fraction of overlap of UJCs from the column submission is shown as a heatmap. For example, a submission that has a small, subset of many other UJCs from other submissions will have a high fraction shown in the rows, but low fraction by column for that submission. Data only shown for WTC11 submissions. </a:t>
            </a:r>
            <a:r>
              <a:rPr lang="en" sz="1100" b="1" dirty="0">
                <a:solidFill>
                  <a:schemeClr val="dk1"/>
                </a:solidFill>
              </a:rPr>
              <a:t>h,</a:t>
            </a:r>
            <a:r>
              <a:rPr lang="en" sz="1100" dirty="0">
                <a:solidFill>
                  <a:schemeClr val="dk1"/>
                </a:solidFill>
              </a:rPr>
              <a:t> Spearman correlation of TPM values between submissions to Challenge 2. </a:t>
            </a:r>
            <a:r>
              <a:rPr lang="en" sz="1100" b="1" dirty="0" err="1">
                <a:solidFill>
                  <a:schemeClr val="dk1"/>
                </a:solidFill>
              </a:rPr>
              <a:t>i</a:t>
            </a:r>
            <a:r>
              <a:rPr lang="en" sz="1100" b="1" dirty="0">
                <a:solidFill>
                  <a:schemeClr val="dk1"/>
                </a:solidFill>
              </a:rPr>
              <a:t>, </a:t>
            </a:r>
            <a:r>
              <a:rPr lang="en" sz="1100" dirty="0">
                <a:solidFill>
                  <a:schemeClr val="dk1"/>
                </a:solidFill>
              </a:rPr>
              <a:t>Pairwise relative overlap of UJCs reported by each submission. The UJCs reported by a submission is used as a reference set for each row. The fraction of overlap of UJCs from the column submission is shown as a heatmap.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308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13</cp:revision>
  <dcterms:modified xsi:type="dcterms:W3CDTF">2024-01-05T03:50:16Z</dcterms:modified>
</cp:coreProperties>
</file>