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71" r:id="rId2"/>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590"/>
  </p:normalViewPr>
  <p:slideViewPr>
    <p:cSldViewPr snapToGrid="0" snapToObjects="1">
      <p:cViewPr>
        <p:scale>
          <a:sx n="62" d="100"/>
          <a:sy n="62" d="100"/>
        </p:scale>
        <p:origin x="3520" y="9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C2C0E96D-F107-FA4A-BD5D-F7715BECAD01}" type="datetimeFigureOut">
              <a:rPr lang="es-ES_tradnl" smtClean="0"/>
              <a:t>7/6/23</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01342D76-F326-8942-8495-336A54AF8BEF}" type="slidenum">
              <a:rPr lang="es-ES_tradnl" smtClean="0"/>
              <a:t>‹#›</a:t>
            </a:fld>
            <a:endParaRPr lang="es-ES_tradnl"/>
          </a:p>
        </p:txBody>
      </p:sp>
    </p:spTree>
    <p:extLst>
      <p:ext uri="{BB962C8B-B14F-4D97-AF65-F5344CB8AC3E}">
        <p14:creationId xmlns:p14="http://schemas.microsoft.com/office/powerpoint/2010/main" val="2634180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2C0E96D-F107-FA4A-BD5D-F7715BECAD01}" type="datetimeFigureOut">
              <a:rPr lang="es-ES_tradnl" smtClean="0"/>
              <a:t>7/6/23</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01342D76-F326-8942-8495-336A54AF8BEF}" type="slidenum">
              <a:rPr lang="es-ES_tradnl" smtClean="0"/>
              <a:t>‹#›</a:t>
            </a:fld>
            <a:endParaRPr lang="es-ES_tradnl"/>
          </a:p>
        </p:txBody>
      </p:sp>
    </p:spTree>
    <p:extLst>
      <p:ext uri="{BB962C8B-B14F-4D97-AF65-F5344CB8AC3E}">
        <p14:creationId xmlns:p14="http://schemas.microsoft.com/office/powerpoint/2010/main" val="1925526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2C0E96D-F107-FA4A-BD5D-F7715BECAD01}" type="datetimeFigureOut">
              <a:rPr lang="es-ES_tradnl" smtClean="0"/>
              <a:t>7/6/23</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01342D76-F326-8942-8495-336A54AF8BEF}" type="slidenum">
              <a:rPr lang="es-ES_tradnl" smtClean="0"/>
              <a:t>‹#›</a:t>
            </a:fld>
            <a:endParaRPr lang="es-ES_tradnl"/>
          </a:p>
        </p:txBody>
      </p:sp>
    </p:spTree>
    <p:extLst>
      <p:ext uri="{BB962C8B-B14F-4D97-AF65-F5344CB8AC3E}">
        <p14:creationId xmlns:p14="http://schemas.microsoft.com/office/powerpoint/2010/main" val="1263198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2C0E96D-F107-FA4A-BD5D-F7715BECAD01}" type="datetimeFigureOut">
              <a:rPr lang="es-ES_tradnl" smtClean="0"/>
              <a:t>7/6/23</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01342D76-F326-8942-8495-336A54AF8BEF}" type="slidenum">
              <a:rPr lang="es-ES_tradnl" smtClean="0"/>
              <a:t>‹#›</a:t>
            </a:fld>
            <a:endParaRPr lang="es-ES_tradnl"/>
          </a:p>
        </p:txBody>
      </p:sp>
    </p:spTree>
    <p:extLst>
      <p:ext uri="{BB962C8B-B14F-4D97-AF65-F5344CB8AC3E}">
        <p14:creationId xmlns:p14="http://schemas.microsoft.com/office/powerpoint/2010/main" val="3768733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2C0E96D-F107-FA4A-BD5D-F7715BECAD01}" type="datetimeFigureOut">
              <a:rPr lang="es-ES_tradnl" smtClean="0"/>
              <a:t>7/6/23</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01342D76-F326-8942-8495-336A54AF8BEF}" type="slidenum">
              <a:rPr lang="es-ES_tradnl" smtClean="0"/>
              <a:t>‹#›</a:t>
            </a:fld>
            <a:endParaRPr lang="es-ES_tradnl"/>
          </a:p>
        </p:txBody>
      </p:sp>
    </p:spTree>
    <p:extLst>
      <p:ext uri="{BB962C8B-B14F-4D97-AF65-F5344CB8AC3E}">
        <p14:creationId xmlns:p14="http://schemas.microsoft.com/office/powerpoint/2010/main" val="3962343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2C0E96D-F107-FA4A-BD5D-F7715BECAD01}" type="datetimeFigureOut">
              <a:rPr lang="es-ES_tradnl" smtClean="0"/>
              <a:t>7/6/23</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01342D76-F326-8942-8495-336A54AF8BEF}" type="slidenum">
              <a:rPr lang="es-ES_tradnl" smtClean="0"/>
              <a:t>‹#›</a:t>
            </a:fld>
            <a:endParaRPr lang="es-ES_tradnl"/>
          </a:p>
        </p:txBody>
      </p:sp>
    </p:spTree>
    <p:extLst>
      <p:ext uri="{BB962C8B-B14F-4D97-AF65-F5344CB8AC3E}">
        <p14:creationId xmlns:p14="http://schemas.microsoft.com/office/powerpoint/2010/main" val="2900679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4" name="Content Placeholder 3"/>
          <p:cNvSpPr>
            <a:spLocks noGrp="1"/>
          </p:cNvSpPr>
          <p:nvPr>
            <p:ph sz="half" idx="2"/>
          </p:nvPr>
        </p:nvSpPr>
        <p:spPr>
          <a:xfrm>
            <a:off x="472381" y="3618442"/>
            <a:ext cx="2901255" cy="532218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6" name="Content Placeholder 5"/>
          <p:cNvSpPr>
            <a:spLocks noGrp="1"/>
          </p:cNvSpPr>
          <p:nvPr>
            <p:ph sz="quarter" idx="4"/>
          </p:nvPr>
        </p:nvSpPr>
        <p:spPr>
          <a:xfrm>
            <a:off x="3471863" y="3618442"/>
            <a:ext cx="2915543" cy="532218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C2C0E96D-F107-FA4A-BD5D-F7715BECAD01}" type="datetimeFigureOut">
              <a:rPr lang="es-ES_tradnl" smtClean="0"/>
              <a:t>7/6/23</a:t>
            </a:fld>
            <a:endParaRPr lang="es-ES_tradnl"/>
          </a:p>
        </p:txBody>
      </p:sp>
      <p:sp>
        <p:nvSpPr>
          <p:cNvPr id="8" name="Footer Placeholder 7"/>
          <p:cNvSpPr>
            <a:spLocks noGrp="1"/>
          </p:cNvSpPr>
          <p:nvPr>
            <p:ph type="ftr" sz="quarter" idx="11"/>
          </p:nvPr>
        </p:nvSpPr>
        <p:spPr/>
        <p:txBody>
          <a:bodyPr/>
          <a:lstStyle/>
          <a:p>
            <a:endParaRPr lang="es-ES_tradnl"/>
          </a:p>
        </p:txBody>
      </p:sp>
      <p:sp>
        <p:nvSpPr>
          <p:cNvPr id="9" name="Slide Number Placeholder 8"/>
          <p:cNvSpPr>
            <a:spLocks noGrp="1"/>
          </p:cNvSpPr>
          <p:nvPr>
            <p:ph type="sldNum" sz="quarter" idx="12"/>
          </p:nvPr>
        </p:nvSpPr>
        <p:spPr/>
        <p:txBody>
          <a:bodyPr/>
          <a:lstStyle/>
          <a:p>
            <a:fld id="{01342D76-F326-8942-8495-336A54AF8BEF}" type="slidenum">
              <a:rPr lang="es-ES_tradnl" smtClean="0"/>
              <a:t>‹#›</a:t>
            </a:fld>
            <a:endParaRPr lang="es-ES_tradnl"/>
          </a:p>
        </p:txBody>
      </p:sp>
    </p:spTree>
    <p:extLst>
      <p:ext uri="{BB962C8B-B14F-4D97-AF65-F5344CB8AC3E}">
        <p14:creationId xmlns:p14="http://schemas.microsoft.com/office/powerpoint/2010/main" val="1068202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C2C0E96D-F107-FA4A-BD5D-F7715BECAD01}" type="datetimeFigureOut">
              <a:rPr lang="es-ES_tradnl" smtClean="0"/>
              <a:t>7/6/23</a:t>
            </a:fld>
            <a:endParaRPr lang="es-ES_tradnl"/>
          </a:p>
        </p:txBody>
      </p:sp>
      <p:sp>
        <p:nvSpPr>
          <p:cNvPr id="4" name="Footer Placeholder 3"/>
          <p:cNvSpPr>
            <a:spLocks noGrp="1"/>
          </p:cNvSpPr>
          <p:nvPr>
            <p:ph type="ftr" sz="quarter" idx="11"/>
          </p:nvPr>
        </p:nvSpPr>
        <p:spPr/>
        <p:txBody>
          <a:bodyPr/>
          <a:lstStyle/>
          <a:p>
            <a:endParaRPr lang="es-ES_tradnl"/>
          </a:p>
        </p:txBody>
      </p:sp>
      <p:sp>
        <p:nvSpPr>
          <p:cNvPr id="5" name="Slide Number Placeholder 4"/>
          <p:cNvSpPr>
            <a:spLocks noGrp="1"/>
          </p:cNvSpPr>
          <p:nvPr>
            <p:ph type="sldNum" sz="quarter" idx="12"/>
          </p:nvPr>
        </p:nvSpPr>
        <p:spPr/>
        <p:txBody>
          <a:bodyPr/>
          <a:lstStyle/>
          <a:p>
            <a:fld id="{01342D76-F326-8942-8495-336A54AF8BEF}" type="slidenum">
              <a:rPr lang="es-ES_tradnl" smtClean="0"/>
              <a:t>‹#›</a:t>
            </a:fld>
            <a:endParaRPr lang="es-ES_tradnl"/>
          </a:p>
        </p:txBody>
      </p:sp>
    </p:spTree>
    <p:extLst>
      <p:ext uri="{BB962C8B-B14F-4D97-AF65-F5344CB8AC3E}">
        <p14:creationId xmlns:p14="http://schemas.microsoft.com/office/powerpoint/2010/main" val="2033872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C0E96D-F107-FA4A-BD5D-F7715BECAD01}" type="datetimeFigureOut">
              <a:rPr lang="es-ES_tradnl" smtClean="0"/>
              <a:t>7/6/23</a:t>
            </a:fld>
            <a:endParaRPr lang="es-ES_tradnl"/>
          </a:p>
        </p:txBody>
      </p:sp>
      <p:sp>
        <p:nvSpPr>
          <p:cNvPr id="3" name="Footer Placeholder 2"/>
          <p:cNvSpPr>
            <a:spLocks noGrp="1"/>
          </p:cNvSpPr>
          <p:nvPr>
            <p:ph type="ftr" sz="quarter" idx="11"/>
          </p:nvPr>
        </p:nvSpPr>
        <p:spPr/>
        <p:txBody>
          <a:bodyPr/>
          <a:lstStyle/>
          <a:p>
            <a:endParaRPr lang="es-ES_tradnl"/>
          </a:p>
        </p:txBody>
      </p:sp>
      <p:sp>
        <p:nvSpPr>
          <p:cNvPr id="4" name="Slide Number Placeholder 3"/>
          <p:cNvSpPr>
            <a:spLocks noGrp="1"/>
          </p:cNvSpPr>
          <p:nvPr>
            <p:ph type="sldNum" sz="quarter" idx="12"/>
          </p:nvPr>
        </p:nvSpPr>
        <p:spPr/>
        <p:txBody>
          <a:bodyPr/>
          <a:lstStyle/>
          <a:p>
            <a:fld id="{01342D76-F326-8942-8495-336A54AF8BEF}" type="slidenum">
              <a:rPr lang="es-ES_tradnl" smtClean="0"/>
              <a:t>‹#›</a:t>
            </a:fld>
            <a:endParaRPr lang="es-ES_tradnl"/>
          </a:p>
        </p:txBody>
      </p:sp>
    </p:spTree>
    <p:extLst>
      <p:ext uri="{BB962C8B-B14F-4D97-AF65-F5344CB8AC3E}">
        <p14:creationId xmlns:p14="http://schemas.microsoft.com/office/powerpoint/2010/main" val="763646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2C0E96D-F107-FA4A-BD5D-F7715BECAD01}" type="datetimeFigureOut">
              <a:rPr lang="es-ES_tradnl" smtClean="0"/>
              <a:t>7/6/23</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01342D76-F326-8942-8495-336A54AF8BEF}" type="slidenum">
              <a:rPr lang="es-ES_tradnl" smtClean="0"/>
              <a:t>‹#›</a:t>
            </a:fld>
            <a:endParaRPr lang="es-ES_tradnl"/>
          </a:p>
        </p:txBody>
      </p:sp>
    </p:spTree>
    <p:extLst>
      <p:ext uri="{BB962C8B-B14F-4D97-AF65-F5344CB8AC3E}">
        <p14:creationId xmlns:p14="http://schemas.microsoft.com/office/powerpoint/2010/main" val="1466682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2C0E96D-F107-FA4A-BD5D-F7715BECAD01}" type="datetimeFigureOut">
              <a:rPr lang="es-ES_tradnl" smtClean="0"/>
              <a:t>7/6/23</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01342D76-F326-8942-8495-336A54AF8BEF}" type="slidenum">
              <a:rPr lang="es-ES_tradnl" smtClean="0"/>
              <a:t>‹#›</a:t>
            </a:fld>
            <a:endParaRPr lang="es-ES_tradnl"/>
          </a:p>
        </p:txBody>
      </p:sp>
    </p:spTree>
    <p:extLst>
      <p:ext uri="{BB962C8B-B14F-4D97-AF65-F5344CB8AC3E}">
        <p14:creationId xmlns:p14="http://schemas.microsoft.com/office/powerpoint/2010/main" val="4061601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C2C0E96D-F107-FA4A-BD5D-F7715BECAD01}" type="datetimeFigureOut">
              <a:rPr lang="es-ES_tradnl" smtClean="0"/>
              <a:t>7/6/23</a:t>
            </a:fld>
            <a:endParaRPr lang="es-ES_tradnl"/>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ES_tradnl"/>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01342D76-F326-8942-8495-336A54AF8BEF}" type="slidenum">
              <a:rPr lang="es-ES_tradnl" smtClean="0"/>
              <a:t>‹#›</a:t>
            </a:fld>
            <a:endParaRPr lang="es-ES_tradnl"/>
          </a:p>
        </p:txBody>
      </p:sp>
    </p:spTree>
    <p:extLst>
      <p:ext uri="{BB962C8B-B14F-4D97-AF65-F5344CB8AC3E}">
        <p14:creationId xmlns:p14="http://schemas.microsoft.com/office/powerpoint/2010/main" val="40326903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Box 180">
            <a:extLst>
              <a:ext uri="{FF2B5EF4-FFF2-40B4-BE49-F238E27FC236}">
                <a16:creationId xmlns:a16="http://schemas.microsoft.com/office/drawing/2014/main" id="{257A5E9D-7A88-D147-AC50-C060EFDE714B}"/>
              </a:ext>
            </a:extLst>
          </p:cNvPr>
          <p:cNvSpPr txBox="1"/>
          <p:nvPr/>
        </p:nvSpPr>
        <p:spPr>
          <a:xfrm>
            <a:off x="-108316" y="5135947"/>
            <a:ext cx="207640" cy="107722"/>
          </a:xfrm>
          <a:prstGeom prst="rect">
            <a:avLst/>
          </a:prstGeom>
          <a:noFill/>
        </p:spPr>
        <p:txBody>
          <a:bodyPr wrap="square" lIns="0" tIns="0" rIns="0" bIns="0" rtlCol="0">
            <a:spAutoFit/>
          </a:bodyPr>
          <a:lstStyle/>
          <a:p>
            <a:r>
              <a:rPr lang="en-US" sz="700" b="1" dirty="0">
                <a:latin typeface="Arial" pitchFamily="34" charset="0"/>
                <a:cs typeface="Arial" pitchFamily="34" charset="0"/>
              </a:rPr>
              <a:t>a</a:t>
            </a:r>
            <a:endParaRPr lang="x-none" sz="700" b="1" dirty="0">
              <a:latin typeface="Arial" pitchFamily="34" charset="0"/>
              <a:cs typeface="Arial" pitchFamily="34" charset="0"/>
            </a:endParaRPr>
          </a:p>
        </p:txBody>
      </p:sp>
      <p:cxnSp>
        <p:nvCxnSpPr>
          <p:cNvPr id="124" name="Conector recto de flecha 123">
            <a:extLst>
              <a:ext uri="{FF2B5EF4-FFF2-40B4-BE49-F238E27FC236}">
                <a16:creationId xmlns:a16="http://schemas.microsoft.com/office/drawing/2014/main" id="{A2D665F5-7432-F746-89C1-6FF63F53B2CF}"/>
              </a:ext>
            </a:extLst>
          </p:cNvPr>
          <p:cNvCxnSpPr>
            <a:cxnSpLocks/>
          </p:cNvCxnSpPr>
          <p:nvPr/>
        </p:nvCxnSpPr>
        <p:spPr>
          <a:xfrm>
            <a:off x="5361177" y="7977160"/>
            <a:ext cx="139635" cy="0"/>
          </a:xfrm>
          <a:prstGeom prst="straightConnector1">
            <a:avLst/>
          </a:prstGeom>
          <a:ln w="31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22C79B17-E0A4-A9CF-42E2-31D26204AC5E}"/>
              </a:ext>
            </a:extLst>
          </p:cNvPr>
          <p:cNvSpPr txBox="1"/>
          <p:nvPr/>
        </p:nvSpPr>
        <p:spPr>
          <a:xfrm>
            <a:off x="148956" y="7208721"/>
            <a:ext cx="6442986" cy="461665"/>
          </a:xfrm>
          <a:prstGeom prst="rect">
            <a:avLst/>
          </a:prstGeom>
          <a:noFill/>
        </p:spPr>
        <p:txBody>
          <a:bodyPr wrap="square" rtlCol="0">
            <a:spAutoFit/>
          </a:bodyPr>
          <a:lstStyle/>
          <a:p>
            <a:r>
              <a:rPr lang="en-US" sz="800" dirty="0">
                <a:latin typeface="Helvetica" pitchFamily="2" charset="0"/>
                <a:cs typeface="Arial" panose="020B0604020202020204" pitchFamily="34" charset="0"/>
              </a:rPr>
              <a:t>Extended Data Fig. 27. Pair-wise overlap in the detection of features between pipelines;  WTC11 sample. Each value represents the feature intersection between column and row pipelines divided by the number of detections in the row pipeline. a) Genes, b) Splice junctions, c) Unique Intron Chains (UIC), c) Top UIC accounting for at least 50% of the gene expression. </a:t>
            </a:r>
          </a:p>
        </p:txBody>
      </p:sp>
      <p:pic>
        <p:nvPicPr>
          <p:cNvPr id="4" name="Imagen 2">
            <a:extLst>
              <a:ext uri="{FF2B5EF4-FFF2-40B4-BE49-F238E27FC236}">
                <a16:creationId xmlns:a16="http://schemas.microsoft.com/office/drawing/2014/main" id="{13C0A99D-F728-E8EF-BBAA-E53DDA798554}"/>
              </a:ext>
            </a:extLst>
          </p:cNvPr>
          <p:cNvPicPr>
            <a:picLocks noChangeAspect="1"/>
          </p:cNvPicPr>
          <p:nvPr/>
        </p:nvPicPr>
        <p:blipFill rotWithShape="1">
          <a:blip r:embed="rId2"/>
          <a:srcRect r="10626"/>
          <a:stretch/>
        </p:blipFill>
        <p:spPr>
          <a:xfrm>
            <a:off x="116631" y="491439"/>
            <a:ext cx="3324314" cy="3319018"/>
          </a:xfrm>
          <a:prstGeom prst="rect">
            <a:avLst/>
          </a:prstGeom>
        </p:spPr>
      </p:pic>
      <p:pic>
        <p:nvPicPr>
          <p:cNvPr id="5" name="Imagen 10">
            <a:extLst>
              <a:ext uri="{FF2B5EF4-FFF2-40B4-BE49-F238E27FC236}">
                <a16:creationId xmlns:a16="http://schemas.microsoft.com/office/drawing/2014/main" id="{5B546A26-D59A-DB73-78A9-FC77C8676A7A}"/>
              </a:ext>
            </a:extLst>
          </p:cNvPr>
          <p:cNvPicPr>
            <a:picLocks noChangeAspect="1"/>
          </p:cNvPicPr>
          <p:nvPr/>
        </p:nvPicPr>
        <p:blipFill rotWithShape="1">
          <a:blip r:embed="rId3"/>
          <a:srcRect l="19728" r="-1008"/>
          <a:stretch/>
        </p:blipFill>
        <p:spPr>
          <a:xfrm>
            <a:off x="3862949" y="559489"/>
            <a:ext cx="2945360" cy="3233496"/>
          </a:xfrm>
          <a:prstGeom prst="rect">
            <a:avLst/>
          </a:prstGeom>
        </p:spPr>
      </p:pic>
      <p:pic>
        <p:nvPicPr>
          <p:cNvPr id="14" name="Imagen 2">
            <a:extLst>
              <a:ext uri="{FF2B5EF4-FFF2-40B4-BE49-F238E27FC236}">
                <a16:creationId xmlns:a16="http://schemas.microsoft.com/office/drawing/2014/main" id="{307BE335-EF00-597F-69DC-6E85C78BC9D9}"/>
              </a:ext>
            </a:extLst>
          </p:cNvPr>
          <p:cNvPicPr>
            <a:picLocks noChangeAspect="1"/>
          </p:cNvPicPr>
          <p:nvPr/>
        </p:nvPicPr>
        <p:blipFill rotWithShape="1">
          <a:blip r:embed="rId4"/>
          <a:srcRect t="21825" r="10688"/>
          <a:stretch/>
        </p:blipFill>
        <p:spPr>
          <a:xfrm>
            <a:off x="148956" y="4252207"/>
            <a:ext cx="3259664" cy="2545930"/>
          </a:xfrm>
          <a:prstGeom prst="rect">
            <a:avLst/>
          </a:prstGeom>
        </p:spPr>
      </p:pic>
      <p:pic>
        <p:nvPicPr>
          <p:cNvPr id="16" name="Imagen 7">
            <a:extLst>
              <a:ext uri="{FF2B5EF4-FFF2-40B4-BE49-F238E27FC236}">
                <a16:creationId xmlns:a16="http://schemas.microsoft.com/office/drawing/2014/main" id="{464DE9D8-519C-6600-043E-7089C5518189}"/>
              </a:ext>
            </a:extLst>
          </p:cNvPr>
          <p:cNvPicPr>
            <a:picLocks noChangeAspect="1"/>
          </p:cNvPicPr>
          <p:nvPr/>
        </p:nvPicPr>
        <p:blipFill rotWithShape="1">
          <a:blip r:embed="rId5"/>
          <a:srcRect l="19948" t="22127" r="1691"/>
          <a:stretch/>
        </p:blipFill>
        <p:spPr>
          <a:xfrm>
            <a:off x="3900120" y="4252207"/>
            <a:ext cx="2871019" cy="2545930"/>
          </a:xfrm>
          <a:prstGeom prst="rect">
            <a:avLst/>
          </a:prstGeom>
        </p:spPr>
      </p:pic>
      <p:sp>
        <p:nvSpPr>
          <p:cNvPr id="2" name="TextBox 1">
            <a:extLst>
              <a:ext uri="{FF2B5EF4-FFF2-40B4-BE49-F238E27FC236}">
                <a16:creationId xmlns:a16="http://schemas.microsoft.com/office/drawing/2014/main" id="{41CDAC2D-CB3A-0C47-61CF-CB116647F47A}"/>
              </a:ext>
            </a:extLst>
          </p:cNvPr>
          <p:cNvSpPr txBox="1"/>
          <p:nvPr/>
        </p:nvSpPr>
        <p:spPr>
          <a:xfrm>
            <a:off x="1694702" y="184491"/>
            <a:ext cx="772969" cy="369332"/>
          </a:xfrm>
          <a:prstGeom prst="rect">
            <a:avLst/>
          </a:prstGeom>
          <a:noFill/>
        </p:spPr>
        <p:txBody>
          <a:bodyPr wrap="none" rtlCol="0">
            <a:spAutoFit/>
          </a:bodyPr>
          <a:lstStyle/>
          <a:p>
            <a:r>
              <a:rPr lang="en-US" dirty="0"/>
              <a:t>Genes</a:t>
            </a:r>
          </a:p>
        </p:txBody>
      </p:sp>
      <p:sp>
        <p:nvSpPr>
          <p:cNvPr id="3" name="TextBox 2">
            <a:extLst>
              <a:ext uri="{FF2B5EF4-FFF2-40B4-BE49-F238E27FC236}">
                <a16:creationId xmlns:a16="http://schemas.microsoft.com/office/drawing/2014/main" id="{AC1A6757-8607-B8DA-6F31-9A9A1310DD08}"/>
              </a:ext>
            </a:extLst>
          </p:cNvPr>
          <p:cNvSpPr txBox="1"/>
          <p:nvPr/>
        </p:nvSpPr>
        <p:spPr>
          <a:xfrm>
            <a:off x="4453721" y="184491"/>
            <a:ext cx="1662635" cy="369332"/>
          </a:xfrm>
          <a:prstGeom prst="rect">
            <a:avLst/>
          </a:prstGeom>
          <a:noFill/>
        </p:spPr>
        <p:txBody>
          <a:bodyPr wrap="none" rtlCol="0">
            <a:spAutoFit/>
          </a:bodyPr>
          <a:lstStyle/>
          <a:p>
            <a:r>
              <a:rPr lang="en-US" dirty="0"/>
              <a:t>Splice Junctions</a:t>
            </a:r>
          </a:p>
        </p:txBody>
      </p:sp>
      <p:sp>
        <p:nvSpPr>
          <p:cNvPr id="7" name="TextBox 6">
            <a:extLst>
              <a:ext uri="{FF2B5EF4-FFF2-40B4-BE49-F238E27FC236}">
                <a16:creationId xmlns:a16="http://schemas.microsoft.com/office/drawing/2014/main" id="{4FB46A37-EE70-F833-8909-C805BB66045F}"/>
              </a:ext>
            </a:extLst>
          </p:cNvPr>
          <p:cNvSpPr txBox="1"/>
          <p:nvPr/>
        </p:nvSpPr>
        <p:spPr>
          <a:xfrm>
            <a:off x="1778788" y="3846666"/>
            <a:ext cx="513282" cy="369332"/>
          </a:xfrm>
          <a:prstGeom prst="rect">
            <a:avLst/>
          </a:prstGeom>
          <a:noFill/>
        </p:spPr>
        <p:txBody>
          <a:bodyPr wrap="none" rtlCol="0">
            <a:spAutoFit/>
          </a:bodyPr>
          <a:lstStyle/>
          <a:p>
            <a:r>
              <a:rPr lang="en-US" dirty="0"/>
              <a:t>UIC</a:t>
            </a:r>
          </a:p>
        </p:txBody>
      </p:sp>
      <p:sp>
        <p:nvSpPr>
          <p:cNvPr id="9" name="TextBox 8">
            <a:extLst>
              <a:ext uri="{FF2B5EF4-FFF2-40B4-BE49-F238E27FC236}">
                <a16:creationId xmlns:a16="http://schemas.microsoft.com/office/drawing/2014/main" id="{A5ED7A2C-6AF9-A094-120C-D005B3DD80C3}"/>
              </a:ext>
            </a:extLst>
          </p:cNvPr>
          <p:cNvSpPr txBox="1"/>
          <p:nvPr/>
        </p:nvSpPr>
        <p:spPr>
          <a:xfrm>
            <a:off x="4554903" y="3846666"/>
            <a:ext cx="1549911" cy="369332"/>
          </a:xfrm>
          <a:prstGeom prst="rect">
            <a:avLst/>
          </a:prstGeom>
          <a:noFill/>
        </p:spPr>
        <p:txBody>
          <a:bodyPr wrap="none" rtlCol="0">
            <a:spAutoFit/>
          </a:bodyPr>
          <a:lstStyle/>
          <a:p>
            <a:r>
              <a:rPr lang="en-US" dirty="0"/>
              <a:t>Dominant  UIC</a:t>
            </a:r>
          </a:p>
        </p:txBody>
      </p:sp>
      <p:sp>
        <p:nvSpPr>
          <p:cNvPr id="6" name="TextBox 5">
            <a:extLst>
              <a:ext uri="{FF2B5EF4-FFF2-40B4-BE49-F238E27FC236}">
                <a16:creationId xmlns:a16="http://schemas.microsoft.com/office/drawing/2014/main" id="{9C4E544F-C76D-900B-85A3-B34DB532F190}"/>
              </a:ext>
            </a:extLst>
          </p:cNvPr>
          <p:cNvSpPr txBox="1"/>
          <p:nvPr/>
        </p:nvSpPr>
        <p:spPr>
          <a:xfrm>
            <a:off x="148956" y="259025"/>
            <a:ext cx="389850" cy="369332"/>
          </a:xfrm>
          <a:prstGeom prst="rect">
            <a:avLst/>
          </a:prstGeom>
          <a:noFill/>
        </p:spPr>
        <p:txBody>
          <a:bodyPr wrap="none" rtlCol="0">
            <a:spAutoFit/>
          </a:bodyPr>
          <a:lstStyle/>
          <a:p>
            <a:r>
              <a:rPr lang="en-US" dirty="0">
                <a:latin typeface="Helvetica" pitchFamily="2" charset="0"/>
              </a:rPr>
              <a:t>a)</a:t>
            </a:r>
          </a:p>
        </p:txBody>
      </p:sp>
      <p:sp>
        <p:nvSpPr>
          <p:cNvPr id="8" name="TextBox 7">
            <a:extLst>
              <a:ext uri="{FF2B5EF4-FFF2-40B4-BE49-F238E27FC236}">
                <a16:creationId xmlns:a16="http://schemas.microsoft.com/office/drawing/2014/main" id="{DA41C26A-E2A1-ADA2-F689-0E7173F9D199}"/>
              </a:ext>
            </a:extLst>
          </p:cNvPr>
          <p:cNvSpPr txBox="1"/>
          <p:nvPr/>
        </p:nvSpPr>
        <p:spPr>
          <a:xfrm>
            <a:off x="3574549" y="230355"/>
            <a:ext cx="389850" cy="369332"/>
          </a:xfrm>
          <a:prstGeom prst="rect">
            <a:avLst/>
          </a:prstGeom>
          <a:noFill/>
        </p:spPr>
        <p:txBody>
          <a:bodyPr wrap="none" rtlCol="0">
            <a:spAutoFit/>
          </a:bodyPr>
          <a:lstStyle/>
          <a:p>
            <a:r>
              <a:rPr lang="en-US" dirty="0">
                <a:latin typeface="Helvetica" pitchFamily="2" charset="0"/>
              </a:rPr>
              <a:t>b)</a:t>
            </a:r>
          </a:p>
        </p:txBody>
      </p:sp>
      <p:sp>
        <p:nvSpPr>
          <p:cNvPr id="10" name="TextBox 9">
            <a:extLst>
              <a:ext uri="{FF2B5EF4-FFF2-40B4-BE49-F238E27FC236}">
                <a16:creationId xmlns:a16="http://schemas.microsoft.com/office/drawing/2014/main" id="{1B55B86A-C99A-3514-5F1B-3107E7650916}"/>
              </a:ext>
            </a:extLst>
          </p:cNvPr>
          <p:cNvSpPr txBox="1"/>
          <p:nvPr/>
        </p:nvSpPr>
        <p:spPr>
          <a:xfrm>
            <a:off x="174952" y="3892530"/>
            <a:ext cx="389850" cy="369332"/>
          </a:xfrm>
          <a:prstGeom prst="rect">
            <a:avLst/>
          </a:prstGeom>
          <a:noFill/>
        </p:spPr>
        <p:txBody>
          <a:bodyPr wrap="none" rtlCol="0">
            <a:spAutoFit/>
          </a:bodyPr>
          <a:lstStyle/>
          <a:p>
            <a:r>
              <a:rPr lang="en-US" dirty="0">
                <a:latin typeface="Helvetica" pitchFamily="2" charset="0"/>
              </a:rPr>
              <a:t>c)</a:t>
            </a:r>
          </a:p>
        </p:txBody>
      </p:sp>
      <p:sp>
        <p:nvSpPr>
          <p:cNvPr id="11" name="TextBox 10">
            <a:extLst>
              <a:ext uri="{FF2B5EF4-FFF2-40B4-BE49-F238E27FC236}">
                <a16:creationId xmlns:a16="http://schemas.microsoft.com/office/drawing/2014/main" id="{97EE2767-717A-3470-77B5-0A19B6C5A95E}"/>
              </a:ext>
            </a:extLst>
          </p:cNvPr>
          <p:cNvSpPr txBox="1"/>
          <p:nvPr/>
        </p:nvSpPr>
        <p:spPr>
          <a:xfrm>
            <a:off x="3600545" y="3863860"/>
            <a:ext cx="389850" cy="369332"/>
          </a:xfrm>
          <a:prstGeom prst="rect">
            <a:avLst/>
          </a:prstGeom>
          <a:noFill/>
        </p:spPr>
        <p:txBody>
          <a:bodyPr wrap="none" rtlCol="0">
            <a:spAutoFit/>
          </a:bodyPr>
          <a:lstStyle/>
          <a:p>
            <a:r>
              <a:rPr lang="en-US" dirty="0">
                <a:latin typeface="Helvetica" pitchFamily="2" charset="0"/>
              </a:rPr>
              <a:t>d)</a:t>
            </a:r>
          </a:p>
        </p:txBody>
      </p:sp>
    </p:spTree>
    <p:extLst>
      <p:ext uri="{BB962C8B-B14F-4D97-AF65-F5344CB8AC3E}">
        <p14:creationId xmlns:p14="http://schemas.microsoft.com/office/powerpoint/2010/main" val="3093444855"/>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41117</TotalTime>
  <Words>88</Words>
  <Application>Microsoft Macintosh PowerPoint</Application>
  <PresentationFormat>A4 Paper (210x297 mm)</PresentationFormat>
  <Paragraphs>10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Helvetica</vt:lpstr>
      <vt:lpstr>Tema de Office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PARDO PALACIOS Francisco José</dc:creator>
  <cp:lastModifiedBy>Conesa Cegarra,Ana</cp:lastModifiedBy>
  <cp:revision>42</cp:revision>
  <dcterms:created xsi:type="dcterms:W3CDTF">2022-05-04T07:53:20Z</dcterms:created>
  <dcterms:modified xsi:type="dcterms:W3CDTF">2023-06-07T07:11:34Z</dcterms:modified>
</cp:coreProperties>
</file>