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198"/>
    <p:restoredTop sz="94590"/>
  </p:normalViewPr>
  <p:slideViewPr>
    <p:cSldViewPr snapToGrid="0" snapToObjects="1">
      <p:cViewPr>
        <p:scale>
          <a:sx n="192" d="100"/>
          <a:sy n="192" d="100"/>
        </p:scale>
        <p:origin x="1120" y="-2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418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552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1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873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23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06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20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38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64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668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16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E96D-F107-FA4A-BD5D-F7715BECAD01}" type="datetimeFigureOut">
              <a:rPr lang="es-ES_tradnl" smtClean="0"/>
              <a:t>29/12/23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2D76-F326-8942-8495-336A54AF8B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69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jpe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73F5AABF-86A8-1484-B8B5-CD5B5B8904CC}"/>
              </a:ext>
            </a:extLst>
          </p:cNvPr>
          <p:cNvGrpSpPr/>
          <p:nvPr/>
        </p:nvGrpSpPr>
        <p:grpSpPr>
          <a:xfrm>
            <a:off x="133922" y="3206184"/>
            <a:ext cx="6559486" cy="1612704"/>
            <a:chOff x="133922" y="3206184"/>
            <a:chExt cx="6559486" cy="1612704"/>
          </a:xfrm>
        </p:grpSpPr>
        <p:sp>
          <p:nvSpPr>
            <p:cNvPr id="161" name="TextBox 183">
              <a:extLst>
                <a:ext uri="{FF2B5EF4-FFF2-40B4-BE49-F238E27FC236}">
                  <a16:creationId xmlns:a16="http://schemas.microsoft.com/office/drawing/2014/main" id="{5E7828C7-9873-F942-B28A-E8DBE1A55E90}"/>
                </a:ext>
              </a:extLst>
            </p:cNvPr>
            <p:cNvSpPr txBox="1"/>
            <p:nvPr/>
          </p:nvSpPr>
          <p:spPr>
            <a:xfrm>
              <a:off x="133922" y="3206184"/>
              <a:ext cx="2076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e</a:t>
              </a:r>
              <a:endParaRPr lang="x-none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0DCD442-4383-A589-66C6-BE526176A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32" y="3209544"/>
              <a:ext cx="1609344" cy="160934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32926B3-18E1-3015-A919-B145FC369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376" y="3209544"/>
              <a:ext cx="1609344" cy="160934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47BD96-738A-2802-C729-5AE68D55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3209544"/>
              <a:ext cx="1609344" cy="160934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4E24C6A-EC47-E2D2-FBB9-D4F5882E8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4064" y="3209544"/>
              <a:ext cx="1609344" cy="1609344"/>
            </a:xfrm>
            <a:prstGeom prst="rect">
              <a:avLst/>
            </a:prstGeom>
          </p:spPr>
        </p:pic>
      </p:grpSp>
      <p:sp>
        <p:nvSpPr>
          <p:cNvPr id="130" name="矩形 129"/>
          <p:cNvSpPr/>
          <p:nvPr/>
        </p:nvSpPr>
        <p:spPr>
          <a:xfrm>
            <a:off x="83444" y="8823261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zh-CN" sz="1000" b="1" dirty="0">
                <a:latin typeface="Arial" pitchFamily="34" charset="0"/>
                <a:cs typeface="Arial" pitchFamily="34" charset="0"/>
              </a:rPr>
              <a:t>Figure 4. Evaluation of Challenge 3: transcript identification without a reference annotation. a) 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Number of detected transcripts and distribution of SQANTI structural categories, Mouse ES sample. </a:t>
            </a:r>
            <a:r>
              <a:rPr lang="en-US" altLang="zh-CN" sz="1000" b="1" dirty="0">
                <a:latin typeface="Arial" pitchFamily="34" charset="0"/>
                <a:cs typeface="Arial" pitchFamily="34" charset="0"/>
              </a:rPr>
              <a:t>b) 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Number of detected transcripts and distribution of transcripts per loci, Manatee sample. </a:t>
            </a:r>
            <a:r>
              <a:rPr lang="en-US" altLang="zh-CN" sz="1000" b="1" dirty="0">
                <a:latin typeface="Arial" pitchFamily="34" charset="0"/>
                <a:cs typeface="Arial" pitchFamily="34" charset="0"/>
              </a:rPr>
              <a:t>c) 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Length distribution of Mouse ES transcripts predictions . </a:t>
            </a:r>
            <a:r>
              <a:rPr lang="en-US" altLang="zh-CN" sz="1000" b="1" dirty="0">
                <a:latin typeface="Arial" pitchFamily="34" charset="0"/>
                <a:cs typeface="Arial" pitchFamily="34" charset="0"/>
              </a:rPr>
              <a:t>d) 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Length distribution of Manatee transcripts predictions.</a:t>
            </a:r>
            <a:r>
              <a:rPr lang="en-US" altLang="zh-CN" sz="1000" b="1" dirty="0">
                <a:latin typeface="Arial" pitchFamily="34" charset="0"/>
                <a:cs typeface="Arial" pitchFamily="34" charset="0"/>
              </a:rPr>
              <a:t> e) 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Support by orthogonal data.</a:t>
            </a:r>
            <a:r>
              <a:rPr lang="en-US" altLang="zh-CN" sz="1000" b="1" dirty="0">
                <a:latin typeface="Arial" pitchFamily="34" charset="0"/>
                <a:cs typeface="Arial" pitchFamily="34" charset="0"/>
              </a:rPr>
              <a:t> f) 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BUSCO metrics. </a:t>
            </a:r>
            <a:r>
              <a:rPr lang="en-US" altLang="zh-CN" sz="1000" b="1" dirty="0">
                <a:latin typeface="Arial" pitchFamily="34" charset="0"/>
                <a:cs typeface="Arial" pitchFamily="34" charset="0"/>
              </a:rPr>
              <a:t>g) 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Performance metrics based on SIRVs. Sen: Sensitivity, PDR: Positive Detection Rate, Pre: Precision, </a:t>
            </a:r>
            <a:r>
              <a:rPr lang="en-US" altLang="zh-CN" sz="1000" dirty="0" err="1">
                <a:latin typeface="Arial" pitchFamily="34" charset="0"/>
                <a:cs typeface="Arial" pitchFamily="34" charset="0"/>
              </a:rPr>
              <a:t>nrPred</a:t>
            </a:r>
            <a:r>
              <a:rPr lang="en-US" altLang="zh-CN" sz="1000" dirty="0">
                <a:latin typeface="Arial" pitchFamily="34" charset="0"/>
                <a:cs typeface="Arial" pitchFamily="34" charset="0"/>
              </a:rPr>
              <a:t>: non-redundant Precision, FDR: False Discovery Rate, 1/Red: Inverse of Redundancy.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328D0A-726A-DE49-0E0E-AECE952A17EB}"/>
              </a:ext>
            </a:extLst>
          </p:cNvPr>
          <p:cNvGrpSpPr/>
          <p:nvPr/>
        </p:nvGrpSpPr>
        <p:grpSpPr>
          <a:xfrm>
            <a:off x="210312" y="145763"/>
            <a:ext cx="3090672" cy="1545877"/>
            <a:chOff x="210312" y="145763"/>
            <a:chExt cx="3090672" cy="15458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26FD86-4207-01B2-D572-CCDD723ED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312" y="146304"/>
              <a:ext cx="3090672" cy="1545336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211308" y="145763"/>
              <a:ext cx="2076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a</a:t>
              </a:r>
              <a:endParaRPr lang="x-none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EF6D50-C43B-9231-8130-4A871589CA12}"/>
              </a:ext>
            </a:extLst>
          </p:cNvPr>
          <p:cNvGrpSpPr/>
          <p:nvPr/>
        </p:nvGrpSpPr>
        <p:grpSpPr>
          <a:xfrm>
            <a:off x="3552918" y="145763"/>
            <a:ext cx="3076482" cy="1536733"/>
            <a:chOff x="3552918" y="145763"/>
            <a:chExt cx="3076482" cy="15367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6A39066-0C70-E9F6-E977-845531B1F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7016" y="146304"/>
              <a:ext cx="3072384" cy="1536192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3552918" y="145763"/>
              <a:ext cx="2076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b</a:t>
              </a:r>
              <a:endParaRPr lang="x-none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1D30AD-F46C-4250-AC4F-430A6A15069A}"/>
              </a:ext>
            </a:extLst>
          </p:cNvPr>
          <p:cNvGrpSpPr/>
          <p:nvPr/>
        </p:nvGrpSpPr>
        <p:grpSpPr>
          <a:xfrm>
            <a:off x="105247" y="1726191"/>
            <a:ext cx="6551585" cy="1538217"/>
            <a:chOff x="105247" y="1726191"/>
            <a:chExt cx="6551585" cy="153821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C5AEFB9-84D3-1440-5C4E-CC248EBDE231}"/>
                </a:ext>
              </a:extLst>
            </p:cNvPr>
            <p:cNvGrpSpPr/>
            <p:nvPr/>
          </p:nvGrpSpPr>
          <p:grpSpPr>
            <a:xfrm>
              <a:off x="3578926" y="1726191"/>
              <a:ext cx="3077906" cy="1538217"/>
              <a:chOff x="3578926" y="1726191"/>
              <a:chExt cx="3077906" cy="1538217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3F4603A-5287-9F52-5373-E6B926848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4448" y="1728216"/>
                <a:ext cx="3072384" cy="1536192"/>
              </a:xfrm>
              <a:prstGeom prst="rect">
                <a:avLst/>
              </a:prstGeom>
            </p:spPr>
          </p:pic>
          <p:sp>
            <p:nvSpPr>
              <p:cNvPr id="129" name="TextBox 182">
                <a:extLst>
                  <a:ext uri="{FF2B5EF4-FFF2-40B4-BE49-F238E27FC236}">
                    <a16:creationId xmlns:a16="http://schemas.microsoft.com/office/drawing/2014/main" id="{8DF4A0E9-8396-7842-9154-63AE309F4D10}"/>
                  </a:ext>
                </a:extLst>
              </p:cNvPr>
              <p:cNvSpPr txBox="1"/>
              <p:nvPr/>
            </p:nvSpPr>
            <p:spPr>
              <a:xfrm>
                <a:off x="3578926" y="1726191"/>
                <a:ext cx="2076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d</a:t>
                </a:r>
                <a:endParaRPr lang="x-none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C47241C-8A87-10A1-3E2F-7C9A697D2EBD}"/>
                </a:ext>
              </a:extLst>
            </p:cNvPr>
            <p:cNvGrpSpPr/>
            <p:nvPr/>
          </p:nvGrpSpPr>
          <p:grpSpPr>
            <a:xfrm>
              <a:off x="105247" y="1726191"/>
              <a:ext cx="3214025" cy="1538217"/>
              <a:chOff x="105247" y="1726191"/>
              <a:chExt cx="3214025" cy="1538217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9DB2596-496A-8880-9BBA-094FAD049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888" y="1728216"/>
                <a:ext cx="3072384" cy="1536192"/>
              </a:xfrm>
              <a:prstGeom prst="rect">
                <a:avLst/>
              </a:prstGeom>
            </p:spPr>
          </p:pic>
          <p:sp>
            <p:nvSpPr>
              <p:cNvPr id="131" name="TextBox 182">
                <a:extLst>
                  <a:ext uri="{FF2B5EF4-FFF2-40B4-BE49-F238E27FC236}">
                    <a16:creationId xmlns:a16="http://schemas.microsoft.com/office/drawing/2014/main" id="{25995277-CA32-C241-AF5F-CA0204768BAD}"/>
                  </a:ext>
                </a:extLst>
              </p:cNvPr>
              <p:cNvSpPr txBox="1"/>
              <p:nvPr/>
            </p:nvSpPr>
            <p:spPr>
              <a:xfrm>
                <a:off x="105247" y="1726191"/>
                <a:ext cx="2076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c</a:t>
                </a:r>
                <a:endParaRPr lang="x-none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77300A-CC7C-B5D1-BE70-E6983A405927}"/>
              </a:ext>
            </a:extLst>
          </p:cNvPr>
          <p:cNvSpPr txBox="1"/>
          <p:nvPr/>
        </p:nvSpPr>
        <p:spPr>
          <a:xfrm>
            <a:off x="1337812" y="6275710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Mouse 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F5063-BB55-42D9-4F9D-B58C52D0790B}"/>
              </a:ext>
            </a:extLst>
          </p:cNvPr>
          <p:cNvSpPr txBox="1"/>
          <p:nvPr/>
        </p:nvSpPr>
        <p:spPr>
          <a:xfrm>
            <a:off x="4753160" y="6275710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Manatee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0E4C26-1A75-DC43-2671-57E84BF891B2}"/>
              </a:ext>
            </a:extLst>
          </p:cNvPr>
          <p:cNvGrpSpPr/>
          <p:nvPr/>
        </p:nvGrpSpPr>
        <p:grpSpPr>
          <a:xfrm>
            <a:off x="122166" y="4782312"/>
            <a:ext cx="6470593" cy="1547380"/>
            <a:chOff x="122166" y="4782312"/>
            <a:chExt cx="6470593" cy="1547380"/>
          </a:xfrm>
        </p:grpSpPr>
        <p:sp>
          <p:nvSpPr>
            <p:cNvPr id="2" name="TextBox 183">
              <a:extLst>
                <a:ext uri="{FF2B5EF4-FFF2-40B4-BE49-F238E27FC236}">
                  <a16:creationId xmlns:a16="http://schemas.microsoft.com/office/drawing/2014/main" id="{E5000D1A-A7D4-7A7D-EA81-5D6E04E72377}"/>
                </a:ext>
              </a:extLst>
            </p:cNvPr>
            <p:cNvSpPr txBox="1"/>
            <p:nvPr/>
          </p:nvSpPr>
          <p:spPr>
            <a:xfrm>
              <a:off x="122166" y="4783701"/>
              <a:ext cx="2076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f</a:t>
              </a:r>
              <a:endParaRPr lang="x-none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AE9EE59-B38D-2F72-1BE3-BA69B4D02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2024" y="4782313"/>
              <a:ext cx="2468880" cy="154397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AEB6C0C-F991-E0B6-E9E3-8EF3631AB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87752" y="4782312"/>
              <a:ext cx="2478024" cy="154738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4687FB9-6105-10A4-087B-91A0E5089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41809" y="4925501"/>
              <a:ext cx="1250950" cy="6731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1002976-5E55-E1E2-EBE5-689835BCF50F}"/>
              </a:ext>
            </a:extLst>
          </p:cNvPr>
          <p:cNvGrpSpPr/>
          <p:nvPr/>
        </p:nvGrpSpPr>
        <p:grpSpPr>
          <a:xfrm>
            <a:off x="105247" y="6275710"/>
            <a:ext cx="6446860" cy="2556767"/>
            <a:chOff x="105247" y="6275710"/>
            <a:chExt cx="6446860" cy="2556767"/>
          </a:xfrm>
        </p:grpSpPr>
        <p:sp>
          <p:nvSpPr>
            <p:cNvPr id="4" name="TextBox 183">
              <a:extLst>
                <a:ext uri="{FF2B5EF4-FFF2-40B4-BE49-F238E27FC236}">
                  <a16:creationId xmlns:a16="http://schemas.microsoft.com/office/drawing/2014/main" id="{D2EB8292-53E3-ECA4-4E64-7FF7856C4AAA}"/>
                </a:ext>
              </a:extLst>
            </p:cNvPr>
            <p:cNvSpPr txBox="1"/>
            <p:nvPr/>
          </p:nvSpPr>
          <p:spPr>
            <a:xfrm>
              <a:off x="105247" y="6275710"/>
              <a:ext cx="2076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g</a:t>
              </a:r>
              <a:endParaRPr lang="x-none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05776540-4BAD-3982-E5F8-387E4BDDF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8784" r="4268" b="25828"/>
            <a:stretch/>
          </p:blipFill>
          <p:spPr>
            <a:xfrm>
              <a:off x="368674" y="6428103"/>
              <a:ext cx="2818490" cy="24043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D43B9A4A-8184-FAB7-F04D-B0970C187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7116" b="23765"/>
            <a:stretch/>
          </p:blipFill>
          <p:spPr>
            <a:xfrm>
              <a:off x="3579445" y="6391656"/>
              <a:ext cx="2972662" cy="24398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25612</TotalTime>
  <Words>130</Words>
  <Application>Microsoft Macintosh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PARDO PALACIOS Francisco José</dc:creator>
  <cp:lastModifiedBy>Mark Diekhans</cp:lastModifiedBy>
  <cp:revision>35</cp:revision>
  <cp:lastPrinted>2023-03-08T14:40:54Z</cp:lastPrinted>
  <dcterms:created xsi:type="dcterms:W3CDTF">2022-05-04T07:53:20Z</dcterms:created>
  <dcterms:modified xsi:type="dcterms:W3CDTF">2023-12-30T00:00:36Z</dcterms:modified>
</cp:coreProperties>
</file>