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jKmtu8V+N+8vQzdaholJXKXV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3"/>
    <p:restoredTop sz="94560"/>
  </p:normalViewPr>
  <p:slideViewPr>
    <p:cSldViewPr snapToGrid="0">
      <p:cViewPr>
        <p:scale>
          <a:sx n="240" d="100"/>
          <a:sy n="240" d="100"/>
        </p:scale>
        <p:origin x="64" y="144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104f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4e8104f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05194A-7830-EF14-96E9-BF53DEDB7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61" r="29099" b="2674"/>
          <a:stretch/>
        </p:blipFill>
        <p:spPr>
          <a:xfrm>
            <a:off x="5109123" y="3466252"/>
            <a:ext cx="2310082" cy="2402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9E596-2333-94F6-42CC-F87DB6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10" r="27474" b="3666"/>
          <a:stretch/>
        </p:blipFill>
        <p:spPr>
          <a:xfrm>
            <a:off x="377914" y="3522839"/>
            <a:ext cx="2183087" cy="211410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E8B8E-CEBB-720E-379D-D451FBC8AE2F}"/>
              </a:ext>
            </a:extLst>
          </p:cNvPr>
          <p:cNvGrpSpPr/>
          <p:nvPr/>
        </p:nvGrpSpPr>
        <p:grpSpPr>
          <a:xfrm>
            <a:off x="120875" y="8992950"/>
            <a:ext cx="2440126" cy="1529984"/>
            <a:chOff x="120875" y="8992950"/>
            <a:chExt cx="2440126" cy="152998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9434DB-7F71-D1ED-744A-C4D06FD61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1690" b="22769"/>
            <a:stretch/>
          </p:blipFill>
          <p:spPr>
            <a:xfrm>
              <a:off x="183561" y="9202480"/>
              <a:ext cx="2377440" cy="1320454"/>
            </a:xfrm>
            <a:prstGeom prst="rect">
              <a:avLst/>
            </a:prstGeom>
          </p:spPr>
        </p:pic>
        <p:sp>
          <p:nvSpPr>
            <p:cNvPr id="91" name="Google Shape;91;g24e8104fe94_0_0"/>
            <p:cNvSpPr txBox="1"/>
            <p:nvPr/>
          </p:nvSpPr>
          <p:spPr>
            <a:xfrm>
              <a:off x="120875" y="8992950"/>
              <a:ext cx="28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24e8104fe94_0_0"/>
          <p:cNvSpPr txBox="1"/>
          <p:nvPr/>
        </p:nvSpPr>
        <p:spPr>
          <a:xfrm>
            <a:off x="120875" y="330518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e8104fe94_0_0"/>
          <p:cNvSpPr txBox="1"/>
          <p:nvPr/>
        </p:nvSpPr>
        <p:spPr>
          <a:xfrm>
            <a:off x="2571153" y="324773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e8104fe94_0_0"/>
          <p:cNvSpPr txBox="1"/>
          <p:nvPr/>
        </p:nvSpPr>
        <p:spPr>
          <a:xfrm>
            <a:off x="5109123" y="329403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64483-17D8-4E0E-F78E-7CF428173160}"/>
              </a:ext>
            </a:extLst>
          </p:cNvPr>
          <p:cNvGrpSpPr/>
          <p:nvPr/>
        </p:nvGrpSpPr>
        <p:grpSpPr>
          <a:xfrm>
            <a:off x="120875" y="5812163"/>
            <a:ext cx="2583366" cy="3184745"/>
            <a:chOff x="120875" y="5812163"/>
            <a:chExt cx="2583366" cy="31847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81D358-138A-C8B7-0A0C-4546B5AD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692" y="5933668"/>
              <a:ext cx="2394549" cy="3063240"/>
            </a:xfrm>
            <a:prstGeom prst="rect">
              <a:avLst/>
            </a:prstGeom>
          </p:spPr>
        </p:pic>
        <p:sp>
          <p:nvSpPr>
            <p:cNvPr id="96" name="Google Shape;96;g24e8104fe94_0_0"/>
            <p:cNvSpPr txBox="1"/>
            <p:nvPr/>
          </p:nvSpPr>
          <p:spPr>
            <a:xfrm>
              <a:off x="1208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g24e8104fe94_0_0"/>
          <p:cNvSpPr txBox="1"/>
          <p:nvPr/>
        </p:nvSpPr>
        <p:spPr>
          <a:xfrm>
            <a:off x="2220587" y="9034526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4e8104fe94_0_0"/>
          <p:cNvSpPr txBox="1"/>
          <p:nvPr/>
        </p:nvSpPr>
        <p:spPr>
          <a:xfrm>
            <a:off x="5733800" y="9044588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84C79C-98BD-C650-66AB-5FE7C8930C95}"/>
              </a:ext>
            </a:extLst>
          </p:cNvPr>
          <p:cNvGrpSpPr/>
          <p:nvPr/>
        </p:nvGrpSpPr>
        <p:grpSpPr>
          <a:xfrm>
            <a:off x="60700" y="74675"/>
            <a:ext cx="3903220" cy="2506974"/>
            <a:chOff x="60700" y="74675"/>
            <a:chExt cx="3903220" cy="2506974"/>
          </a:xfrm>
        </p:grpSpPr>
        <p:sp>
          <p:nvSpPr>
            <p:cNvPr id="92" name="Google Shape;92;g24e8104fe94_0_0"/>
            <p:cNvSpPr txBox="1"/>
            <p:nvPr/>
          </p:nvSpPr>
          <p:spPr>
            <a:xfrm>
              <a:off x="6070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g24e8104fe94_0_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6252" y="462335"/>
              <a:ext cx="3767668" cy="21193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E780CB-F9F7-D7BC-4917-20EEBCD8B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500" y="1136774"/>
            <a:ext cx="2857103" cy="1589158"/>
          </a:xfrm>
          <a:prstGeom prst="rect">
            <a:avLst/>
          </a:prstGeom>
        </p:spPr>
      </p:pic>
      <p:sp>
        <p:nvSpPr>
          <p:cNvPr id="102" name="Google Shape;102;g24e8104fe94_0_0"/>
          <p:cNvSpPr txBox="1"/>
          <p:nvPr/>
        </p:nvSpPr>
        <p:spPr>
          <a:xfrm>
            <a:off x="3963920" y="8685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206DA-B395-35F7-D647-E2DB627299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189" b="49251"/>
          <a:stretch/>
        </p:blipFill>
        <p:spPr>
          <a:xfrm>
            <a:off x="0" y="2877239"/>
            <a:ext cx="7543800" cy="5629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BDE6428-674D-3728-9FCF-3B2FA02D7846}"/>
              </a:ext>
            </a:extLst>
          </p:cNvPr>
          <p:cNvGrpSpPr/>
          <p:nvPr/>
        </p:nvGrpSpPr>
        <p:grpSpPr>
          <a:xfrm>
            <a:off x="2567632" y="5812163"/>
            <a:ext cx="2445621" cy="2881024"/>
            <a:chOff x="2567632" y="5812163"/>
            <a:chExt cx="2445621" cy="2881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968A70-F3D7-A781-4D01-E6C64F4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67632" y="6022311"/>
              <a:ext cx="2445621" cy="2670876"/>
            </a:xfrm>
            <a:prstGeom prst="rect">
              <a:avLst/>
            </a:prstGeom>
          </p:spPr>
        </p:pic>
        <p:sp>
          <p:nvSpPr>
            <p:cNvPr id="97" name="Google Shape;97;g24e8104fe94_0_0"/>
            <p:cNvSpPr txBox="1"/>
            <p:nvPr/>
          </p:nvSpPr>
          <p:spPr>
            <a:xfrm>
              <a:off x="2685900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7686-22EE-BCAE-E16B-CF3FF413F5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37" r="29184"/>
          <a:stretch/>
        </p:blipFill>
        <p:spPr>
          <a:xfrm>
            <a:off x="2685900" y="3472427"/>
            <a:ext cx="2282673" cy="23774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AF28C-7793-AD04-E495-3F1A01739C82}"/>
              </a:ext>
            </a:extLst>
          </p:cNvPr>
          <p:cNvGrpSpPr/>
          <p:nvPr/>
        </p:nvGrpSpPr>
        <p:grpSpPr>
          <a:xfrm>
            <a:off x="4968256" y="5812163"/>
            <a:ext cx="2364103" cy="2893724"/>
            <a:chOff x="4968256" y="5812163"/>
            <a:chExt cx="2364103" cy="289372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726FD8-A803-D044-1F28-E78A5AFF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68256" y="6022310"/>
              <a:ext cx="2364103" cy="2683577"/>
            </a:xfrm>
            <a:prstGeom prst="rect">
              <a:avLst/>
            </a:prstGeom>
          </p:spPr>
        </p:pic>
        <p:sp>
          <p:nvSpPr>
            <p:cNvPr id="98" name="Google Shape;98;g24e8104fe94_0_0"/>
            <p:cNvSpPr txBox="1"/>
            <p:nvPr/>
          </p:nvSpPr>
          <p:spPr>
            <a:xfrm>
              <a:off x="50475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 err="1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0F99B5-1A77-E51A-9DD9-93EAE498E1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3478" y="9424050"/>
            <a:ext cx="1589216" cy="103327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AF488-1DE4-14A7-CD44-9C7AFE0BBC7E}"/>
              </a:ext>
            </a:extLst>
          </p:cNvPr>
          <p:cNvGrpSpPr/>
          <p:nvPr/>
        </p:nvGrpSpPr>
        <p:grpSpPr>
          <a:xfrm>
            <a:off x="3963920" y="74675"/>
            <a:ext cx="3204976" cy="1087401"/>
            <a:chOff x="3963920" y="74675"/>
            <a:chExt cx="3204976" cy="1087401"/>
          </a:xfrm>
        </p:grpSpPr>
        <p:sp>
          <p:nvSpPr>
            <p:cNvPr id="101" name="Google Shape;101;g24e8104fe94_0_0"/>
            <p:cNvSpPr txBox="1"/>
            <p:nvPr/>
          </p:nvSpPr>
          <p:spPr>
            <a:xfrm>
              <a:off x="396392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5955B-FDB0-BB74-EAAC-FF1B9F028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23944" y="164592"/>
              <a:ext cx="3044952" cy="997484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BC0C8F4-1947-8987-C4D4-C4FFA77F8F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2327" y="9313616"/>
            <a:ext cx="3130511" cy="1003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01950" y="186700"/>
            <a:ext cx="71400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Experimental validation of known and novel isoforms. a)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for the experimental validation pipeline.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consistently detected NIC isoform (detected in over half of all LRGASP pipeline submissions) which was successfully validated by targeted PCR. The primer set amplifies a novel event of exon skipping (NIC). Only transcripts above ~5 CPM and and part of the GENCODE Basic annotation are shown.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successfully validated novel terminal exon, with ONT amplicon reads shown in the IGV track (PacBio produce similar results).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GENCODE annotated isoforms that are reference-matched (known), novel, and rejected.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consistently versus rarely detected isoforms, for known and novel 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between isoforms that are more frequently identified in ONT versus PacBio pipelines.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estimated transcript abundances (calculated as the sum of reads across all WTC11 sequencing samples) and validation success for GENCODE (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consistent versus rare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platform-preferential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validated transcripts as a function of the number of WTC11 samples in which supportive reads were observed.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 of two </a:t>
            </a:r>
            <a:r>
              <a:rPr lang="en" sz="11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isoforms in Manatee validated through isoform-specific PCR amplification, blue corresponds to supported transcripts and red to unsupported transcripts.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PCR validation results for manatee isoforms for seven target genes.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272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12</cp:revision>
  <dcterms:modified xsi:type="dcterms:W3CDTF">2023-12-30T01:01:39Z</dcterms:modified>
</cp:coreProperties>
</file>