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543800" cy="10744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84">
          <p15:clr>
            <a:srgbClr val="A4A3A4"/>
          </p15:clr>
        </p15:guide>
        <p15:guide id="2" pos="237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jKmtu8V+N+8vQzdaholJXKXV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12"/>
    <p:restoredTop sz="94560"/>
  </p:normalViewPr>
  <p:slideViewPr>
    <p:cSldViewPr snapToGrid="0">
      <p:cViewPr>
        <p:scale>
          <a:sx n="214" d="100"/>
          <a:sy n="214" d="100"/>
        </p:scale>
        <p:origin x="128" y="144"/>
      </p:cViewPr>
      <p:guideLst>
        <p:guide orient="horz" pos="3384"/>
        <p:guide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5520" y="685800"/>
            <a:ext cx="240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e8104f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4e8104fe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257159" y="1555334"/>
            <a:ext cx="7029600" cy="4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257153" y="5920172"/>
            <a:ext cx="70296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257153" y="8837201"/>
            <a:ext cx="49491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257153" y="2310572"/>
            <a:ext cx="70296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257153" y="6584648"/>
            <a:ext cx="7029600" cy="27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257153" y="4492887"/>
            <a:ext cx="7029600" cy="17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33000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2"/>
          </p:nvPr>
        </p:nvSpPr>
        <p:spPr>
          <a:xfrm>
            <a:off x="3986730" y="2407392"/>
            <a:ext cx="33000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257152" y="1160587"/>
            <a:ext cx="2316600" cy="15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257152" y="2902720"/>
            <a:ext cx="2316600" cy="6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04456" y="940313"/>
            <a:ext cx="5253300" cy="8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3771900" y="-261"/>
            <a:ext cx="3771900" cy="107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219038" y="2575966"/>
            <a:ext cx="3337200" cy="30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19038" y="5855312"/>
            <a:ext cx="3337200" cy="25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4075088" y="1512512"/>
            <a:ext cx="3165600" cy="7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emf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emf"/><Relationship Id="rId4" Type="http://schemas.openxmlformats.org/officeDocument/2006/relationships/image" Target="../media/image2.jpeg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ABEE2178-7BA7-D179-9908-704357F30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6025896"/>
            <a:ext cx="2359152" cy="267795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98C300-8E50-1E2F-57F4-90EF8811E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464" y="6025896"/>
            <a:ext cx="2461260" cy="26879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110257-2335-7657-2ED3-FC76934A9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96" y="5934456"/>
            <a:ext cx="2441448" cy="26816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6842CE-CE7C-36A3-EBD6-AE76B3F9D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850" y="284016"/>
            <a:ext cx="3122102" cy="1022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F1E484-8517-B94A-4719-79008F08B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250" y="403755"/>
            <a:ext cx="3771392" cy="2121408"/>
          </a:xfrm>
          <a:prstGeom prst="rect">
            <a:avLst/>
          </a:prstGeom>
        </p:spPr>
      </p:pic>
      <p:sp>
        <p:nvSpPr>
          <p:cNvPr id="101" name="Google Shape;101;g24e8104fe94_0_0"/>
          <p:cNvSpPr txBox="1"/>
          <p:nvPr/>
        </p:nvSpPr>
        <p:spPr>
          <a:xfrm>
            <a:off x="3958922" y="94973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5194A-7830-EF14-96E9-BF53DEDB7F4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861" r="29099" b="2674"/>
          <a:stretch/>
        </p:blipFill>
        <p:spPr>
          <a:xfrm>
            <a:off x="5109123" y="3466252"/>
            <a:ext cx="2310082" cy="2402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59E596-2333-94F6-42CC-F87DB60814E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010" r="27474" b="3666"/>
          <a:stretch/>
        </p:blipFill>
        <p:spPr>
          <a:xfrm>
            <a:off x="384545" y="3436478"/>
            <a:ext cx="2183087" cy="21141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9434DB-7F71-D1ED-744A-C4D06FD61F5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1690" b="22769"/>
          <a:stretch/>
        </p:blipFill>
        <p:spPr>
          <a:xfrm>
            <a:off x="153713" y="9206438"/>
            <a:ext cx="2377440" cy="1320454"/>
          </a:xfrm>
          <a:prstGeom prst="rect">
            <a:avLst/>
          </a:prstGeom>
        </p:spPr>
      </p:pic>
      <p:sp>
        <p:nvSpPr>
          <p:cNvPr id="91" name="Google Shape;91;g24e8104fe94_0_0"/>
          <p:cNvSpPr txBox="1"/>
          <p:nvPr/>
        </p:nvSpPr>
        <p:spPr>
          <a:xfrm>
            <a:off x="91027" y="8996908"/>
            <a:ext cx="28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4e8104fe94_0_0"/>
          <p:cNvSpPr txBox="1"/>
          <p:nvPr/>
        </p:nvSpPr>
        <p:spPr>
          <a:xfrm>
            <a:off x="120875" y="3305189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4e8104fe94_0_0"/>
          <p:cNvSpPr txBox="1"/>
          <p:nvPr/>
        </p:nvSpPr>
        <p:spPr>
          <a:xfrm>
            <a:off x="2571153" y="3247739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4e8104fe94_0_0"/>
          <p:cNvSpPr txBox="1"/>
          <p:nvPr/>
        </p:nvSpPr>
        <p:spPr>
          <a:xfrm>
            <a:off x="5109123" y="3294037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endParaRPr sz="1400" b="1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4e8104fe94_0_0"/>
          <p:cNvSpPr txBox="1"/>
          <p:nvPr/>
        </p:nvSpPr>
        <p:spPr>
          <a:xfrm>
            <a:off x="120875" y="5812163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4e8104fe94_0_0"/>
          <p:cNvSpPr txBox="1"/>
          <p:nvPr/>
        </p:nvSpPr>
        <p:spPr>
          <a:xfrm>
            <a:off x="5713478" y="9004644"/>
            <a:ext cx="28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4e8104fe94_0_0"/>
          <p:cNvSpPr txBox="1"/>
          <p:nvPr/>
        </p:nvSpPr>
        <p:spPr>
          <a:xfrm>
            <a:off x="60700" y="74675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4e8104fe94_0_0"/>
          <p:cNvSpPr txBox="1"/>
          <p:nvPr/>
        </p:nvSpPr>
        <p:spPr>
          <a:xfrm>
            <a:off x="3958922" y="1148575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7206DA-B395-35F7-D647-E2DB627299B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40189" b="49251"/>
          <a:stretch/>
        </p:blipFill>
        <p:spPr>
          <a:xfrm>
            <a:off x="0" y="2877239"/>
            <a:ext cx="7543800" cy="562905"/>
          </a:xfrm>
          <a:prstGeom prst="rect">
            <a:avLst/>
          </a:prstGeom>
        </p:spPr>
      </p:pic>
      <p:sp>
        <p:nvSpPr>
          <p:cNvPr id="97" name="Google Shape;97;g24e8104fe94_0_0"/>
          <p:cNvSpPr txBox="1"/>
          <p:nvPr/>
        </p:nvSpPr>
        <p:spPr>
          <a:xfrm>
            <a:off x="2685900" y="5812163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</a:t>
            </a:r>
            <a:endParaRPr sz="1400" b="1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877686-22EE-BCAE-E16B-CF3FF413F52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4337" r="29184"/>
          <a:stretch/>
        </p:blipFill>
        <p:spPr>
          <a:xfrm>
            <a:off x="2685900" y="3472427"/>
            <a:ext cx="2282673" cy="2377440"/>
          </a:xfrm>
          <a:prstGeom prst="rect">
            <a:avLst/>
          </a:prstGeom>
        </p:spPr>
      </p:pic>
      <p:sp>
        <p:nvSpPr>
          <p:cNvPr id="98" name="Google Shape;98;g24e8104fe94_0_0"/>
          <p:cNvSpPr txBox="1"/>
          <p:nvPr/>
        </p:nvSpPr>
        <p:spPr>
          <a:xfrm>
            <a:off x="5047575" y="5812163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 err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endParaRPr sz="1400" b="1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F99B5-1A77-E51A-9DD9-93EAE498E1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3478" y="9424050"/>
            <a:ext cx="1589216" cy="1033271"/>
          </a:xfrm>
          <a:prstGeom prst="rect">
            <a:avLst/>
          </a:prstGeom>
        </p:spPr>
      </p:pic>
      <p:sp>
        <p:nvSpPr>
          <p:cNvPr id="99" name="Google Shape;99;g24e8104fe94_0_0"/>
          <p:cNvSpPr txBox="1"/>
          <p:nvPr/>
        </p:nvSpPr>
        <p:spPr>
          <a:xfrm>
            <a:off x="2385301" y="9004644"/>
            <a:ext cx="28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6FC3117-645E-494E-3A78-FFDBDF5590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485" y="8649652"/>
            <a:ext cx="1445895" cy="1327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84ADA65-29C9-F591-20FC-5716E21CC6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13968" y="9340081"/>
            <a:ext cx="2909764" cy="932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92A304-2D28-CE67-2899-AA481BE3C87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82442" y="1248101"/>
            <a:ext cx="2862072" cy="15919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201950" y="186700"/>
            <a:ext cx="7140000" cy="29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Figure 5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Experimental validation of known and novel isoforms. a)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Schematic for the experimental validation pipeline.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consistently detected NIC isoform (detected in over half of all LRGASP pipeline submissions) which was successfully validated by targeted PCR. The primer set amplifies a novel event of exon skipping (NIC). Only transcripts above ~5 CPM and and part of the GENCODE Basic annotation are shown.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successfully validated novel terminal exon, with ONT amplicon reads shown in the IGV track (PacBio produce similar results).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for GENCODE annotated isoforms that are reference-matched (known), novel, and rejected.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for consistently versus rarely detected isoforms, for known and novel isoforms.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between isoforms that are more frequently identified in ONT versus PacBio pipelines.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</a:t>
            </a:r>
            <a:r>
              <a:rPr lang="en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between estimated transcript abundances (calculated as the sum of reads across all WTC11 sequencing samples) and validation success for GENCODE (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g)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consistent versus rare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(h)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platform-preferential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isoforms.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 of validated transcripts as a function of the number of WTC11 samples in which supportive reads were observed.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k)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two de novo isoforms in Manatee validated through isoform-specific PCR amplification. Purple corresponds to the designed primers, orange to the possible amplification product associated to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isoform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black to the predicted isoforms.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 dirty="0">
                <a:solidFill>
                  <a:schemeClr val="dk1"/>
                </a:solidFill>
              </a:rPr>
              <a:t>l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PCR validation results for manatee isoforms for seven target genes. Blue corresponds to supported transcripts and red to unsupported transcripts.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297</Words>
  <Application>Microsoft Macintosh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Diekhans</cp:lastModifiedBy>
  <cp:revision>20</cp:revision>
  <dcterms:modified xsi:type="dcterms:W3CDTF">2024-01-06T00:21:12Z</dcterms:modified>
</cp:coreProperties>
</file>