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543800" cy="10744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84">
          <p15:clr>
            <a:srgbClr val="A4A3A4"/>
          </p15:clr>
        </p15:guide>
        <p15:guide id="2" pos="237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jKmtu8V+N+8vQzdaholJXKXV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1"/>
    <p:restoredTop sz="94560"/>
  </p:normalViewPr>
  <p:slideViewPr>
    <p:cSldViewPr snapToGrid="0">
      <p:cViewPr>
        <p:scale>
          <a:sx n="324" d="100"/>
          <a:sy n="324" d="100"/>
        </p:scale>
        <p:origin x="-3616" y="-320"/>
      </p:cViewPr>
      <p:guideLst>
        <p:guide orient="horz" pos="3384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5520" y="685800"/>
            <a:ext cx="240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e8104f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4e8104fe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257159" y="1555334"/>
            <a:ext cx="7029600" cy="4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257153" y="5920172"/>
            <a:ext cx="70296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257153" y="8837201"/>
            <a:ext cx="49491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257153" y="2310572"/>
            <a:ext cx="70296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257153" y="6584648"/>
            <a:ext cx="7029600" cy="27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257153" y="4492887"/>
            <a:ext cx="7029600" cy="17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33000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2"/>
          </p:nvPr>
        </p:nvSpPr>
        <p:spPr>
          <a:xfrm>
            <a:off x="3986730" y="2407392"/>
            <a:ext cx="33000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257152" y="1160587"/>
            <a:ext cx="2316600" cy="15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257152" y="2902720"/>
            <a:ext cx="2316600" cy="6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04456" y="940313"/>
            <a:ext cx="5253300" cy="8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3771900" y="-261"/>
            <a:ext cx="3771900" cy="107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219038" y="2575966"/>
            <a:ext cx="3337200" cy="30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19038" y="5855312"/>
            <a:ext cx="3337200" cy="25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4075088" y="1512512"/>
            <a:ext cx="3165600" cy="7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jpeg"/><Relationship Id="rId5" Type="http://schemas.openxmlformats.org/officeDocument/2006/relationships/image" Target="../media/image3.emf"/><Relationship Id="rId15" Type="http://schemas.openxmlformats.org/officeDocument/2006/relationships/image" Target="../media/image13.jpe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jpeg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AF488-1DE4-14A7-CD44-9C7AFE0BBC7E}"/>
              </a:ext>
            </a:extLst>
          </p:cNvPr>
          <p:cNvGrpSpPr/>
          <p:nvPr/>
        </p:nvGrpSpPr>
        <p:grpSpPr>
          <a:xfrm>
            <a:off x="3963920" y="74675"/>
            <a:ext cx="3204976" cy="1087401"/>
            <a:chOff x="3963920" y="74675"/>
            <a:chExt cx="3204976" cy="10874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5955B-FDB0-BB74-EAAC-FF1B9F028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3944" y="164592"/>
              <a:ext cx="3044952" cy="997484"/>
            </a:xfrm>
            <a:prstGeom prst="rect">
              <a:avLst/>
            </a:prstGeom>
          </p:spPr>
        </p:pic>
        <p:sp>
          <p:nvSpPr>
            <p:cNvPr id="101" name="Google Shape;101;g24e8104fe94_0_0"/>
            <p:cNvSpPr txBox="1"/>
            <p:nvPr/>
          </p:nvSpPr>
          <p:spPr>
            <a:xfrm>
              <a:off x="3963920" y="74675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805194A-7830-EF14-96E9-BF53DEDB7F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61" r="29099" b="2674"/>
          <a:stretch/>
        </p:blipFill>
        <p:spPr>
          <a:xfrm>
            <a:off x="5109123" y="3466252"/>
            <a:ext cx="2310082" cy="2402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59E596-2333-94F6-42CC-F87DB60814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10" r="27474" b="3666"/>
          <a:stretch/>
        </p:blipFill>
        <p:spPr>
          <a:xfrm>
            <a:off x="377914" y="3522839"/>
            <a:ext cx="2183087" cy="211410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3FE8B8E-CEBB-720E-379D-D451FBC8AE2F}"/>
              </a:ext>
            </a:extLst>
          </p:cNvPr>
          <p:cNvGrpSpPr/>
          <p:nvPr/>
        </p:nvGrpSpPr>
        <p:grpSpPr>
          <a:xfrm>
            <a:off x="120875" y="8992950"/>
            <a:ext cx="2440126" cy="1529984"/>
            <a:chOff x="120875" y="8992950"/>
            <a:chExt cx="2440126" cy="152998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19434DB-7F71-D1ED-744A-C4D06FD61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1690" b="22769"/>
            <a:stretch/>
          </p:blipFill>
          <p:spPr>
            <a:xfrm>
              <a:off x="183561" y="9202480"/>
              <a:ext cx="2377440" cy="1320454"/>
            </a:xfrm>
            <a:prstGeom prst="rect">
              <a:avLst/>
            </a:prstGeom>
          </p:spPr>
        </p:pic>
        <p:sp>
          <p:nvSpPr>
            <p:cNvPr id="91" name="Google Shape;91;g24e8104fe94_0_0"/>
            <p:cNvSpPr txBox="1"/>
            <p:nvPr/>
          </p:nvSpPr>
          <p:spPr>
            <a:xfrm>
              <a:off x="120875" y="8992950"/>
              <a:ext cx="281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g24e8104fe94_0_0"/>
          <p:cNvSpPr txBox="1"/>
          <p:nvPr/>
        </p:nvSpPr>
        <p:spPr>
          <a:xfrm>
            <a:off x="120875" y="3305189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4e8104fe94_0_0"/>
          <p:cNvSpPr txBox="1"/>
          <p:nvPr/>
        </p:nvSpPr>
        <p:spPr>
          <a:xfrm>
            <a:off x="2571153" y="3247739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4e8104fe94_0_0"/>
          <p:cNvSpPr txBox="1"/>
          <p:nvPr/>
        </p:nvSpPr>
        <p:spPr>
          <a:xfrm>
            <a:off x="5109123" y="3294037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endParaRPr sz="1400" b="1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64483-17D8-4E0E-F78E-7CF428173160}"/>
              </a:ext>
            </a:extLst>
          </p:cNvPr>
          <p:cNvGrpSpPr/>
          <p:nvPr/>
        </p:nvGrpSpPr>
        <p:grpSpPr>
          <a:xfrm>
            <a:off x="120875" y="5812163"/>
            <a:ext cx="2583366" cy="3184745"/>
            <a:chOff x="120875" y="5812163"/>
            <a:chExt cx="2583366" cy="318474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D81D358-138A-C8B7-0A0C-4546B5ADC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9692" y="5933668"/>
              <a:ext cx="2394549" cy="3063240"/>
            </a:xfrm>
            <a:prstGeom prst="rect">
              <a:avLst/>
            </a:prstGeom>
          </p:spPr>
        </p:pic>
        <p:sp>
          <p:nvSpPr>
            <p:cNvPr id="96" name="Google Shape;96;g24e8104fe94_0_0"/>
            <p:cNvSpPr txBox="1"/>
            <p:nvPr/>
          </p:nvSpPr>
          <p:spPr>
            <a:xfrm>
              <a:off x="120875" y="5812163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rgbClr val="000000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g24e8104fe94_0_0"/>
          <p:cNvSpPr txBox="1"/>
          <p:nvPr/>
        </p:nvSpPr>
        <p:spPr>
          <a:xfrm>
            <a:off x="2220587" y="9034526"/>
            <a:ext cx="28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4e8104fe94_0_0"/>
          <p:cNvSpPr txBox="1"/>
          <p:nvPr/>
        </p:nvSpPr>
        <p:spPr>
          <a:xfrm>
            <a:off x="5733800" y="9044588"/>
            <a:ext cx="281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84C79C-98BD-C650-66AB-5FE7C8930C95}"/>
              </a:ext>
            </a:extLst>
          </p:cNvPr>
          <p:cNvGrpSpPr/>
          <p:nvPr/>
        </p:nvGrpSpPr>
        <p:grpSpPr>
          <a:xfrm>
            <a:off x="60700" y="74675"/>
            <a:ext cx="3903220" cy="2506974"/>
            <a:chOff x="60700" y="74675"/>
            <a:chExt cx="3903220" cy="2506974"/>
          </a:xfrm>
        </p:grpSpPr>
        <p:sp>
          <p:nvSpPr>
            <p:cNvPr id="92" name="Google Shape;92;g24e8104fe94_0_0"/>
            <p:cNvSpPr txBox="1"/>
            <p:nvPr/>
          </p:nvSpPr>
          <p:spPr>
            <a:xfrm>
              <a:off x="60700" y="74675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g24e8104fe94_0_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96252" y="462335"/>
              <a:ext cx="3767668" cy="21193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8E780CB-F9F7-D7BC-4917-20EEBCD8B3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361812" y="2671673"/>
            <a:ext cx="2857103" cy="1589158"/>
          </a:xfrm>
          <a:prstGeom prst="rect">
            <a:avLst/>
          </a:prstGeom>
        </p:spPr>
      </p:pic>
      <p:sp>
        <p:nvSpPr>
          <p:cNvPr id="102" name="Google Shape;102;g24e8104fe94_0_0"/>
          <p:cNvSpPr txBox="1"/>
          <p:nvPr/>
        </p:nvSpPr>
        <p:spPr>
          <a:xfrm>
            <a:off x="3958922" y="1075757"/>
            <a:ext cx="2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7206DA-B395-35F7-D647-E2DB627299B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0189" b="49251"/>
          <a:stretch/>
        </p:blipFill>
        <p:spPr>
          <a:xfrm>
            <a:off x="0" y="2877239"/>
            <a:ext cx="7543800" cy="56290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BDE6428-674D-3728-9FCF-3B2FA02D7846}"/>
              </a:ext>
            </a:extLst>
          </p:cNvPr>
          <p:cNvGrpSpPr/>
          <p:nvPr/>
        </p:nvGrpSpPr>
        <p:grpSpPr>
          <a:xfrm>
            <a:off x="2567632" y="5812163"/>
            <a:ext cx="2445621" cy="2881024"/>
            <a:chOff x="2567632" y="5812163"/>
            <a:chExt cx="2445621" cy="28810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0968A70-F3D7-A781-4D01-E6C64F4B8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67632" y="6022311"/>
              <a:ext cx="2445621" cy="2670876"/>
            </a:xfrm>
            <a:prstGeom prst="rect">
              <a:avLst/>
            </a:prstGeom>
          </p:spPr>
        </p:pic>
        <p:sp>
          <p:nvSpPr>
            <p:cNvPr id="97" name="Google Shape;97;g24e8104fe94_0_0"/>
            <p:cNvSpPr txBox="1"/>
            <p:nvPr/>
          </p:nvSpPr>
          <p:spPr>
            <a:xfrm>
              <a:off x="2685900" y="5812163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>
                  <a:solidFill>
                    <a:srgbClr val="000000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2877686-22EE-BCAE-E16B-CF3FF413F52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4337" r="29184"/>
          <a:stretch/>
        </p:blipFill>
        <p:spPr>
          <a:xfrm>
            <a:off x="2685900" y="3472427"/>
            <a:ext cx="2282673" cy="237744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A1AF28C-7793-AD04-E495-3F1A01739C82}"/>
              </a:ext>
            </a:extLst>
          </p:cNvPr>
          <p:cNvGrpSpPr/>
          <p:nvPr/>
        </p:nvGrpSpPr>
        <p:grpSpPr>
          <a:xfrm>
            <a:off x="4968256" y="5812163"/>
            <a:ext cx="2364103" cy="2893724"/>
            <a:chOff x="4968256" y="5812163"/>
            <a:chExt cx="2364103" cy="289372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E726FD8-A803-D044-1F28-E78A5AFFF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68256" y="6022310"/>
              <a:ext cx="2364103" cy="2683577"/>
            </a:xfrm>
            <a:prstGeom prst="rect">
              <a:avLst/>
            </a:prstGeom>
          </p:spPr>
        </p:pic>
        <p:sp>
          <p:nvSpPr>
            <p:cNvPr id="98" name="Google Shape;98;g24e8104fe94_0_0"/>
            <p:cNvSpPr txBox="1"/>
            <p:nvPr/>
          </p:nvSpPr>
          <p:spPr>
            <a:xfrm>
              <a:off x="5047575" y="5812163"/>
              <a:ext cx="2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 dirty="0" err="1">
                  <a:solidFill>
                    <a:srgbClr val="000000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14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B0F99B5-1A77-E51A-9DD9-93EAE498E1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13478" y="9424050"/>
            <a:ext cx="1589216" cy="10332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C0C8F4-1947-8987-C4D4-C4FFA77F8F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42327" y="9313616"/>
            <a:ext cx="3130511" cy="10034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58550E-F54E-F993-ABF7-0FDB8519EB5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59264" y="1186183"/>
            <a:ext cx="2860516" cy="15910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201950" y="186700"/>
            <a:ext cx="7140000" cy="29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Figure 5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Experimental validation of known and novel isoforms. a)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Schematic for the experimental validation pipeline.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consistently detected NIC isoform (detected in over half of all LRGASP pipeline submissions) which was successfully validated by targeted PCR. The primer set amplifies a novel event of exon skipping (NIC). Only transcripts above ~5 CPM and and part of the GENCODE Basic annotation are shown.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successfully validated novel terminal exon, with ONT amplicon reads shown in the IGV track (PacBio produce similar results).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for GENCODE annotated isoforms that are reference-matched (known), novel, and rejected.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for consistently versus rarely detected isoforms, for known and novel isoforms.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rates between isoforms that are more frequently identified in ONT versus PacBio pipelines.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</a:t>
            </a:r>
            <a:r>
              <a:rPr lang="en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estimated transcript abundances (calculated as the sum of reads across all WTC11 sequencing samples) and validation success for GENCODE (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g)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consistent versus rare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and platform-preferential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isoforms.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j) 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 of validated transcripts as a function of the number of WTC11 samples in which supportive reads were observed.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k)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 of two </a:t>
            </a:r>
            <a:r>
              <a:rPr lang="en" sz="11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novo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isoforms in Manatee validated through isoform-specific PCR amplification, blue corresponds to supported transcripts and red to unsupported transcripts.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l)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PCR validation results for manatee isoforms for seven target genes.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272</Words>
  <Application>Microsoft Macintosh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Diekhans</cp:lastModifiedBy>
  <cp:revision>13</cp:revision>
  <dcterms:modified xsi:type="dcterms:W3CDTF">2024-01-02T23:53:43Z</dcterms:modified>
</cp:coreProperties>
</file>