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1"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0"/>
  </p:normalViewPr>
  <p:slideViewPr>
    <p:cSldViewPr snapToGrid="0" snapToObjects="1">
      <p:cViewPr>
        <p:scale>
          <a:sx n="90" d="100"/>
          <a:sy n="90" d="100"/>
        </p:scale>
        <p:origin x="29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63418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92552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26319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76873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9623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90067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06820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03387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76364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46668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7/6/23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6160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2C0E96D-F107-FA4A-BD5D-F7715BECAD01}" type="datetimeFigureOut">
              <a:rPr lang="es-ES_tradnl" smtClean="0"/>
              <a:t>7/6/23</a:t>
            </a:fld>
            <a:endParaRPr lang="es-ES_tradnl"/>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3269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80">
            <a:extLst>
              <a:ext uri="{FF2B5EF4-FFF2-40B4-BE49-F238E27FC236}">
                <a16:creationId xmlns:a16="http://schemas.microsoft.com/office/drawing/2014/main" id="{257A5E9D-7A88-D147-AC50-C060EFDE714B}"/>
              </a:ext>
            </a:extLst>
          </p:cNvPr>
          <p:cNvSpPr txBox="1"/>
          <p:nvPr/>
        </p:nvSpPr>
        <p:spPr>
          <a:xfrm>
            <a:off x="-108316" y="5135947"/>
            <a:ext cx="207640"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a</a:t>
            </a:r>
            <a:endParaRPr lang="x-none" sz="700" b="1" dirty="0">
              <a:latin typeface="Arial" pitchFamily="34" charset="0"/>
              <a:cs typeface="Arial" pitchFamily="34" charset="0"/>
            </a:endParaRPr>
          </a:p>
        </p:txBody>
      </p:sp>
      <p:cxnSp>
        <p:nvCxnSpPr>
          <p:cNvPr id="124" name="Conector recto de flecha 123">
            <a:extLst>
              <a:ext uri="{FF2B5EF4-FFF2-40B4-BE49-F238E27FC236}">
                <a16:creationId xmlns:a16="http://schemas.microsoft.com/office/drawing/2014/main" id="{A2D665F5-7432-F746-89C1-6FF63F53B2CF}"/>
              </a:ext>
            </a:extLst>
          </p:cNvPr>
          <p:cNvCxnSpPr>
            <a:cxnSpLocks/>
          </p:cNvCxnSpPr>
          <p:nvPr/>
        </p:nvCxnSpPr>
        <p:spPr>
          <a:xfrm>
            <a:off x="5361177" y="7977160"/>
            <a:ext cx="139635" cy="0"/>
          </a:xfrm>
          <a:prstGeom prst="straightConnector1">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2C79B17-E0A4-A9CF-42E2-31D26204AC5E}"/>
              </a:ext>
            </a:extLst>
          </p:cNvPr>
          <p:cNvSpPr txBox="1"/>
          <p:nvPr/>
        </p:nvSpPr>
        <p:spPr>
          <a:xfrm>
            <a:off x="148956" y="7208721"/>
            <a:ext cx="6442986" cy="461665"/>
          </a:xfrm>
          <a:prstGeom prst="rect">
            <a:avLst/>
          </a:prstGeom>
          <a:noFill/>
        </p:spPr>
        <p:txBody>
          <a:bodyPr wrap="square" rtlCol="0">
            <a:spAutoFit/>
          </a:bodyPr>
          <a:lstStyle/>
          <a:p>
            <a:r>
              <a:rPr lang="en-US" sz="800" dirty="0">
                <a:latin typeface="Helvetica" pitchFamily="2" charset="0"/>
                <a:cs typeface="Arial" panose="020B0604020202020204" pitchFamily="34" charset="0"/>
              </a:rPr>
              <a:t>Extended Data Fig. 28. Pair-wise overlap in the detection of features between pipelines;  H1-mix sample. Each value represents the feature intersection between column and row pipelines divided by the number of detections in the row pipeline. a) Genes, b) Splice junctions, c) Unique Intron Chains (UIC), c) Top UIC accounting for at least 50% of the gene expression. </a:t>
            </a:r>
          </a:p>
        </p:txBody>
      </p:sp>
      <p:sp>
        <p:nvSpPr>
          <p:cNvPr id="6" name="TextBox 5">
            <a:extLst>
              <a:ext uri="{FF2B5EF4-FFF2-40B4-BE49-F238E27FC236}">
                <a16:creationId xmlns:a16="http://schemas.microsoft.com/office/drawing/2014/main" id="{49DDA549-931D-6A0E-7FFE-D2965B59D91B}"/>
              </a:ext>
            </a:extLst>
          </p:cNvPr>
          <p:cNvSpPr txBox="1"/>
          <p:nvPr/>
        </p:nvSpPr>
        <p:spPr>
          <a:xfrm>
            <a:off x="1694702" y="184491"/>
            <a:ext cx="772969" cy="369332"/>
          </a:xfrm>
          <a:prstGeom prst="rect">
            <a:avLst/>
          </a:prstGeom>
          <a:noFill/>
        </p:spPr>
        <p:txBody>
          <a:bodyPr wrap="none" rtlCol="0">
            <a:spAutoFit/>
          </a:bodyPr>
          <a:lstStyle/>
          <a:p>
            <a:r>
              <a:rPr lang="en-US" dirty="0"/>
              <a:t>Genes</a:t>
            </a:r>
          </a:p>
        </p:txBody>
      </p:sp>
      <p:sp>
        <p:nvSpPr>
          <p:cNvPr id="8" name="TextBox 7">
            <a:extLst>
              <a:ext uri="{FF2B5EF4-FFF2-40B4-BE49-F238E27FC236}">
                <a16:creationId xmlns:a16="http://schemas.microsoft.com/office/drawing/2014/main" id="{55F3D512-FF53-E912-C98E-A97EF4A1FD63}"/>
              </a:ext>
            </a:extLst>
          </p:cNvPr>
          <p:cNvSpPr txBox="1"/>
          <p:nvPr/>
        </p:nvSpPr>
        <p:spPr>
          <a:xfrm>
            <a:off x="4453721" y="184491"/>
            <a:ext cx="1662635" cy="369332"/>
          </a:xfrm>
          <a:prstGeom prst="rect">
            <a:avLst/>
          </a:prstGeom>
          <a:noFill/>
        </p:spPr>
        <p:txBody>
          <a:bodyPr wrap="none" rtlCol="0">
            <a:spAutoFit/>
          </a:bodyPr>
          <a:lstStyle/>
          <a:p>
            <a:r>
              <a:rPr lang="en-US" dirty="0"/>
              <a:t>Splice Junctions</a:t>
            </a:r>
          </a:p>
        </p:txBody>
      </p:sp>
      <p:sp>
        <p:nvSpPr>
          <p:cNvPr id="10" name="TextBox 9">
            <a:extLst>
              <a:ext uri="{FF2B5EF4-FFF2-40B4-BE49-F238E27FC236}">
                <a16:creationId xmlns:a16="http://schemas.microsoft.com/office/drawing/2014/main" id="{FF7024A0-9990-1046-215C-2D2E9B6D6EC1}"/>
              </a:ext>
            </a:extLst>
          </p:cNvPr>
          <p:cNvSpPr txBox="1"/>
          <p:nvPr/>
        </p:nvSpPr>
        <p:spPr>
          <a:xfrm>
            <a:off x="1778788" y="3846666"/>
            <a:ext cx="513282" cy="369332"/>
          </a:xfrm>
          <a:prstGeom prst="rect">
            <a:avLst/>
          </a:prstGeom>
          <a:noFill/>
        </p:spPr>
        <p:txBody>
          <a:bodyPr wrap="none" rtlCol="0">
            <a:spAutoFit/>
          </a:bodyPr>
          <a:lstStyle/>
          <a:p>
            <a:r>
              <a:rPr lang="en-US" dirty="0"/>
              <a:t>UIC</a:t>
            </a:r>
          </a:p>
        </p:txBody>
      </p:sp>
      <p:sp>
        <p:nvSpPr>
          <p:cNvPr id="12" name="TextBox 11">
            <a:extLst>
              <a:ext uri="{FF2B5EF4-FFF2-40B4-BE49-F238E27FC236}">
                <a16:creationId xmlns:a16="http://schemas.microsoft.com/office/drawing/2014/main" id="{F4ACF998-CA32-8787-609F-F05729C5F407}"/>
              </a:ext>
            </a:extLst>
          </p:cNvPr>
          <p:cNvSpPr txBox="1"/>
          <p:nvPr/>
        </p:nvSpPr>
        <p:spPr>
          <a:xfrm>
            <a:off x="4554903" y="3846666"/>
            <a:ext cx="1549911" cy="369332"/>
          </a:xfrm>
          <a:prstGeom prst="rect">
            <a:avLst/>
          </a:prstGeom>
          <a:noFill/>
        </p:spPr>
        <p:txBody>
          <a:bodyPr wrap="none" rtlCol="0">
            <a:spAutoFit/>
          </a:bodyPr>
          <a:lstStyle/>
          <a:p>
            <a:r>
              <a:rPr lang="en-US" dirty="0"/>
              <a:t>Dominant  UIC</a:t>
            </a:r>
          </a:p>
        </p:txBody>
      </p:sp>
      <p:pic>
        <p:nvPicPr>
          <p:cNvPr id="18" name="Imagen 9">
            <a:extLst>
              <a:ext uri="{FF2B5EF4-FFF2-40B4-BE49-F238E27FC236}">
                <a16:creationId xmlns:a16="http://schemas.microsoft.com/office/drawing/2014/main" id="{F9B1DB0F-93A8-874E-14E7-D531EF763B6A}"/>
              </a:ext>
            </a:extLst>
          </p:cNvPr>
          <p:cNvPicPr>
            <a:picLocks noChangeAspect="1"/>
          </p:cNvPicPr>
          <p:nvPr/>
        </p:nvPicPr>
        <p:blipFill rotWithShape="1">
          <a:blip r:embed="rId2"/>
          <a:srcRect l="19464" t="21870" r="767"/>
          <a:stretch/>
        </p:blipFill>
        <p:spPr>
          <a:xfrm>
            <a:off x="3797403" y="4202590"/>
            <a:ext cx="2917656" cy="2554296"/>
          </a:xfrm>
          <a:prstGeom prst="rect">
            <a:avLst/>
          </a:prstGeom>
        </p:spPr>
      </p:pic>
      <p:pic>
        <p:nvPicPr>
          <p:cNvPr id="19" name="Imagen 7">
            <a:extLst>
              <a:ext uri="{FF2B5EF4-FFF2-40B4-BE49-F238E27FC236}">
                <a16:creationId xmlns:a16="http://schemas.microsoft.com/office/drawing/2014/main" id="{CD55C82A-4CE3-9559-4316-D14695028C8F}"/>
              </a:ext>
            </a:extLst>
          </p:cNvPr>
          <p:cNvPicPr>
            <a:picLocks noChangeAspect="1"/>
          </p:cNvPicPr>
          <p:nvPr/>
        </p:nvPicPr>
        <p:blipFill rotWithShape="1">
          <a:blip r:embed="rId3"/>
          <a:srcRect l="-645" t="21569" r="10313"/>
          <a:stretch/>
        </p:blipFill>
        <p:spPr>
          <a:xfrm>
            <a:off x="46240" y="4179789"/>
            <a:ext cx="3296923" cy="2554296"/>
          </a:xfrm>
          <a:prstGeom prst="rect">
            <a:avLst/>
          </a:prstGeom>
        </p:spPr>
      </p:pic>
      <p:pic>
        <p:nvPicPr>
          <p:cNvPr id="20" name="Imagen 8">
            <a:extLst>
              <a:ext uri="{FF2B5EF4-FFF2-40B4-BE49-F238E27FC236}">
                <a16:creationId xmlns:a16="http://schemas.microsoft.com/office/drawing/2014/main" id="{D5BD3F97-00B1-4B9A-07A9-22A1CD680B27}"/>
              </a:ext>
            </a:extLst>
          </p:cNvPr>
          <p:cNvPicPr>
            <a:picLocks noChangeAspect="1"/>
          </p:cNvPicPr>
          <p:nvPr/>
        </p:nvPicPr>
        <p:blipFill rotWithShape="1">
          <a:blip r:embed="rId4"/>
          <a:srcRect l="19196" r="1575"/>
          <a:stretch/>
        </p:blipFill>
        <p:spPr>
          <a:xfrm>
            <a:off x="3797403" y="538864"/>
            <a:ext cx="2871019" cy="3233495"/>
          </a:xfrm>
          <a:prstGeom prst="rect">
            <a:avLst/>
          </a:prstGeom>
        </p:spPr>
      </p:pic>
      <p:pic>
        <p:nvPicPr>
          <p:cNvPr id="22" name="Imagen 6">
            <a:extLst>
              <a:ext uri="{FF2B5EF4-FFF2-40B4-BE49-F238E27FC236}">
                <a16:creationId xmlns:a16="http://schemas.microsoft.com/office/drawing/2014/main" id="{32D639BB-918D-A70A-7DF1-40890936C298}"/>
              </a:ext>
            </a:extLst>
          </p:cNvPr>
          <p:cNvPicPr>
            <a:picLocks noChangeAspect="1"/>
          </p:cNvPicPr>
          <p:nvPr/>
        </p:nvPicPr>
        <p:blipFill rotWithShape="1">
          <a:blip r:embed="rId5"/>
          <a:srcRect l="249" r="10645"/>
          <a:stretch/>
        </p:blipFill>
        <p:spPr>
          <a:xfrm>
            <a:off x="13915" y="453340"/>
            <a:ext cx="3314381" cy="3319019"/>
          </a:xfrm>
          <a:prstGeom prst="rect">
            <a:avLst/>
          </a:prstGeom>
        </p:spPr>
      </p:pic>
      <p:sp>
        <p:nvSpPr>
          <p:cNvPr id="2" name="TextBox 1">
            <a:extLst>
              <a:ext uri="{FF2B5EF4-FFF2-40B4-BE49-F238E27FC236}">
                <a16:creationId xmlns:a16="http://schemas.microsoft.com/office/drawing/2014/main" id="{711B6EB8-66D6-51F3-BF40-546D515FA6BC}"/>
              </a:ext>
            </a:extLst>
          </p:cNvPr>
          <p:cNvSpPr txBox="1"/>
          <p:nvPr/>
        </p:nvSpPr>
        <p:spPr>
          <a:xfrm>
            <a:off x="148956" y="259025"/>
            <a:ext cx="389850" cy="369332"/>
          </a:xfrm>
          <a:prstGeom prst="rect">
            <a:avLst/>
          </a:prstGeom>
          <a:noFill/>
        </p:spPr>
        <p:txBody>
          <a:bodyPr wrap="none" rtlCol="0">
            <a:spAutoFit/>
          </a:bodyPr>
          <a:lstStyle/>
          <a:p>
            <a:r>
              <a:rPr lang="en-US" dirty="0">
                <a:latin typeface="Helvetica" pitchFamily="2" charset="0"/>
              </a:rPr>
              <a:t>a)</a:t>
            </a:r>
          </a:p>
        </p:txBody>
      </p:sp>
      <p:sp>
        <p:nvSpPr>
          <p:cNvPr id="3" name="TextBox 2">
            <a:extLst>
              <a:ext uri="{FF2B5EF4-FFF2-40B4-BE49-F238E27FC236}">
                <a16:creationId xmlns:a16="http://schemas.microsoft.com/office/drawing/2014/main" id="{83572E45-8E46-43E1-FC21-C0FC7F05F4D4}"/>
              </a:ext>
            </a:extLst>
          </p:cNvPr>
          <p:cNvSpPr txBox="1"/>
          <p:nvPr/>
        </p:nvSpPr>
        <p:spPr>
          <a:xfrm>
            <a:off x="3574549" y="230355"/>
            <a:ext cx="389850" cy="369332"/>
          </a:xfrm>
          <a:prstGeom prst="rect">
            <a:avLst/>
          </a:prstGeom>
          <a:noFill/>
        </p:spPr>
        <p:txBody>
          <a:bodyPr wrap="none" rtlCol="0">
            <a:spAutoFit/>
          </a:bodyPr>
          <a:lstStyle/>
          <a:p>
            <a:r>
              <a:rPr lang="en-US" dirty="0">
                <a:latin typeface="Helvetica" pitchFamily="2" charset="0"/>
              </a:rPr>
              <a:t>b)</a:t>
            </a:r>
          </a:p>
        </p:txBody>
      </p:sp>
      <p:sp>
        <p:nvSpPr>
          <p:cNvPr id="4" name="TextBox 3">
            <a:extLst>
              <a:ext uri="{FF2B5EF4-FFF2-40B4-BE49-F238E27FC236}">
                <a16:creationId xmlns:a16="http://schemas.microsoft.com/office/drawing/2014/main" id="{88CAEC5D-E623-469E-D98C-40A73EF29618}"/>
              </a:ext>
            </a:extLst>
          </p:cNvPr>
          <p:cNvSpPr txBox="1"/>
          <p:nvPr/>
        </p:nvSpPr>
        <p:spPr>
          <a:xfrm>
            <a:off x="174952" y="3892530"/>
            <a:ext cx="389850" cy="369332"/>
          </a:xfrm>
          <a:prstGeom prst="rect">
            <a:avLst/>
          </a:prstGeom>
          <a:noFill/>
        </p:spPr>
        <p:txBody>
          <a:bodyPr wrap="none" rtlCol="0">
            <a:spAutoFit/>
          </a:bodyPr>
          <a:lstStyle/>
          <a:p>
            <a:r>
              <a:rPr lang="en-US" dirty="0">
                <a:latin typeface="Helvetica" pitchFamily="2" charset="0"/>
              </a:rPr>
              <a:t>c)</a:t>
            </a:r>
          </a:p>
        </p:txBody>
      </p:sp>
      <p:sp>
        <p:nvSpPr>
          <p:cNvPr id="5" name="TextBox 4">
            <a:extLst>
              <a:ext uri="{FF2B5EF4-FFF2-40B4-BE49-F238E27FC236}">
                <a16:creationId xmlns:a16="http://schemas.microsoft.com/office/drawing/2014/main" id="{CBE7CC46-962E-1FB4-4A7F-BE098D149436}"/>
              </a:ext>
            </a:extLst>
          </p:cNvPr>
          <p:cNvSpPr txBox="1"/>
          <p:nvPr/>
        </p:nvSpPr>
        <p:spPr>
          <a:xfrm>
            <a:off x="3600545" y="3863860"/>
            <a:ext cx="389850" cy="369332"/>
          </a:xfrm>
          <a:prstGeom prst="rect">
            <a:avLst/>
          </a:prstGeom>
          <a:noFill/>
        </p:spPr>
        <p:txBody>
          <a:bodyPr wrap="none" rtlCol="0">
            <a:spAutoFit/>
          </a:bodyPr>
          <a:lstStyle/>
          <a:p>
            <a:r>
              <a:rPr lang="en-US" dirty="0">
                <a:latin typeface="Helvetica" pitchFamily="2" charset="0"/>
              </a:rPr>
              <a:t>d)</a:t>
            </a:r>
          </a:p>
        </p:txBody>
      </p:sp>
    </p:spTree>
    <p:extLst>
      <p:ext uri="{BB962C8B-B14F-4D97-AF65-F5344CB8AC3E}">
        <p14:creationId xmlns:p14="http://schemas.microsoft.com/office/powerpoint/2010/main" val="309344485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39628</TotalTime>
  <Words>88</Words>
  <Application>Microsoft Macintosh PowerPoint</Application>
  <PresentationFormat>A4 Paper (210x297 mm)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Tema de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PARDO PALACIOS Francisco José</dc:creator>
  <cp:lastModifiedBy>Conesa Cegarra,Ana</cp:lastModifiedBy>
  <cp:revision>43</cp:revision>
  <dcterms:created xsi:type="dcterms:W3CDTF">2022-05-04T07:53:20Z</dcterms:created>
  <dcterms:modified xsi:type="dcterms:W3CDTF">2023-06-07T07:12:40Z</dcterms:modified>
</cp:coreProperties>
</file>