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9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224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B33D-F2C9-203A-A7C3-F383146C8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F986E-A8B0-CE5E-8C6C-030B8AE5A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C3C53-79B2-54CE-344D-FC4DCB6F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D661-E522-4779-90CD-7223DA8A74A9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61A20-265C-699C-EC65-73EBD549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9BAE3-F704-146F-32F1-1023BA90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238-5CBD-4F09-99AE-C654805C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56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BDF4-7F39-A61A-8010-C8BE659F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A4C04-1A45-4042-7819-EA4445453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58921-9557-324B-7AF9-931AD750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D661-E522-4779-90CD-7223DA8A74A9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03B6-55E7-7102-DBE5-DE31427A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4B4B4-91DC-7457-7ED5-5EAA7721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238-5CBD-4F09-99AE-C654805C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97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365E4F-7BA5-8FB7-359B-44AE567DB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D4D76-C931-3C00-4E3D-D148A5CB1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FAB8F-FFFA-15E7-2D89-3F420A37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D661-E522-4779-90CD-7223DA8A74A9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79655-3F80-56FF-D0DC-BD537D71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491B4-9B1C-E146-9AAA-6E1E1EE0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238-5CBD-4F09-99AE-C654805C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2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3E27-3F40-CE51-17A5-E6F8FF15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BC71E-190F-A539-E0B5-1F7EC684E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C8267-3A51-3925-D96E-8DFB6FFB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D661-E522-4779-90CD-7223DA8A74A9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96B1F-F375-6793-EF25-75B0D6E3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488EA-87EB-6586-2A73-63257933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238-5CBD-4F09-99AE-C654805C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98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82A8-75D3-0E34-8915-EF005A79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EFB50-B852-1ED1-F471-FF6AFD1BD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33AC5-766B-3270-51DA-6F55DD7B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D661-E522-4779-90CD-7223DA8A74A9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11CF6-2759-959F-45F7-446F3033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BEB5D-2EAC-2076-EE6B-FBEBEA8A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238-5CBD-4F09-99AE-C654805C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7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8B2B-ED6A-F140-A0CA-CE85B91A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2BCF0-BB4F-A8E3-0037-4410D54B3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DF499-4E23-85E9-6BBA-469F8F52B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1BD76-DC05-398E-DADB-01F80BF6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D661-E522-4779-90CD-7223DA8A74A9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F0520-BDDC-0D1F-E47F-8D745243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0A821-2F77-50A0-73E3-421700C4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238-5CBD-4F09-99AE-C654805C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21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3041-D1D5-68B0-7F9D-5E4572E8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F880B-C278-8711-DF25-E1854B016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89D06-5096-6637-F473-DAF263763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96E74-8FE6-9789-A251-91D43AD26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AE690-AA3F-CC74-9600-71A0D18D1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170D4-5937-5187-E9AB-80319588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D661-E522-4779-90CD-7223DA8A74A9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8F3F4-5785-284F-BB6A-E6C9E345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CC2BA-86AD-B680-1089-11D6D1B4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238-5CBD-4F09-99AE-C654805C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86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EB71-753C-C37C-2F8A-9533055F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50D85-42ED-14C3-8A28-D978B0EA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D661-E522-4779-90CD-7223DA8A74A9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B1F99-D3E2-36CB-FA86-B1906B8E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D6394-DBE5-3D39-48A0-FD8DE73E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238-5CBD-4F09-99AE-C654805C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55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7EBBD-3ECD-B2F5-7A4E-28394D8A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D661-E522-4779-90CD-7223DA8A74A9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82B81-811F-CC8A-4E48-370F19F6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9F04F-E743-9000-1FED-3010FBD3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238-5CBD-4F09-99AE-C654805C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0963-617D-D25C-A6D2-8A28365F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53BC0-1984-FD41-3856-0A1288920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F80FD-1061-D8B3-ADE6-679ED5811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9F643-EBF0-A5BB-F49D-7239B06D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D661-E522-4779-90CD-7223DA8A74A9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8011E-E949-836B-6CFE-1204E9D5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1F87E-8FA6-2FFA-FE2E-2D86761E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238-5CBD-4F09-99AE-C654805C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95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6ACE-F588-33B9-2CDB-A1E5D08E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5E9BE-ED17-ED2B-081A-9DB6650E6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17D9A-80CB-D1FD-7864-E75A74C77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BA649-3551-C4A8-763E-5CF630D5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D661-E522-4779-90CD-7223DA8A74A9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32606-9221-41B8-D9AF-ADBB014A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649A1-41E8-AD18-4DC7-13FDEC92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8238-5CBD-4F09-99AE-C654805C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6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85C02-ABA0-4CA6-8F23-B1DCECF5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9058C-23B6-EBBA-45D1-AB6FB14C2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FD8C5-C66D-ABAB-0A7C-BB4E629D3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BD661-E522-4779-90CD-7223DA8A74A9}" type="datetimeFigureOut">
              <a:rPr lang="en-GB" smtClean="0"/>
              <a:t>23/12/2023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A396-224B-7529-2CBF-CB627172F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B4E00-58A3-403D-6576-044497A76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48238-5CBD-4F09-99AE-C654805CC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8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BF5410-D769-EC04-2815-3910557DD1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" t="8425" r="-224" b="18728"/>
          <a:stretch/>
        </p:blipFill>
        <p:spPr>
          <a:xfrm>
            <a:off x="863781" y="363118"/>
            <a:ext cx="10464437" cy="52773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C4636F-5C03-7A77-A681-CF0E70D2323F}"/>
              </a:ext>
            </a:extLst>
          </p:cNvPr>
          <p:cNvSpPr txBox="1"/>
          <p:nvPr/>
        </p:nvSpPr>
        <p:spPr>
          <a:xfrm>
            <a:off x="863781" y="5948738"/>
            <a:ext cx="10464437" cy="43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Extended Data Fig. 63. Manatee genome assembly statistics. </a:t>
            </a:r>
            <a:r>
              <a:rPr lang="en-US" sz="1100" b="1" dirty="0">
                <a:latin typeface="Helvetica" pitchFamily="2" charset="0"/>
              </a:rPr>
              <a:t>a</a:t>
            </a:r>
            <a:r>
              <a:rPr lang="en-US" sz="1100" dirty="0">
                <a:latin typeface="Helvetica" pitchFamily="2" charset="0"/>
              </a:rPr>
              <a:t> Nanopore reads were used to obtain a draft genome of the Floridian manatee with </a:t>
            </a:r>
            <a:r>
              <a:rPr lang="en-US" sz="1100" dirty="0" err="1">
                <a:latin typeface="Helvetica" pitchFamily="2" charset="0"/>
              </a:rPr>
              <a:t>Flye</a:t>
            </a:r>
            <a:r>
              <a:rPr lang="en-US" sz="1100" dirty="0">
                <a:latin typeface="Helvetica" pitchFamily="2" charset="0"/>
              </a:rPr>
              <a:t>. </a:t>
            </a:r>
          </a:p>
          <a:p>
            <a:r>
              <a:rPr lang="en-US" sz="1100" dirty="0">
                <a:latin typeface="Helvetica" pitchFamily="2" charset="0"/>
              </a:rPr>
              <a:t>The resulting assembly was polished with existing Illumina reads using Pilon. </a:t>
            </a:r>
            <a:r>
              <a:rPr lang="en-US" sz="1100" b="1" dirty="0">
                <a:latin typeface="Helvetica" pitchFamily="2" charset="0"/>
              </a:rPr>
              <a:t>b</a:t>
            </a:r>
            <a:r>
              <a:rPr lang="en-US" sz="1100" dirty="0">
                <a:latin typeface="Helvetica" pitchFamily="2" charset="0"/>
              </a:rPr>
              <a:t> BUSCO completeness.</a:t>
            </a:r>
          </a:p>
        </p:txBody>
      </p:sp>
    </p:spTree>
    <p:extLst>
      <p:ext uri="{BB962C8B-B14F-4D97-AF65-F5344CB8AC3E}">
        <p14:creationId xmlns:p14="http://schemas.microsoft.com/office/powerpoint/2010/main" val="100127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44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Tianyuan Liu</dc:creator>
  <cp:lastModifiedBy>Mark Diekhans</cp:lastModifiedBy>
  <cp:revision>9</cp:revision>
  <dcterms:created xsi:type="dcterms:W3CDTF">2023-04-06T11:53:57Z</dcterms:created>
  <dcterms:modified xsi:type="dcterms:W3CDTF">2023-12-23T21:53:52Z</dcterms:modified>
</cp:coreProperties>
</file>