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980B9"/>
    <a:srgbClr val="85C1E9"/>
    <a:srgbClr val="F1948A"/>
    <a:srgbClr val="2471A3"/>
    <a:srgbClr val="BA4A00"/>
    <a:srgbClr val="802417"/>
    <a:srgbClr val="17486F"/>
    <a:srgbClr val="C06636"/>
    <a:srgbClr val="2B5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5C19C-A574-4774-902F-78B07536C72C}" v="2" dt="2023-12-05T23:00:02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6" autoAdjust="0"/>
    <p:restoredTop sz="42857" autoAdjust="0"/>
  </p:normalViewPr>
  <p:slideViewPr>
    <p:cSldViewPr>
      <p:cViewPr varScale="1">
        <p:scale>
          <a:sx n="118" d="100"/>
          <a:sy n="118" d="100"/>
        </p:scale>
        <p:origin x="2616" y="23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Dingjie" userId="6de97a97-932f-4142-8582-3a2088585362" providerId="ADAL" clId="{71A5C19C-A574-4774-902F-78B07536C72C}"/>
    <pc:docChg chg="custSel addSld modSld">
      <pc:chgData name="Wang, Dingjie" userId="6de97a97-932f-4142-8582-3a2088585362" providerId="ADAL" clId="{71A5C19C-A574-4774-902F-78B07536C72C}" dt="2023-12-06T15:25:56.808" v="260" actId="20577"/>
      <pc:docMkLst>
        <pc:docMk/>
      </pc:docMkLst>
      <pc:sldChg chg="delSp modSp mod">
        <pc:chgData name="Wang, Dingjie" userId="6de97a97-932f-4142-8582-3a2088585362" providerId="ADAL" clId="{71A5C19C-A574-4774-902F-78B07536C72C}" dt="2023-12-05T23:00:43.871" v="257" actId="1035"/>
        <pc:sldMkLst>
          <pc:docMk/>
          <pc:sldMk cId="0" sldId="305"/>
        </pc:sldMkLst>
        <pc:spChg chg="del mod">
          <ac:chgData name="Wang, Dingjie" userId="6de97a97-932f-4142-8582-3a2088585362" providerId="ADAL" clId="{71A5C19C-A574-4774-902F-78B07536C72C}" dt="2023-12-05T22:59:35.707" v="10" actId="21"/>
          <ac:spMkLst>
            <pc:docMk/>
            <pc:sldMk cId="0" sldId="305"/>
            <ac:spMk id="84" creationId="{00000000-0000-0000-0000-000000000000}"/>
          </ac:spMkLst>
        </pc:spChg>
        <pc:grpChg chg="mod">
          <ac:chgData name="Wang, Dingjie" userId="6de97a97-932f-4142-8582-3a2088585362" providerId="ADAL" clId="{71A5C19C-A574-4774-902F-78B07536C72C}" dt="2023-12-05T23:00:37.709" v="251" actId="1036"/>
          <ac:grpSpMkLst>
            <pc:docMk/>
            <pc:sldMk cId="0" sldId="305"/>
            <ac:grpSpMk id="8" creationId="{00000000-0000-0000-0000-000000000000}"/>
          </ac:grpSpMkLst>
        </pc:grpChg>
        <pc:grpChg chg="mod">
          <ac:chgData name="Wang, Dingjie" userId="6de97a97-932f-4142-8582-3a2088585362" providerId="ADAL" clId="{71A5C19C-A574-4774-902F-78B07536C72C}" dt="2023-12-05T23:00:43.871" v="257" actId="1035"/>
          <ac:grpSpMkLst>
            <pc:docMk/>
            <pc:sldMk cId="0" sldId="305"/>
            <ac:grpSpMk id="205" creationId="{00000000-0000-0000-0000-000000000000}"/>
          </ac:grpSpMkLst>
        </pc:grpChg>
      </pc:sldChg>
      <pc:sldChg chg="delSp modSp mod">
        <pc:chgData name="Wang, Dingjie" userId="6de97a97-932f-4142-8582-3a2088585362" providerId="ADAL" clId="{71A5C19C-A574-4774-902F-78B07536C72C}" dt="2023-12-05T23:00:25.603" v="245" actId="1035"/>
        <pc:sldMkLst>
          <pc:docMk/>
          <pc:sldMk cId="0" sldId="306"/>
        </pc:sldMkLst>
        <pc:spChg chg="del">
          <ac:chgData name="Wang, Dingjie" userId="6de97a97-932f-4142-8582-3a2088585362" providerId="ADAL" clId="{71A5C19C-A574-4774-902F-78B07536C72C}" dt="2023-12-05T22:59:58.837" v="124" actId="21"/>
          <ac:spMkLst>
            <pc:docMk/>
            <pc:sldMk cId="0" sldId="306"/>
            <ac:spMk id="84" creationId="{00000000-0000-0000-0000-000000000000}"/>
          </ac:spMkLst>
        </pc:spChg>
        <pc:spChg chg="mod">
          <ac:chgData name="Wang, Dingjie" userId="6de97a97-932f-4142-8582-3a2088585362" providerId="ADAL" clId="{71A5C19C-A574-4774-902F-78B07536C72C}" dt="2023-12-05T23:00:20.161" v="242" actId="1036"/>
          <ac:spMkLst>
            <pc:docMk/>
            <pc:sldMk cId="0" sldId="306"/>
            <ac:spMk id="87" creationId="{658015B9-B6D8-6C4F-AD52-EF0EDF26A0FE}"/>
          </ac:spMkLst>
        </pc:spChg>
        <pc:grpChg chg="mod">
          <ac:chgData name="Wang, Dingjie" userId="6de97a97-932f-4142-8582-3a2088585362" providerId="ADAL" clId="{71A5C19C-A574-4774-902F-78B07536C72C}" dt="2023-12-05T23:00:14.832" v="240" actId="1036"/>
          <ac:grpSpMkLst>
            <pc:docMk/>
            <pc:sldMk cId="0" sldId="306"/>
            <ac:grpSpMk id="99" creationId="{00000000-0000-0000-0000-000000000000}"/>
          </ac:grpSpMkLst>
        </pc:grpChg>
        <pc:grpChg chg="mod">
          <ac:chgData name="Wang, Dingjie" userId="6de97a97-932f-4142-8582-3a2088585362" providerId="ADAL" clId="{71A5C19C-A574-4774-902F-78B07536C72C}" dt="2023-12-05T23:00:25.603" v="245" actId="1035"/>
          <ac:grpSpMkLst>
            <pc:docMk/>
            <pc:sldMk cId="0" sldId="306"/>
            <ac:grpSpMk id="304" creationId="{00000000-0000-0000-0000-000000000000}"/>
          </ac:grpSpMkLst>
        </pc:grpChg>
      </pc:sldChg>
      <pc:sldChg chg="modSp mod">
        <pc:chgData name="Wang, Dingjie" userId="6de97a97-932f-4142-8582-3a2088585362" providerId="ADAL" clId="{71A5C19C-A574-4774-902F-78B07536C72C}" dt="2023-12-06T15:25:56.808" v="260" actId="20577"/>
        <pc:sldMkLst>
          <pc:docMk/>
          <pc:sldMk cId="0" sldId="307"/>
        </pc:sldMkLst>
        <pc:spChg chg="mod">
          <ac:chgData name="Wang, Dingjie" userId="6de97a97-932f-4142-8582-3a2088585362" providerId="ADAL" clId="{71A5C19C-A574-4774-902F-78B07536C72C}" dt="2023-12-06T15:25:56.808" v="260" actId="20577"/>
          <ac:spMkLst>
            <pc:docMk/>
            <pc:sldMk cId="0" sldId="307"/>
            <ac:spMk id="82" creationId="{00000000-0000-0000-0000-000000000000}"/>
          </ac:spMkLst>
        </pc:spChg>
      </pc:sldChg>
      <pc:sldChg chg="addSp modSp new mod">
        <pc:chgData name="Wang, Dingjie" userId="6de97a97-932f-4142-8582-3a2088585362" providerId="ADAL" clId="{71A5C19C-A574-4774-902F-78B07536C72C}" dt="2023-12-05T23:01:28.389" v="258" actId="948"/>
        <pc:sldMkLst>
          <pc:docMk/>
          <pc:sldMk cId="1788980285" sldId="347"/>
        </pc:sldMkLst>
        <pc:spChg chg="add mod">
          <ac:chgData name="Wang, Dingjie" userId="6de97a97-932f-4142-8582-3a2088585362" providerId="ADAL" clId="{71A5C19C-A574-4774-902F-78B07536C72C}" dt="2023-12-05T23:01:28.389" v="258" actId="948"/>
          <ac:spMkLst>
            <pc:docMk/>
            <pc:sldMk cId="1788980285" sldId="347"/>
            <ac:spMk id="2" creationId="{3DABB894-5DEB-A2AE-535F-B015F4188E7E}"/>
          </ac:spMkLst>
        </pc:spChg>
      </pc:sldChg>
      <pc:sldChg chg="addSp modSp new mod">
        <pc:chgData name="Wang, Dingjie" userId="6de97a97-932f-4142-8582-3a2088585362" providerId="ADAL" clId="{71A5C19C-A574-4774-902F-78B07536C72C}" dt="2023-12-05T23:01:40.651" v="259" actId="948"/>
        <pc:sldMkLst>
          <pc:docMk/>
          <pc:sldMk cId="3938932140" sldId="348"/>
        </pc:sldMkLst>
        <pc:spChg chg="add mod">
          <ac:chgData name="Wang, Dingjie" userId="6de97a97-932f-4142-8582-3a2088585362" providerId="ADAL" clId="{71A5C19C-A574-4774-902F-78B07536C72C}" dt="2023-12-05T23:01:40.651" v="259" actId="948"/>
          <ac:spMkLst>
            <pc:docMk/>
            <pc:sldMk cId="3938932140" sldId="348"/>
            <ac:spMk id="2" creationId="{CC13D359-6DD6-EB93-1DC6-C8C396DA5E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658015B9-B6D8-6C4F-AD52-EF0EDF26A0FE}"/>
              </a:ext>
            </a:extLst>
          </p:cNvPr>
          <p:cNvSpPr txBox="1"/>
          <p:nvPr/>
        </p:nvSpPr>
        <p:spPr>
          <a:xfrm>
            <a:off x="187996" y="63461"/>
            <a:ext cx="2076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a</a:t>
            </a:r>
            <a:endParaRPr lang="x-non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8015B9-B6D8-6C4F-AD52-EF0EDF26A0FE}"/>
              </a:ext>
            </a:extLst>
          </p:cNvPr>
          <p:cNvSpPr txBox="1"/>
          <p:nvPr/>
        </p:nvSpPr>
        <p:spPr>
          <a:xfrm>
            <a:off x="4157464" y="40904"/>
            <a:ext cx="2076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8015B9-B6D8-6C4F-AD52-EF0EDF26A0FE}"/>
              </a:ext>
            </a:extLst>
          </p:cNvPr>
          <p:cNvSpPr txBox="1"/>
          <p:nvPr/>
        </p:nvSpPr>
        <p:spPr>
          <a:xfrm>
            <a:off x="188640" y="3358952"/>
            <a:ext cx="2076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d</a:t>
            </a:r>
            <a:endParaRPr lang="x-none" sz="1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组合 91"/>
          <p:cNvGrpSpPr/>
          <p:nvPr/>
        </p:nvGrpSpPr>
        <p:grpSpPr>
          <a:xfrm>
            <a:off x="4221088" y="187414"/>
            <a:ext cx="2133020" cy="1691899"/>
            <a:chOff x="3816260" y="200471"/>
            <a:chExt cx="2133020" cy="169189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4077072" y="1676926"/>
              <a:ext cx="187220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00" dirty="0">
                  <a:latin typeface="Arial" pitchFamily="34" charset="0"/>
                  <a:cs typeface="Arial" pitchFamily="34" charset="0"/>
                </a:rPr>
                <a:t>    0                              5                             10</a:t>
              </a:r>
              <a:endParaRPr lang="x-none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4221088" y="1784648"/>
              <a:ext cx="158417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700" dirty="0">
                  <a:latin typeface="Arial" pitchFamily="34" charset="0"/>
                  <a:cs typeface="Arial" pitchFamily="34" charset="0"/>
                </a:rPr>
                <a:t>Abundance threshold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3861048" y="1496616"/>
              <a:ext cx="2076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    0</a:t>
              </a:r>
              <a:endParaRPr lang="x-none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3861048" y="884838"/>
              <a:ext cx="21602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   0.5</a:t>
              </a:r>
              <a:endParaRPr lang="x-none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3861048" y="236766"/>
              <a:ext cx="21602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   1</a:t>
              </a:r>
              <a:endParaRPr lang="x-none" sz="7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1" name="图片 80" descr="CM_curves.e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7072" y="234000"/>
              <a:ext cx="1836522" cy="1440000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 rot="16200000">
              <a:off x="3150041" y="866690"/>
              <a:ext cx="144016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700" dirty="0">
                  <a:latin typeface="Arial" pitchFamily="34" charset="0"/>
                  <a:cs typeface="Arial" pitchFamily="34" charset="0"/>
                </a:rPr>
                <a:t>Consistency</a:t>
              </a: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4941168" y="524218"/>
              <a:ext cx="21602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941168" y="740242"/>
              <a:ext cx="21602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5229200" y="488504"/>
              <a:ext cx="62068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00" dirty="0">
                  <a:latin typeface="Arial" pitchFamily="34" charset="0"/>
                  <a:cs typeface="Arial" pitchFamily="34" charset="0"/>
                </a:rPr>
                <a:t>Method X</a:t>
              </a:r>
              <a:endParaRPr lang="x-none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5229200" y="704528"/>
              <a:ext cx="62068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00" dirty="0">
                  <a:latin typeface="Arial" pitchFamily="34" charset="0"/>
                  <a:cs typeface="Arial" pitchFamily="34" charset="0"/>
                </a:rPr>
                <a:t>Method Y</a:t>
              </a:r>
              <a:endParaRPr lang="x-none" sz="7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-8756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76334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3" name="组合 305"/>
          <p:cNvGrpSpPr/>
          <p:nvPr/>
        </p:nvGrpSpPr>
        <p:grpSpPr>
          <a:xfrm>
            <a:off x="332656" y="112912"/>
            <a:ext cx="3816424" cy="1643650"/>
            <a:chOff x="332656" y="200472"/>
            <a:chExt cx="3816424" cy="1643650"/>
          </a:xfrm>
        </p:grpSpPr>
        <p:grpSp>
          <p:nvGrpSpPr>
            <p:cNvPr id="4" name="组合 288"/>
            <p:cNvGrpSpPr/>
            <p:nvPr/>
          </p:nvGrpSpPr>
          <p:grpSpPr>
            <a:xfrm>
              <a:off x="332656" y="200472"/>
              <a:ext cx="3816424" cy="1296144"/>
              <a:chOff x="260648" y="128464"/>
              <a:chExt cx="3816424" cy="1296144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260648" y="272480"/>
                <a:ext cx="1080120" cy="11521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流程图: 联系 94"/>
              <p:cNvSpPr>
                <a:spLocks noChangeAspect="1"/>
              </p:cNvSpPr>
              <p:nvPr/>
            </p:nvSpPr>
            <p:spPr>
              <a:xfrm>
                <a:off x="305416" y="344488"/>
                <a:ext cx="288000" cy="288000"/>
              </a:xfrm>
              <a:prstGeom prst="flowChartConnector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7" name="直接连接符 96"/>
              <p:cNvCxnSpPr>
                <a:endCxn id="95" idx="6"/>
              </p:cNvCxnSpPr>
              <p:nvPr/>
            </p:nvCxnSpPr>
            <p:spPr>
              <a:xfrm flipV="1">
                <a:off x="305416" y="488488"/>
                <a:ext cx="288000" cy="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流程图: 联系 99"/>
              <p:cNvSpPr>
                <a:spLocks noChangeAspect="1"/>
              </p:cNvSpPr>
              <p:nvPr/>
            </p:nvSpPr>
            <p:spPr>
              <a:xfrm>
                <a:off x="764704" y="344488"/>
                <a:ext cx="288000" cy="288000"/>
              </a:xfrm>
              <a:prstGeom prst="flowChartConnector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endCxn id="100" idx="6"/>
              </p:cNvCxnSpPr>
              <p:nvPr/>
            </p:nvCxnSpPr>
            <p:spPr>
              <a:xfrm flipV="1">
                <a:off x="764704" y="488488"/>
                <a:ext cx="288000" cy="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矩形 154"/>
              <p:cNvSpPr/>
              <p:nvPr/>
            </p:nvSpPr>
            <p:spPr>
              <a:xfrm>
                <a:off x="1412776" y="272480"/>
                <a:ext cx="1080120" cy="11521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332656" y="377992"/>
                <a:ext cx="21602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700" dirty="0">
                    <a:latin typeface="Arial" pitchFamily="34" charset="0"/>
                    <a:cs typeface="Arial" pitchFamily="34" charset="0"/>
                  </a:rPr>
                  <a:t>A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332656" y="485992"/>
                <a:ext cx="21602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700" dirty="0"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grpSp>
            <p:nvGrpSpPr>
              <p:cNvPr id="5" name="组合 176"/>
              <p:cNvGrpSpPr/>
              <p:nvPr/>
            </p:nvGrpSpPr>
            <p:grpSpPr>
              <a:xfrm>
                <a:off x="792000" y="377992"/>
                <a:ext cx="216024" cy="215722"/>
                <a:chOff x="764704" y="450000"/>
                <a:chExt cx="216024" cy="215722"/>
              </a:xfrm>
            </p:grpSpPr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764704" y="450000"/>
                  <a:ext cx="216024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B   </a:t>
                  </a: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764704" y="558000"/>
                  <a:ext cx="216024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7           </a:t>
                  </a:r>
                </a:p>
              </p:txBody>
            </p:sp>
          </p:grpSp>
          <p:sp>
            <p:nvSpPr>
              <p:cNvPr id="180" name="流程图: 联系 179"/>
              <p:cNvSpPr>
                <a:spLocks noChangeAspect="1"/>
              </p:cNvSpPr>
              <p:nvPr/>
            </p:nvSpPr>
            <p:spPr>
              <a:xfrm>
                <a:off x="332656" y="1064600"/>
                <a:ext cx="288000" cy="288000"/>
              </a:xfrm>
              <a:prstGeom prst="flowChartConnector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1" name="直接连接符 180"/>
              <p:cNvCxnSpPr>
                <a:endCxn id="180" idx="6"/>
              </p:cNvCxnSpPr>
              <p:nvPr/>
            </p:nvCxnSpPr>
            <p:spPr>
              <a:xfrm flipV="1">
                <a:off x="332656" y="1208600"/>
                <a:ext cx="288000" cy="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组合 181"/>
              <p:cNvGrpSpPr/>
              <p:nvPr/>
            </p:nvGrpSpPr>
            <p:grpSpPr>
              <a:xfrm>
                <a:off x="359952" y="1098104"/>
                <a:ext cx="216024" cy="215722"/>
                <a:chOff x="764704" y="450000"/>
                <a:chExt cx="216024" cy="215722"/>
              </a:xfrm>
            </p:grpSpPr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764704" y="450000"/>
                  <a:ext cx="216024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E   </a:t>
                  </a: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764704" y="558000"/>
                  <a:ext cx="216024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3           </a:t>
                  </a:r>
                </a:p>
              </p:txBody>
            </p:sp>
          </p:grpSp>
          <p:grpSp>
            <p:nvGrpSpPr>
              <p:cNvPr id="7" name="组合 193"/>
              <p:cNvGrpSpPr/>
              <p:nvPr/>
            </p:nvGrpSpPr>
            <p:grpSpPr>
              <a:xfrm>
                <a:off x="1007416" y="1064568"/>
                <a:ext cx="288000" cy="288000"/>
                <a:chOff x="980760" y="1136576"/>
                <a:chExt cx="288000" cy="288000"/>
              </a:xfrm>
            </p:grpSpPr>
            <p:sp>
              <p:nvSpPr>
                <p:cNvPr id="189" name="流程图: 联系 188"/>
                <p:cNvSpPr>
                  <a:spLocks noChangeAspect="1"/>
                </p:cNvSpPr>
                <p:nvPr/>
              </p:nvSpPr>
              <p:spPr>
                <a:xfrm>
                  <a:off x="980760" y="1136576"/>
                  <a:ext cx="288000" cy="2880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  <a:alpha val="20000"/>
                  </a:schemeClr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0" name="直接连接符 189"/>
                <p:cNvCxnSpPr>
                  <a:endCxn id="189" idx="6"/>
                </p:cNvCxnSpPr>
                <p:nvPr/>
              </p:nvCxnSpPr>
              <p:spPr>
                <a:xfrm flipV="1">
                  <a:off x="980760" y="1280576"/>
                  <a:ext cx="288000" cy="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组合 190"/>
                <p:cNvGrpSpPr/>
                <p:nvPr/>
              </p:nvGrpSpPr>
              <p:grpSpPr>
                <a:xfrm>
                  <a:off x="1008056" y="1170080"/>
                  <a:ext cx="216024" cy="215722"/>
                  <a:chOff x="764704" y="450000"/>
                  <a:chExt cx="216024" cy="215722"/>
                </a:xfrm>
              </p:grpSpPr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764704" y="450000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G   </a:t>
                    </a:r>
                  </a:p>
                </p:txBody>
              </p:sp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764704" y="558000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10           </a:t>
                    </a:r>
                  </a:p>
                </p:txBody>
              </p:sp>
            </p:grpSp>
          </p:grpSp>
          <p:grpSp>
            <p:nvGrpSpPr>
              <p:cNvPr id="9" name="组合 197"/>
              <p:cNvGrpSpPr/>
              <p:nvPr/>
            </p:nvGrpSpPr>
            <p:grpSpPr>
              <a:xfrm>
                <a:off x="665416" y="1064600"/>
                <a:ext cx="288000" cy="288000"/>
                <a:chOff x="665416" y="1136608"/>
                <a:chExt cx="288000" cy="288000"/>
              </a:xfrm>
            </p:grpSpPr>
            <p:grpSp>
              <p:nvGrpSpPr>
                <p:cNvPr id="10" name="组合 116"/>
                <p:cNvGrpSpPr/>
                <p:nvPr/>
              </p:nvGrpSpPr>
              <p:grpSpPr>
                <a:xfrm>
                  <a:off x="665416" y="1136608"/>
                  <a:ext cx="288000" cy="288000"/>
                  <a:chOff x="404664" y="488504"/>
                  <a:chExt cx="288000" cy="288000"/>
                </a:xfrm>
                <a:solidFill>
                  <a:schemeClr val="accent6">
                    <a:alpha val="20000"/>
                  </a:schemeClr>
                </a:solidFill>
              </p:grpSpPr>
              <p:sp>
                <p:nvSpPr>
                  <p:cNvPr id="118" name="流程图: 联系 117"/>
                  <p:cNvSpPr>
                    <a:spLocks noChangeAspect="1"/>
                  </p:cNvSpPr>
                  <p:nvPr/>
                </p:nvSpPr>
                <p:spPr>
                  <a:xfrm>
                    <a:off x="404664" y="488504"/>
                    <a:ext cx="288000" cy="288000"/>
                  </a:xfrm>
                  <a:prstGeom prst="flowChartConnector">
                    <a:avLst/>
                  </a:prstGeom>
                  <a:grpFill/>
                  <a:ln w="127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9" name="直接连接符 118"/>
                  <p:cNvCxnSpPr>
                    <a:endCxn id="118" idx="6"/>
                  </p:cNvCxnSpPr>
                  <p:nvPr/>
                </p:nvCxnSpPr>
                <p:spPr>
                  <a:xfrm flipV="1">
                    <a:off x="404664" y="632504"/>
                    <a:ext cx="288000" cy="16"/>
                  </a:xfrm>
                  <a:prstGeom prst="line">
                    <a:avLst/>
                  </a:prstGeom>
                  <a:grpFill/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组合 196"/>
                <p:cNvGrpSpPr/>
                <p:nvPr/>
              </p:nvGrpSpPr>
              <p:grpSpPr>
                <a:xfrm>
                  <a:off x="692696" y="1170000"/>
                  <a:ext cx="216024" cy="215722"/>
                  <a:chOff x="692696" y="1208886"/>
                  <a:chExt cx="216024" cy="215722"/>
                </a:xfrm>
              </p:grpSpPr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96" y="1208886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F   </a:t>
                    </a:r>
                  </a:p>
                </p:txBody>
              </p: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96" y="1316886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0.9          </a:t>
                    </a:r>
                  </a:p>
                </p:txBody>
              </p:sp>
            </p:grpSp>
          </p:grpSp>
          <p:grpSp>
            <p:nvGrpSpPr>
              <p:cNvPr id="12" name="组合 198"/>
              <p:cNvGrpSpPr/>
              <p:nvPr/>
            </p:nvGrpSpPr>
            <p:grpSpPr>
              <a:xfrm>
                <a:off x="476672" y="704528"/>
                <a:ext cx="288000" cy="288000"/>
                <a:chOff x="665416" y="1136608"/>
                <a:chExt cx="288000" cy="288000"/>
              </a:xfrm>
            </p:grpSpPr>
            <p:grpSp>
              <p:nvGrpSpPr>
                <p:cNvPr id="13" name="组合 116"/>
                <p:cNvGrpSpPr/>
                <p:nvPr/>
              </p:nvGrpSpPr>
              <p:grpSpPr>
                <a:xfrm>
                  <a:off x="665416" y="1136608"/>
                  <a:ext cx="288000" cy="288000"/>
                  <a:chOff x="404664" y="488504"/>
                  <a:chExt cx="288000" cy="288000"/>
                </a:xfrm>
                <a:solidFill>
                  <a:schemeClr val="accent6">
                    <a:alpha val="20000"/>
                  </a:schemeClr>
                </a:solidFill>
              </p:grpSpPr>
              <p:sp>
                <p:nvSpPr>
                  <p:cNvPr id="204" name="流程图: 联系 203"/>
                  <p:cNvSpPr>
                    <a:spLocks noChangeAspect="1"/>
                  </p:cNvSpPr>
                  <p:nvPr/>
                </p:nvSpPr>
                <p:spPr>
                  <a:xfrm>
                    <a:off x="404664" y="488504"/>
                    <a:ext cx="288000" cy="288000"/>
                  </a:xfrm>
                  <a:prstGeom prst="flowChartConnector">
                    <a:avLst/>
                  </a:prstGeom>
                  <a:grpFill/>
                  <a:ln w="127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5" name="直接连接符 204"/>
                  <p:cNvCxnSpPr>
                    <a:endCxn id="204" idx="6"/>
                  </p:cNvCxnSpPr>
                  <p:nvPr/>
                </p:nvCxnSpPr>
                <p:spPr>
                  <a:xfrm flipV="1">
                    <a:off x="404664" y="632504"/>
                    <a:ext cx="288000" cy="16"/>
                  </a:xfrm>
                  <a:prstGeom prst="line">
                    <a:avLst/>
                  </a:prstGeom>
                  <a:grpFill/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组合 196"/>
                <p:cNvGrpSpPr/>
                <p:nvPr/>
              </p:nvGrpSpPr>
              <p:grpSpPr>
                <a:xfrm>
                  <a:off x="692696" y="1170000"/>
                  <a:ext cx="216024" cy="215722"/>
                  <a:chOff x="692696" y="1208886"/>
                  <a:chExt cx="216024" cy="215722"/>
                </a:xfrm>
              </p:grpSpPr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96" y="1208886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C </a:t>
                    </a: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96" y="1316886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0.1           </a:t>
                    </a:r>
                  </a:p>
                </p:txBody>
              </p:sp>
            </p:grpSp>
          </p:grpSp>
          <p:grpSp>
            <p:nvGrpSpPr>
              <p:cNvPr id="15" name="组合 205"/>
              <p:cNvGrpSpPr/>
              <p:nvPr/>
            </p:nvGrpSpPr>
            <p:grpSpPr>
              <a:xfrm>
                <a:off x="908752" y="704528"/>
                <a:ext cx="288000" cy="288000"/>
                <a:chOff x="665416" y="1136608"/>
                <a:chExt cx="288000" cy="288000"/>
              </a:xfrm>
            </p:grpSpPr>
            <p:grpSp>
              <p:nvGrpSpPr>
                <p:cNvPr id="16" name="组合 116"/>
                <p:cNvGrpSpPr/>
                <p:nvPr/>
              </p:nvGrpSpPr>
              <p:grpSpPr>
                <a:xfrm>
                  <a:off x="665416" y="1136608"/>
                  <a:ext cx="288000" cy="288000"/>
                  <a:chOff x="404664" y="488504"/>
                  <a:chExt cx="288000" cy="288000"/>
                </a:xfrm>
                <a:solidFill>
                  <a:schemeClr val="accent6">
                    <a:alpha val="20000"/>
                  </a:schemeClr>
                </a:solidFill>
              </p:grpSpPr>
              <p:sp>
                <p:nvSpPr>
                  <p:cNvPr id="211" name="流程图: 联系 210"/>
                  <p:cNvSpPr>
                    <a:spLocks noChangeAspect="1"/>
                  </p:cNvSpPr>
                  <p:nvPr/>
                </p:nvSpPr>
                <p:spPr>
                  <a:xfrm>
                    <a:off x="404664" y="488504"/>
                    <a:ext cx="288000" cy="288000"/>
                  </a:xfrm>
                  <a:prstGeom prst="flowChartConnector">
                    <a:avLst/>
                  </a:prstGeom>
                  <a:grpFill/>
                  <a:ln w="127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12" name="直接连接符 211"/>
                  <p:cNvCxnSpPr>
                    <a:endCxn id="211" idx="6"/>
                  </p:cNvCxnSpPr>
                  <p:nvPr/>
                </p:nvCxnSpPr>
                <p:spPr>
                  <a:xfrm flipV="1">
                    <a:off x="404664" y="632504"/>
                    <a:ext cx="288000" cy="16"/>
                  </a:xfrm>
                  <a:prstGeom prst="line">
                    <a:avLst/>
                  </a:prstGeom>
                  <a:grpFill/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组合 196"/>
                <p:cNvGrpSpPr/>
                <p:nvPr/>
              </p:nvGrpSpPr>
              <p:grpSpPr>
                <a:xfrm>
                  <a:off x="692696" y="1170000"/>
                  <a:ext cx="216024" cy="215722"/>
                  <a:chOff x="692696" y="1208886"/>
                  <a:chExt cx="216024" cy="215722"/>
                </a:xfrm>
              </p:grpSpPr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96" y="1208886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D   </a:t>
                    </a:r>
                  </a:p>
                </p:txBody>
              </p:sp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96" y="1316886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0.5           </a:t>
                    </a:r>
                  </a:p>
                </p:txBody>
              </p:sp>
            </p:grpSp>
          </p:grpSp>
          <p:grpSp>
            <p:nvGrpSpPr>
              <p:cNvPr id="18" name="组合 217"/>
              <p:cNvGrpSpPr/>
              <p:nvPr/>
            </p:nvGrpSpPr>
            <p:grpSpPr>
              <a:xfrm>
                <a:off x="2132888" y="1064568"/>
                <a:ext cx="288000" cy="288000"/>
                <a:chOff x="980760" y="1136576"/>
                <a:chExt cx="288000" cy="288000"/>
              </a:xfrm>
            </p:grpSpPr>
            <p:sp>
              <p:nvSpPr>
                <p:cNvPr id="219" name="流程图: 联系 218"/>
                <p:cNvSpPr>
                  <a:spLocks noChangeAspect="1"/>
                </p:cNvSpPr>
                <p:nvPr/>
              </p:nvSpPr>
              <p:spPr>
                <a:xfrm>
                  <a:off x="980760" y="1136576"/>
                  <a:ext cx="288000" cy="2880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  <a:alpha val="20000"/>
                  </a:schemeClr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0" name="直接连接符 219"/>
                <p:cNvCxnSpPr>
                  <a:endCxn id="219" idx="6"/>
                </p:cNvCxnSpPr>
                <p:nvPr/>
              </p:nvCxnSpPr>
              <p:spPr>
                <a:xfrm flipV="1">
                  <a:off x="980760" y="1280576"/>
                  <a:ext cx="288000" cy="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组合 190"/>
                <p:cNvGrpSpPr/>
                <p:nvPr/>
              </p:nvGrpSpPr>
              <p:grpSpPr>
                <a:xfrm>
                  <a:off x="1008056" y="1170080"/>
                  <a:ext cx="216024" cy="215722"/>
                  <a:chOff x="764704" y="450000"/>
                  <a:chExt cx="216024" cy="215722"/>
                </a:xfrm>
              </p:grpSpPr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764704" y="450000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G   </a:t>
                    </a:r>
                  </a:p>
                </p:txBody>
              </p: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764704" y="558000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7           </a:t>
                    </a:r>
                  </a:p>
                </p:txBody>
              </p:sp>
            </p:grpSp>
          </p:grpSp>
          <p:grpSp>
            <p:nvGrpSpPr>
              <p:cNvPr id="20" name="组合 223"/>
              <p:cNvGrpSpPr/>
              <p:nvPr/>
            </p:nvGrpSpPr>
            <p:grpSpPr>
              <a:xfrm>
                <a:off x="1790888" y="1064600"/>
                <a:ext cx="288000" cy="288000"/>
                <a:chOff x="665416" y="1136608"/>
                <a:chExt cx="288000" cy="288000"/>
              </a:xfrm>
            </p:grpSpPr>
            <p:grpSp>
              <p:nvGrpSpPr>
                <p:cNvPr id="21" name="组合 116"/>
                <p:cNvGrpSpPr/>
                <p:nvPr/>
              </p:nvGrpSpPr>
              <p:grpSpPr>
                <a:xfrm>
                  <a:off x="665416" y="1136608"/>
                  <a:ext cx="288000" cy="288000"/>
                  <a:chOff x="404664" y="488504"/>
                  <a:chExt cx="288000" cy="288000"/>
                </a:xfrm>
                <a:solidFill>
                  <a:schemeClr val="accent6">
                    <a:alpha val="20000"/>
                  </a:schemeClr>
                </a:solidFill>
              </p:grpSpPr>
              <p:sp>
                <p:nvSpPr>
                  <p:cNvPr id="229" name="流程图: 联系 228"/>
                  <p:cNvSpPr>
                    <a:spLocks noChangeAspect="1"/>
                  </p:cNvSpPr>
                  <p:nvPr/>
                </p:nvSpPr>
                <p:spPr>
                  <a:xfrm>
                    <a:off x="404664" y="488504"/>
                    <a:ext cx="288000" cy="288000"/>
                  </a:xfrm>
                  <a:prstGeom prst="flowChartConnector">
                    <a:avLst/>
                  </a:prstGeom>
                  <a:grpFill/>
                  <a:ln w="127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30" name="直接连接符 229"/>
                  <p:cNvCxnSpPr>
                    <a:endCxn id="229" idx="6"/>
                  </p:cNvCxnSpPr>
                  <p:nvPr/>
                </p:nvCxnSpPr>
                <p:spPr>
                  <a:xfrm flipV="1">
                    <a:off x="404664" y="632504"/>
                    <a:ext cx="288000" cy="16"/>
                  </a:xfrm>
                  <a:prstGeom prst="line">
                    <a:avLst/>
                  </a:prstGeom>
                  <a:grpFill/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组合 196"/>
                <p:cNvGrpSpPr/>
                <p:nvPr/>
              </p:nvGrpSpPr>
              <p:grpSpPr>
                <a:xfrm>
                  <a:off x="692696" y="1170000"/>
                  <a:ext cx="216024" cy="215722"/>
                  <a:chOff x="692696" y="1208886"/>
                  <a:chExt cx="216024" cy="215722"/>
                </a:xfrm>
              </p:grpSpPr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96" y="1208886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F   </a:t>
                    </a:r>
                  </a:p>
                </p:txBody>
              </p:sp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96" y="1316886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0.9          </a:t>
                    </a:r>
                  </a:p>
                </p:txBody>
              </p:sp>
            </p:grpSp>
          </p:grpSp>
          <p:grpSp>
            <p:nvGrpSpPr>
              <p:cNvPr id="23" name="组合 230"/>
              <p:cNvGrpSpPr/>
              <p:nvPr/>
            </p:nvGrpSpPr>
            <p:grpSpPr>
              <a:xfrm>
                <a:off x="1447200" y="1064568"/>
                <a:ext cx="288000" cy="288000"/>
                <a:chOff x="665416" y="1136608"/>
                <a:chExt cx="288000" cy="288000"/>
              </a:xfrm>
            </p:grpSpPr>
            <p:grpSp>
              <p:nvGrpSpPr>
                <p:cNvPr id="24" name="组合 116"/>
                <p:cNvGrpSpPr/>
                <p:nvPr/>
              </p:nvGrpSpPr>
              <p:grpSpPr>
                <a:xfrm>
                  <a:off x="665416" y="1136608"/>
                  <a:ext cx="288000" cy="288000"/>
                  <a:chOff x="404664" y="488504"/>
                  <a:chExt cx="288000" cy="288000"/>
                </a:xfrm>
                <a:solidFill>
                  <a:schemeClr val="accent6">
                    <a:alpha val="20000"/>
                  </a:schemeClr>
                </a:solidFill>
              </p:grpSpPr>
              <p:sp>
                <p:nvSpPr>
                  <p:cNvPr id="236" name="流程图: 联系 235"/>
                  <p:cNvSpPr>
                    <a:spLocks noChangeAspect="1"/>
                  </p:cNvSpPr>
                  <p:nvPr/>
                </p:nvSpPr>
                <p:spPr>
                  <a:xfrm>
                    <a:off x="404664" y="488504"/>
                    <a:ext cx="288000" cy="288000"/>
                  </a:xfrm>
                  <a:prstGeom prst="flowChartConnector">
                    <a:avLst/>
                  </a:prstGeom>
                  <a:grpFill/>
                  <a:ln w="127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37" name="直接连接符 236"/>
                  <p:cNvCxnSpPr>
                    <a:endCxn id="236" idx="6"/>
                  </p:cNvCxnSpPr>
                  <p:nvPr/>
                </p:nvCxnSpPr>
                <p:spPr>
                  <a:xfrm flipV="1">
                    <a:off x="404664" y="632504"/>
                    <a:ext cx="288000" cy="16"/>
                  </a:xfrm>
                  <a:prstGeom prst="line">
                    <a:avLst/>
                  </a:prstGeom>
                  <a:grpFill/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196"/>
                <p:cNvGrpSpPr/>
                <p:nvPr/>
              </p:nvGrpSpPr>
              <p:grpSpPr>
                <a:xfrm>
                  <a:off x="692696" y="1170000"/>
                  <a:ext cx="216024" cy="215722"/>
                  <a:chOff x="692696" y="1208886"/>
                  <a:chExt cx="216024" cy="215722"/>
                </a:xfrm>
              </p:grpSpPr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96" y="1208886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E   </a:t>
                    </a:r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96" y="1316886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0.7          </a:t>
                    </a:r>
                  </a:p>
                </p:txBody>
              </p:sp>
            </p:grpSp>
          </p:grpSp>
          <p:grpSp>
            <p:nvGrpSpPr>
              <p:cNvPr id="26" name="组合 237"/>
              <p:cNvGrpSpPr/>
              <p:nvPr/>
            </p:nvGrpSpPr>
            <p:grpSpPr>
              <a:xfrm>
                <a:off x="1556792" y="704528"/>
                <a:ext cx="288000" cy="288000"/>
                <a:chOff x="665416" y="1136608"/>
                <a:chExt cx="288000" cy="288000"/>
              </a:xfrm>
            </p:grpSpPr>
            <p:grpSp>
              <p:nvGrpSpPr>
                <p:cNvPr id="27" name="组合 116"/>
                <p:cNvGrpSpPr/>
                <p:nvPr/>
              </p:nvGrpSpPr>
              <p:grpSpPr>
                <a:xfrm>
                  <a:off x="665416" y="1136608"/>
                  <a:ext cx="288000" cy="288000"/>
                  <a:chOff x="404664" y="488504"/>
                  <a:chExt cx="288000" cy="288000"/>
                </a:xfrm>
                <a:solidFill>
                  <a:schemeClr val="accent6">
                    <a:alpha val="20000"/>
                  </a:schemeClr>
                </a:solidFill>
              </p:grpSpPr>
              <p:sp>
                <p:nvSpPr>
                  <p:cNvPr id="243" name="流程图: 联系 242"/>
                  <p:cNvSpPr>
                    <a:spLocks noChangeAspect="1"/>
                  </p:cNvSpPr>
                  <p:nvPr/>
                </p:nvSpPr>
                <p:spPr>
                  <a:xfrm>
                    <a:off x="404664" y="488504"/>
                    <a:ext cx="288000" cy="288000"/>
                  </a:xfrm>
                  <a:prstGeom prst="flowChartConnector">
                    <a:avLst/>
                  </a:prstGeom>
                  <a:grpFill/>
                  <a:ln w="127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44" name="直接连接符 243"/>
                  <p:cNvCxnSpPr>
                    <a:endCxn id="243" idx="6"/>
                  </p:cNvCxnSpPr>
                  <p:nvPr/>
                </p:nvCxnSpPr>
                <p:spPr>
                  <a:xfrm flipV="1">
                    <a:off x="404664" y="632504"/>
                    <a:ext cx="288000" cy="16"/>
                  </a:xfrm>
                  <a:prstGeom prst="line">
                    <a:avLst/>
                  </a:prstGeom>
                  <a:grpFill/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组合 196"/>
                <p:cNvGrpSpPr/>
                <p:nvPr/>
              </p:nvGrpSpPr>
              <p:grpSpPr>
                <a:xfrm>
                  <a:off x="692696" y="1170000"/>
                  <a:ext cx="216024" cy="215722"/>
                  <a:chOff x="692696" y="1208886"/>
                  <a:chExt cx="216024" cy="215722"/>
                </a:xfrm>
              </p:grpSpPr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96" y="1208886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C   </a:t>
                    </a:r>
                  </a:p>
                </p:txBody>
              </p:sp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96" y="1316886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0.05           </a:t>
                    </a:r>
                  </a:p>
                </p:txBody>
              </p:sp>
            </p:grpSp>
          </p:grpSp>
          <p:grpSp>
            <p:nvGrpSpPr>
              <p:cNvPr id="29" name="组合 244"/>
              <p:cNvGrpSpPr/>
              <p:nvPr/>
            </p:nvGrpSpPr>
            <p:grpSpPr>
              <a:xfrm>
                <a:off x="1988872" y="704528"/>
                <a:ext cx="288000" cy="288000"/>
                <a:chOff x="665416" y="1136608"/>
                <a:chExt cx="288000" cy="288000"/>
              </a:xfrm>
            </p:grpSpPr>
            <p:grpSp>
              <p:nvGrpSpPr>
                <p:cNvPr id="30" name="组合 116"/>
                <p:cNvGrpSpPr/>
                <p:nvPr/>
              </p:nvGrpSpPr>
              <p:grpSpPr>
                <a:xfrm>
                  <a:off x="665416" y="1136608"/>
                  <a:ext cx="288000" cy="288000"/>
                  <a:chOff x="404664" y="488504"/>
                  <a:chExt cx="288000" cy="288000"/>
                </a:xfrm>
                <a:solidFill>
                  <a:schemeClr val="accent6">
                    <a:alpha val="20000"/>
                  </a:schemeClr>
                </a:solidFill>
              </p:grpSpPr>
              <p:sp>
                <p:nvSpPr>
                  <p:cNvPr id="250" name="流程图: 联系 249"/>
                  <p:cNvSpPr>
                    <a:spLocks noChangeAspect="1"/>
                  </p:cNvSpPr>
                  <p:nvPr/>
                </p:nvSpPr>
                <p:spPr>
                  <a:xfrm>
                    <a:off x="404664" y="488504"/>
                    <a:ext cx="288000" cy="288000"/>
                  </a:xfrm>
                  <a:prstGeom prst="flowChartConnector">
                    <a:avLst/>
                  </a:prstGeom>
                  <a:grpFill/>
                  <a:ln w="127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51" name="直接连接符 250"/>
                  <p:cNvCxnSpPr>
                    <a:endCxn id="250" idx="6"/>
                  </p:cNvCxnSpPr>
                  <p:nvPr/>
                </p:nvCxnSpPr>
                <p:spPr>
                  <a:xfrm flipV="1">
                    <a:off x="404664" y="632504"/>
                    <a:ext cx="288000" cy="16"/>
                  </a:xfrm>
                  <a:prstGeom prst="line">
                    <a:avLst/>
                  </a:prstGeom>
                  <a:grpFill/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组合 196"/>
                <p:cNvGrpSpPr/>
                <p:nvPr/>
              </p:nvGrpSpPr>
              <p:grpSpPr>
                <a:xfrm>
                  <a:off x="692696" y="1170000"/>
                  <a:ext cx="216024" cy="215722"/>
                  <a:chOff x="692696" y="1208886"/>
                  <a:chExt cx="216024" cy="215722"/>
                </a:xfrm>
              </p:grpSpPr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96" y="1208886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D   </a:t>
                    </a:r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96" y="1316886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0.2          </a:t>
                    </a:r>
                  </a:p>
                </p:txBody>
              </p:sp>
            </p:grpSp>
          </p:grpSp>
          <p:grpSp>
            <p:nvGrpSpPr>
              <p:cNvPr id="64" name="组合 251"/>
              <p:cNvGrpSpPr/>
              <p:nvPr/>
            </p:nvGrpSpPr>
            <p:grpSpPr>
              <a:xfrm>
                <a:off x="1484816" y="344488"/>
                <a:ext cx="288000" cy="288000"/>
                <a:chOff x="665416" y="1136608"/>
                <a:chExt cx="288000" cy="288000"/>
              </a:xfrm>
            </p:grpSpPr>
            <p:grpSp>
              <p:nvGrpSpPr>
                <p:cNvPr id="65" name="组合 116"/>
                <p:cNvGrpSpPr/>
                <p:nvPr/>
              </p:nvGrpSpPr>
              <p:grpSpPr>
                <a:xfrm>
                  <a:off x="665416" y="1136608"/>
                  <a:ext cx="288000" cy="288000"/>
                  <a:chOff x="404664" y="488504"/>
                  <a:chExt cx="288000" cy="288000"/>
                </a:xfrm>
                <a:solidFill>
                  <a:schemeClr val="accent6">
                    <a:alpha val="20000"/>
                  </a:schemeClr>
                </a:solidFill>
              </p:grpSpPr>
              <p:sp>
                <p:nvSpPr>
                  <p:cNvPr id="257" name="流程图: 联系 256"/>
                  <p:cNvSpPr>
                    <a:spLocks noChangeAspect="1"/>
                  </p:cNvSpPr>
                  <p:nvPr/>
                </p:nvSpPr>
                <p:spPr>
                  <a:xfrm>
                    <a:off x="404664" y="488504"/>
                    <a:ext cx="288000" cy="288000"/>
                  </a:xfrm>
                  <a:prstGeom prst="flowChartConnector">
                    <a:avLst/>
                  </a:prstGeom>
                  <a:grpFill/>
                  <a:ln w="127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58" name="直接连接符 257"/>
                  <p:cNvCxnSpPr>
                    <a:endCxn id="257" idx="6"/>
                  </p:cNvCxnSpPr>
                  <p:nvPr/>
                </p:nvCxnSpPr>
                <p:spPr>
                  <a:xfrm flipV="1">
                    <a:off x="404664" y="632504"/>
                    <a:ext cx="288000" cy="16"/>
                  </a:xfrm>
                  <a:prstGeom prst="line">
                    <a:avLst/>
                  </a:prstGeom>
                  <a:grpFill/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组合 196"/>
                <p:cNvGrpSpPr/>
                <p:nvPr/>
              </p:nvGrpSpPr>
              <p:grpSpPr>
                <a:xfrm>
                  <a:off x="692696" y="1170000"/>
                  <a:ext cx="216024" cy="215722"/>
                  <a:chOff x="692696" y="1208886"/>
                  <a:chExt cx="216024" cy="215722"/>
                </a:xfrm>
              </p:grpSpPr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96" y="1208886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A   </a:t>
                    </a:r>
                  </a:p>
                </p:txBody>
              </p:sp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96" y="1316886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0.9           </a:t>
                    </a:r>
                  </a:p>
                </p:txBody>
              </p:sp>
            </p:grpSp>
          </p:grpSp>
          <p:sp>
            <p:nvSpPr>
              <p:cNvPr id="259" name="流程图: 联系 258"/>
              <p:cNvSpPr>
                <a:spLocks noChangeAspect="1"/>
              </p:cNvSpPr>
              <p:nvPr/>
            </p:nvSpPr>
            <p:spPr>
              <a:xfrm>
                <a:off x="1988872" y="344488"/>
                <a:ext cx="288000" cy="288000"/>
              </a:xfrm>
              <a:prstGeom prst="flowChartConnector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0" name="直接连接符 259"/>
              <p:cNvCxnSpPr>
                <a:endCxn id="259" idx="6"/>
              </p:cNvCxnSpPr>
              <p:nvPr/>
            </p:nvCxnSpPr>
            <p:spPr>
              <a:xfrm flipV="1">
                <a:off x="1988872" y="488488"/>
                <a:ext cx="288000" cy="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组合 260"/>
              <p:cNvGrpSpPr/>
              <p:nvPr/>
            </p:nvGrpSpPr>
            <p:grpSpPr>
              <a:xfrm>
                <a:off x="2016168" y="377992"/>
                <a:ext cx="216024" cy="215722"/>
                <a:chOff x="764704" y="450000"/>
                <a:chExt cx="216024" cy="215722"/>
              </a:xfrm>
            </p:grpSpPr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764704" y="450000"/>
                  <a:ext cx="216024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B   </a:t>
                  </a: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764704" y="558000"/>
                  <a:ext cx="216024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3          </a:t>
                  </a:r>
                </a:p>
              </p:txBody>
            </p:sp>
          </p:grpSp>
          <p:grpSp>
            <p:nvGrpSpPr>
              <p:cNvPr id="75" name="组合 268"/>
              <p:cNvGrpSpPr>
                <a:grpSpLocks noChangeAspect="1"/>
              </p:cNvGrpSpPr>
              <p:nvPr/>
            </p:nvGrpSpPr>
            <p:grpSpPr>
              <a:xfrm>
                <a:off x="2537992" y="272480"/>
                <a:ext cx="458960" cy="380160"/>
                <a:chOff x="2610000" y="416496"/>
                <a:chExt cx="347697" cy="288000"/>
              </a:xfrm>
            </p:grpSpPr>
            <p:sp>
              <p:nvSpPr>
                <p:cNvPr id="264" name="流程图: 联系 263"/>
                <p:cNvSpPr>
                  <a:spLocks noChangeAspect="1"/>
                </p:cNvSpPr>
                <p:nvPr/>
              </p:nvSpPr>
              <p:spPr>
                <a:xfrm>
                  <a:off x="2636944" y="416496"/>
                  <a:ext cx="288000" cy="2880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  <a:alpha val="20000"/>
                  </a:schemeClr>
                </a:solidFill>
                <a:ln w="95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65" name="直接连接符 264"/>
                <p:cNvCxnSpPr>
                  <a:endCxn id="264" idx="6"/>
                </p:cNvCxnSpPr>
                <p:nvPr/>
              </p:nvCxnSpPr>
              <p:spPr>
                <a:xfrm flipV="1">
                  <a:off x="2636944" y="560496"/>
                  <a:ext cx="288000" cy="16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组合 265"/>
                <p:cNvGrpSpPr/>
                <p:nvPr/>
              </p:nvGrpSpPr>
              <p:grpSpPr>
                <a:xfrm>
                  <a:off x="2610000" y="450000"/>
                  <a:ext cx="347697" cy="215722"/>
                  <a:chOff x="710464" y="450000"/>
                  <a:chExt cx="347697" cy="215722"/>
                </a:xfrm>
              </p:grpSpPr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710464" y="450000"/>
                    <a:ext cx="332712" cy="7694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500" dirty="0" err="1">
                        <a:latin typeface="Arial" pitchFamily="34" charset="0"/>
                        <a:cs typeface="Arial" pitchFamily="34" charset="0"/>
                      </a:rPr>
                      <a:t>Isoform</a:t>
                    </a:r>
                    <a:r>
                      <a:rPr lang="en-US" altLang="zh-CN" sz="500" dirty="0">
                        <a:latin typeface="Arial" pitchFamily="34" charset="0"/>
                        <a:cs typeface="Arial" pitchFamily="34" charset="0"/>
                      </a:rPr>
                      <a:t>  </a:t>
                    </a:r>
                  </a:p>
                </p:txBody>
              </p:sp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725449" y="558000"/>
                    <a:ext cx="332712" cy="10772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500" dirty="0">
                        <a:latin typeface="Arial" pitchFamily="34" charset="0"/>
                        <a:cs typeface="Arial" pitchFamily="34" charset="0"/>
                      </a:rPr>
                      <a:t>Abundance</a:t>
                    </a:r>
                    <a:r>
                      <a:rPr lang="en-US" altLang="zh-CN" sz="700" dirty="0">
                        <a:latin typeface="Arial" pitchFamily="34" charset="0"/>
                        <a:cs typeface="Arial" pitchFamily="34" charset="0"/>
                      </a:rPr>
                      <a:t>          </a:t>
                    </a:r>
                  </a:p>
                </p:txBody>
              </p:sp>
            </p:grpSp>
          </p:grpSp>
          <p:grpSp>
            <p:nvGrpSpPr>
              <p:cNvPr id="79" name="组合 284"/>
              <p:cNvGrpSpPr/>
              <p:nvPr/>
            </p:nvGrpSpPr>
            <p:grpSpPr>
              <a:xfrm>
                <a:off x="2564904" y="776536"/>
                <a:ext cx="1296144" cy="360040"/>
                <a:chOff x="2564904" y="848544"/>
                <a:chExt cx="1296144" cy="360040"/>
              </a:xfrm>
            </p:grpSpPr>
            <p:sp>
              <p:nvSpPr>
                <p:cNvPr id="275" name="流程图: 联系 274"/>
                <p:cNvSpPr>
                  <a:spLocks noChangeAspect="1"/>
                </p:cNvSpPr>
                <p:nvPr/>
              </p:nvSpPr>
              <p:spPr>
                <a:xfrm>
                  <a:off x="2564904" y="848544"/>
                  <a:ext cx="144000" cy="144000"/>
                </a:xfrm>
                <a:prstGeom prst="flowChartConnector">
                  <a:avLst/>
                </a:prstGeom>
                <a:solidFill>
                  <a:schemeClr val="accent6">
                    <a:alpha val="20000"/>
                  </a:schemeClr>
                </a:solidFill>
                <a:ln w="952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8" name="流程图: 联系 277"/>
                <p:cNvSpPr>
                  <a:spLocks noChangeAspect="1"/>
                </p:cNvSpPr>
                <p:nvPr/>
              </p:nvSpPr>
              <p:spPr>
                <a:xfrm>
                  <a:off x="2564904" y="1064568"/>
                  <a:ext cx="144000" cy="1440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  <a:alpha val="20000"/>
                  </a:schemeClr>
                </a:solidFill>
                <a:ln w="95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2780928" y="848544"/>
                  <a:ext cx="1080120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Lowly expressed </a:t>
                  </a:r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isoform</a:t>
                  </a:r>
                  <a:endParaRPr lang="en-US" altLang="zh-CN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2780928" y="1100862"/>
                  <a:ext cx="1080120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Highly expressed </a:t>
                  </a:r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isoform</a:t>
                  </a:r>
                  <a:endParaRPr lang="en-US" altLang="zh-CN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2564904" y="1280592"/>
                <a:ext cx="1512168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700" dirty="0">
                    <a:latin typeface="Arial" pitchFamily="34" charset="0"/>
                    <a:cs typeface="Arial" pitchFamily="34" charset="0"/>
                  </a:rPr>
                  <a:t>* Set the abundance threshold as 1</a:t>
                </a: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260648" y="128464"/>
                <a:ext cx="1080120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700" dirty="0">
                    <a:latin typeface="Arial" pitchFamily="34" charset="0"/>
                    <a:cs typeface="Arial" pitchFamily="34" charset="0"/>
                  </a:rPr>
                  <a:t>Replicate 1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1412776" y="128464"/>
                <a:ext cx="1080120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700" dirty="0">
                    <a:latin typeface="Arial" pitchFamily="34" charset="0"/>
                    <a:cs typeface="Arial" pitchFamily="34" charset="0"/>
                  </a:rPr>
                  <a:t>Replicate 2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476672" y="1656000"/>
              <a:ext cx="648072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700" i="1" dirty="0">
                  <a:latin typeface="Arial" pitchFamily="34" charset="0"/>
                  <a:cs typeface="Arial" pitchFamily="34" charset="0"/>
                </a:rPr>
                <a:t>Consistency  =  </a:t>
              </a:r>
            </a:p>
          </p:txBody>
        </p:sp>
        <p:grpSp>
          <p:nvGrpSpPr>
            <p:cNvPr id="92" name="组合 304"/>
            <p:cNvGrpSpPr/>
            <p:nvPr/>
          </p:nvGrpSpPr>
          <p:grpSpPr>
            <a:xfrm>
              <a:off x="1062000" y="1584000"/>
              <a:ext cx="1296144" cy="260122"/>
              <a:chOff x="1124744" y="1584000"/>
              <a:chExt cx="1296144" cy="260122"/>
            </a:xfrm>
          </p:grpSpPr>
          <p:grpSp>
            <p:nvGrpSpPr>
              <p:cNvPr id="94" name="组合 302"/>
              <p:cNvGrpSpPr/>
              <p:nvPr/>
            </p:nvGrpSpPr>
            <p:grpSpPr>
              <a:xfrm>
                <a:off x="1124744" y="1584000"/>
                <a:ext cx="1080120" cy="260122"/>
                <a:chOff x="1196752" y="1584000"/>
                <a:chExt cx="1080120" cy="260122"/>
              </a:xfrm>
            </p:grpSpPr>
            <p:cxnSp>
              <p:nvCxnSpPr>
                <p:cNvPr id="293" name="直接连接符 292"/>
                <p:cNvCxnSpPr/>
                <p:nvPr/>
              </p:nvCxnSpPr>
              <p:spPr>
                <a:xfrm>
                  <a:off x="1296000" y="1712640"/>
                  <a:ext cx="90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1196752" y="1584000"/>
                  <a:ext cx="1080120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700" i="1" dirty="0">
                      <a:latin typeface="Arial" pitchFamily="34" charset="0"/>
                      <a:cs typeface="Arial" pitchFamily="34" charset="0"/>
                    </a:rPr>
                    <a:t>n </a:t>
                  </a:r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(</a:t>
                  </a:r>
                  <a:r>
                    <a:rPr lang="en-US" altLang="zh-CN" sz="700" dirty="0">
                      <a:solidFill>
                        <a:schemeClr val="accent1"/>
                      </a:solidFill>
                      <a:latin typeface="Arial" pitchFamily="34" charset="0"/>
                      <a:cs typeface="Arial" pitchFamily="34" charset="0"/>
                    </a:rPr>
                    <a:t>{</a:t>
                  </a:r>
                  <a:r>
                    <a:rPr lang="en-US" altLang="zh-CN" sz="700" i="1" dirty="0">
                      <a:solidFill>
                        <a:schemeClr val="accent1"/>
                      </a:solidFill>
                      <a:latin typeface="Arial" pitchFamily="34" charset="0"/>
                      <a:cs typeface="Arial" pitchFamily="34" charset="0"/>
                    </a:rPr>
                    <a:t>B, G</a:t>
                  </a:r>
                  <a:r>
                    <a:rPr lang="en-US" altLang="zh-CN" sz="700" dirty="0">
                      <a:solidFill>
                        <a:schemeClr val="accent1"/>
                      </a:solidFill>
                      <a:latin typeface="Arial" pitchFamily="34" charset="0"/>
                      <a:cs typeface="Arial" pitchFamily="34" charset="0"/>
                    </a:rPr>
                    <a:t>} </a:t>
                  </a:r>
                  <a:r>
                    <a:rPr lang="en-US" altLang="zh-CN" sz="700" dirty="0">
                      <a:latin typeface="Cambria Math"/>
                      <a:ea typeface="Cambria Math"/>
                      <a:cs typeface="Arial" pitchFamily="34" charset="0"/>
                    </a:rPr>
                    <a:t>∪ </a:t>
                  </a:r>
                  <a:r>
                    <a:rPr lang="en-US" altLang="zh-CN" sz="700" dirty="0">
                      <a:solidFill>
                        <a:schemeClr val="accent6"/>
                      </a:solidFill>
                      <a:latin typeface="Cambria Math"/>
                      <a:ea typeface="Cambria Math"/>
                      <a:cs typeface="Arial" pitchFamily="34" charset="0"/>
                    </a:rPr>
                    <a:t>{</a:t>
                  </a:r>
                  <a:r>
                    <a:rPr lang="en-US" altLang="zh-CN" sz="700" i="1" dirty="0">
                      <a:solidFill>
                        <a:schemeClr val="accent6"/>
                      </a:solidFill>
                      <a:latin typeface="Arial" pitchFamily="34" charset="0"/>
                      <a:ea typeface="Cambria Math"/>
                      <a:cs typeface="Arial" pitchFamily="34" charset="0"/>
                    </a:rPr>
                    <a:t>C, D, F</a:t>
                  </a:r>
                  <a:r>
                    <a:rPr lang="en-US" altLang="zh-CN" sz="700" dirty="0">
                      <a:solidFill>
                        <a:schemeClr val="accent6"/>
                      </a:solidFill>
                      <a:latin typeface="Cambria Math"/>
                      <a:ea typeface="Cambria Math"/>
                      <a:cs typeface="Arial" pitchFamily="34" charset="0"/>
                    </a:rPr>
                    <a:t>}</a:t>
                  </a:r>
                  <a:endParaRPr lang="en-US" altLang="zh-CN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1196752" y="1736400"/>
                  <a:ext cx="1080120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700" i="1" dirty="0">
                      <a:latin typeface="Arial" pitchFamily="34" charset="0"/>
                      <a:cs typeface="Arial" pitchFamily="34" charset="0"/>
                    </a:rPr>
                    <a:t>n </a:t>
                  </a:r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({</a:t>
                  </a:r>
                  <a:r>
                    <a:rPr lang="en-US" altLang="zh-CN" sz="700" i="1" dirty="0">
                      <a:latin typeface="Arial" pitchFamily="34" charset="0"/>
                      <a:cs typeface="Arial" pitchFamily="34" charset="0"/>
                    </a:rPr>
                    <a:t>A,B,C,D,E,F,G</a:t>
                  </a:r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}</a:t>
                  </a:r>
                </a:p>
              </p:txBody>
            </p:sp>
          </p:grpSp>
          <p:grpSp>
            <p:nvGrpSpPr>
              <p:cNvPr id="96" name="组合 303"/>
              <p:cNvGrpSpPr/>
              <p:nvPr/>
            </p:nvGrpSpPr>
            <p:grpSpPr>
              <a:xfrm>
                <a:off x="1988840" y="1584000"/>
                <a:ext cx="432048" cy="260122"/>
                <a:chOff x="2060848" y="1568624"/>
                <a:chExt cx="432048" cy="260122"/>
              </a:xfrm>
            </p:grpSpPr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2060848" y="1640632"/>
                  <a:ext cx="216024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altLang="zh-CN" sz="700" i="1" dirty="0">
                      <a:latin typeface="Arial" pitchFamily="34" charset="0"/>
                      <a:cs typeface="Arial" pitchFamily="34" charset="0"/>
                    </a:rPr>
                    <a:t>=</a:t>
                  </a:r>
                </a:p>
              </p:txBody>
            </p:sp>
            <p:grpSp>
              <p:nvGrpSpPr>
                <p:cNvPr id="98" name="组合 301"/>
                <p:cNvGrpSpPr/>
                <p:nvPr/>
              </p:nvGrpSpPr>
              <p:grpSpPr>
                <a:xfrm>
                  <a:off x="2276872" y="1568624"/>
                  <a:ext cx="216024" cy="260122"/>
                  <a:chOff x="2492896" y="1568624"/>
                  <a:chExt cx="216024" cy="260122"/>
                </a:xfrm>
              </p:grpSpPr>
              <p:cxnSp>
                <p:nvCxnSpPr>
                  <p:cNvPr id="298" name="直接连接符 297"/>
                  <p:cNvCxnSpPr/>
                  <p:nvPr/>
                </p:nvCxnSpPr>
                <p:spPr>
                  <a:xfrm>
                    <a:off x="2556000" y="1697264"/>
                    <a:ext cx="108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2492896" y="1568624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i="1" dirty="0">
                        <a:latin typeface="Arial" pitchFamily="34" charset="0"/>
                        <a:cs typeface="Arial" pitchFamily="34" charset="0"/>
                      </a:rPr>
                      <a:t>5</a:t>
                    </a:r>
                    <a:endParaRPr lang="en-US" altLang="zh-CN" sz="7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>
                    <a:off x="2492896" y="1721024"/>
                    <a:ext cx="21602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700" i="1" dirty="0">
                        <a:latin typeface="Arial" pitchFamily="34" charset="0"/>
                        <a:cs typeface="Arial" pitchFamily="34" charset="0"/>
                      </a:rPr>
                      <a:t>7</a:t>
                    </a:r>
                    <a:endParaRPr lang="en-US" altLang="zh-CN" sz="7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99" name="组合 339"/>
          <p:cNvGrpSpPr/>
          <p:nvPr/>
        </p:nvGrpSpPr>
        <p:grpSpPr>
          <a:xfrm>
            <a:off x="44624" y="3368432"/>
            <a:ext cx="6741368" cy="4968944"/>
            <a:chOff x="44624" y="1856656"/>
            <a:chExt cx="6741368" cy="4968944"/>
          </a:xfrm>
        </p:grpSpPr>
        <p:pic>
          <p:nvPicPr>
            <p:cNvPr id="213" name="图片 212" descr="fig_CM_curves_all.emf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200" y="2577600"/>
              <a:ext cx="4896000" cy="4248000"/>
            </a:xfrm>
            <a:prstGeom prst="rect">
              <a:avLst/>
            </a:prstGeom>
          </p:spPr>
        </p:pic>
        <p:grpSp>
          <p:nvGrpSpPr>
            <p:cNvPr id="102" name="组合 76"/>
            <p:cNvGrpSpPr/>
            <p:nvPr/>
          </p:nvGrpSpPr>
          <p:grpSpPr>
            <a:xfrm>
              <a:off x="44624" y="1856656"/>
              <a:ext cx="6741368" cy="4824536"/>
              <a:chOff x="44624" y="56456"/>
              <a:chExt cx="6741368" cy="4824536"/>
            </a:xfrm>
          </p:grpSpPr>
          <p:grpSp>
            <p:nvGrpSpPr>
              <p:cNvPr id="103" name="组合 55"/>
              <p:cNvGrpSpPr/>
              <p:nvPr/>
            </p:nvGrpSpPr>
            <p:grpSpPr>
              <a:xfrm>
                <a:off x="44624" y="56456"/>
                <a:ext cx="5661473" cy="4824536"/>
                <a:chOff x="620688" y="56456"/>
                <a:chExt cx="5661473" cy="4824536"/>
              </a:xfrm>
            </p:grpSpPr>
            <p:sp>
              <p:nvSpPr>
                <p:cNvPr id="308" name="TextBox 3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764704" y="776536"/>
                  <a:ext cx="648072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CapT</a:t>
                  </a:r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rap</a:t>
                  </a:r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-ONT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9" name="TextBox 4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20688" y="1100862"/>
                  <a:ext cx="792088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CapT</a:t>
                  </a:r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rap-PacBio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0" name="TextBox 5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92696" y="1388894"/>
                  <a:ext cx="720080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cDNA</a:t>
                  </a:r>
                  <a:r>
                    <a:rPr lang="en-US" sz="700" dirty="0">
                      <a:latin typeface="Arial" pitchFamily="34" charset="0"/>
                      <a:cs typeface="Arial" pitchFamily="34" charset="0"/>
                    </a:rPr>
                    <a:t>-ONT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1" name="TextBox 6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92696" y="1712640"/>
                  <a:ext cx="720080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cDNA-PacBio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2" name="TextBox 7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92696" y="2000672"/>
                  <a:ext cx="720080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dRNA</a:t>
                  </a:r>
                  <a:r>
                    <a:rPr lang="en-US" sz="700" dirty="0">
                      <a:latin typeface="Arial" pitchFamily="34" charset="0"/>
                      <a:cs typeface="Arial" pitchFamily="34" charset="0"/>
                    </a:rPr>
                    <a:t>-ONT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3" name="TextBox 8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764704" y="2324998"/>
                  <a:ext cx="648072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>
                      <a:latin typeface="Arial" pitchFamily="34" charset="0"/>
                      <a:cs typeface="Arial" pitchFamily="34" charset="0"/>
                    </a:rPr>
                    <a:t>R2C2-ONT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4" name="TextBox 9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92696" y="2613030"/>
                  <a:ext cx="720080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cDNA-Illumina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5" name="TextBox 10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764704" y="2936776"/>
                  <a:ext cx="648072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CapT</a:t>
                  </a:r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rap</a:t>
                  </a:r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-ONT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6" name="TextBox 11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20688" y="3261102"/>
                  <a:ext cx="792088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CapT</a:t>
                  </a:r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rap-PacBio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7" name="TextBox 12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92696" y="3549134"/>
                  <a:ext cx="720080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cDNA</a:t>
                  </a:r>
                  <a:r>
                    <a:rPr lang="en-US" sz="700" dirty="0">
                      <a:latin typeface="Arial" pitchFamily="34" charset="0"/>
                      <a:cs typeface="Arial" pitchFamily="34" charset="0"/>
                    </a:rPr>
                    <a:t>-ONT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8" name="TextBox 13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92696" y="3872880"/>
                  <a:ext cx="720080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cDNA-PacBio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9" name="TextBox 14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92696" y="4160912"/>
                  <a:ext cx="720080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dRNA</a:t>
                  </a:r>
                  <a:r>
                    <a:rPr lang="en-US" sz="700" dirty="0">
                      <a:latin typeface="Arial" pitchFamily="34" charset="0"/>
                      <a:cs typeface="Arial" pitchFamily="34" charset="0"/>
                    </a:rPr>
                    <a:t>-ONT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0" name="TextBox 15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764704" y="4485238"/>
                  <a:ext cx="648072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>
                      <a:latin typeface="Arial" pitchFamily="34" charset="0"/>
                      <a:cs typeface="Arial" pitchFamily="34" charset="0"/>
                    </a:rPr>
                    <a:t>R2C2-ONT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1" name="TextBox 16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92696" y="4773270"/>
                  <a:ext cx="720080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700" dirty="0" err="1">
                      <a:latin typeface="Arial" pitchFamily="34" charset="0"/>
                      <a:cs typeface="Arial" pitchFamily="34" charset="0"/>
                    </a:rPr>
                    <a:t>cDNA-Illumina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2" name="TextBox 17"/>
                <p:cNvSpPr txBox="1"/>
                <p:nvPr/>
              </p:nvSpPr>
              <p:spPr>
                <a:xfrm rot="16200000">
                  <a:off x="1286617" y="326631"/>
                  <a:ext cx="648072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Bambu</a:t>
                  </a:r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-merge</a:t>
                  </a:r>
                </a:p>
              </p:txBody>
            </p:sp>
            <p:sp>
              <p:nvSpPr>
                <p:cNvPr id="323" name="TextBox 18"/>
                <p:cNvSpPr txBox="1"/>
                <p:nvPr/>
              </p:nvSpPr>
              <p:spPr>
                <a:xfrm rot="16200000">
                  <a:off x="1610942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Bambu</a:t>
                  </a:r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-LR</a:t>
                  </a:r>
                </a:p>
              </p:txBody>
            </p:sp>
            <p:sp>
              <p:nvSpPr>
                <p:cNvPr id="324" name="TextBox 19"/>
                <p:cNvSpPr txBox="1"/>
                <p:nvPr/>
              </p:nvSpPr>
              <p:spPr>
                <a:xfrm rot="16200000">
                  <a:off x="1898975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FLAIR</a:t>
                  </a:r>
                </a:p>
              </p:txBody>
            </p:sp>
            <p:sp>
              <p:nvSpPr>
                <p:cNvPr id="325" name="TextBox 20"/>
                <p:cNvSpPr txBox="1"/>
                <p:nvPr/>
              </p:nvSpPr>
              <p:spPr>
                <a:xfrm rot="16200000">
                  <a:off x="2196000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FLAMES</a:t>
                  </a:r>
                </a:p>
              </p:txBody>
            </p:sp>
            <p:sp>
              <p:nvSpPr>
                <p:cNvPr id="326" name="TextBox 21"/>
                <p:cNvSpPr txBox="1"/>
                <p:nvPr/>
              </p:nvSpPr>
              <p:spPr>
                <a:xfrm rot="16200000">
                  <a:off x="2438745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IsoQuant</a:t>
                  </a:r>
                  <a:endParaRPr lang="en-US" altLang="zh-CN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7" name="TextBox 22"/>
                <p:cNvSpPr txBox="1"/>
                <p:nvPr/>
              </p:nvSpPr>
              <p:spPr>
                <a:xfrm rot="16200000">
                  <a:off x="2726777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IsoTools</a:t>
                  </a:r>
                  <a:endParaRPr lang="en-US" altLang="zh-CN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8" name="TextBox 23"/>
                <p:cNvSpPr txBox="1"/>
                <p:nvPr/>
              </p:nvSpPr>
              <p:spPr>
                <a:xfrm rot="16200000">
                  <a:off x="2979095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TALON</a:t>
                  </a:r>
                </a:p>
              </p:txBody>
            </p:sp>
            <p:sp>
              <p:nvSpPr>
                <p:cNvPr id="329" name="TextBox 24"/>
                <p:cNvSpPr txBox="1"/>
                <p:nvPr/>
              </p:nvSpPr>
              <p:spPr>
                <a:xfrm rot="16200000">
                  <a:off x="3276000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NanoSim</a:t>
                  </a:r>
                  <a:endParaRPr lang="en-US" altLang="zh-CN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0" name="TextBox 25"/>
                <p:cNvSpPr txBox="1"/>
                <p:nvPr/>
              </p:nvSpPr>
              <p:spPr>
                <a:xfrm rot="16200000">
                  <a:off x="3528000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RSEM</a:t>
                  </a:r>
                </a:p>
              </p:txBody>
            </p:sp>
            <p:sp>
              <p:nvSpPr>
                <p:cNvPr id="331" name="TextBox 26"/>
                <p:cNvSpPr txBox="1"/>
                <p:nvPr/>
              </p:nvSpPr>
              <p:spPr>
                <a:xfrm rot="16200000">
                  <a:off x="3842901" y="434643"/>
                  <a:ext cx="432048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Bambu</a:t>
                  </a:r>
                  <a:endParaRPr lang="en-US" altLang="zh-CN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2" name="TextBox 27"/>
                <p:cNvSpPr txBox="1"/>
                <p:nvPr/>
              </p:nvSpPr>
              <p:spPr>
                <a:xfrm rot="16200000">
                  <a:off x="4059214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Bambu_LR</a:t>
                  </a:r>
                  <a:endParaRPr lang="en-US" altLang="zh-CN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3" name="TextBox 28"/>
                <p:cNvSpPr txBox="1"/>
                <p:nvPr/>
              </p:nvSpPr>
              <p:spPr>
                <a:xfrm rot="16200000">
                  <a:off x="4347247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FLAIR</a:t>
                  </a:r>
                </a:p>
              </p:txBody>
            </p:sp>
            <p:sp>
              <p:nvSpPr>
                <p:cNvPr id="334" name="TextBox 29"/>
                <p:cNvSpPr txBox="1"/>
                <p:nvPr/>
              </p:nvSpPr>
              <p:spPr>
                <a:xfrm rot="16200000">
                  <a:off x="4644272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FLAMES</a:t>
                  </a:r>
                </a:p>
              </p:txBody>
            </p:sp>
            <p:sp>
              <p:nvSpPr>
                <p:cNvPr id="335" name="TextBox 30"/>
                <p:cNvSpPr txBox="1"/>
                <p:nvPr/>
              </p:nvSpPr>
              <p:spPr>
                <a:xfrm rot="16200000">
                  <a:off x="4887017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IsoQuant</a:t>
                  </a:r>
                  <a:endParaRPr lang="en-US" altLang="zh-CN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6" name="TextBox 31"/>
                <p:cNvSpPr txBox="1"/>
                <p:nvPr/>
              </p:nvSpPr>
              <p:spPr>
                <a:xfrm rot="16200000">
                  <a:off x="5175049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IsoTools</a:t>
                  </a:r>
                  <a:endParaRPr lang="en-US" altLang="zh-CN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7" name="TextBox 32"/>
                <p:cNvSpPr txBox="1"/>
                <p:nvPr/>
              </p:nvSpPr>
              <p:spPr>
                <a:xfrm rot="16200000">
                  <a:off x="5427367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TALON</a:t>
                  </a:r>
                </a:p>
              </p:txBody>
            </p:sp>
            <p:sp>
              <p:nvSpPr>
                <p:cNvPr id="338" name="TextBox 33"/>
                <p:cNvSpPr txBox="1"/>
                <p:nvPr/>
              </p:nvSpPr>
              <p:spPr>
                <a:xfrm rot="16200000">
                  <a:off x="5724272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 err="1">
                      <a:latin typeface="Arial" pitchFamily="34" charset="0"/>
                      <a:cs typeface="Arial" pitchFamily="34" charset="0"/>
                    </a:rPr>
                    <a:t>NanoSim</a:t>
                  </a:r>
                  <a:endParaRPr lang="en-US" altLang="zh-CN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9" name="TextBox 34"/>
                <p:cNvSpPr txBox="1"/>
                <p:nvPr/>
              </p:nvSpPr>
              <p:spPr>
                <a:xfrm rot="16200000">
                  <a:off x="5976272" y="398639"/>
                  <a:ext cx="504056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RSEM</a:t>
                  </a:r>
                </a:p>
              </p:txBody>
            </p:sp>
          </p:grpSp>
          <p:grpSp>
            <p:nvGrpSpPr>
              <p:cNvPr id="104" name="组合 66"/>
              <p:cNvGrpSpPr/>
              <p:nvPr/>
            </p:nvGrpSpPr>
            <p:grpSpPr>
              <a:xfrm>
                <a:off x="5805264" y="1820942"/>
                <a:ext cx="980728" cy="1979930"/>
                <a:chOff x="5877272" y="1820942"/>
                <a:chExt cx="980728" cy="1979930"/>
              </a:xfrm>
            </p:grpSpPr>
            <p:grpSp>
              <p:nvGrpSpPr>
                <p:cNvPr id="105" name="组合 54"/>
                <p:cNvGrpSpPr/>
                <p:nvPr/>
              </p:nvGrpSpPr>
              <p:grpSpPr>
                <a:xfrm>
                  <a:off x="5877272" y="2829054"/>
                  <a:ext cx="936104" cy="971818"/>
                  <a:chOff x="1268760" y="5097016"/>
                  <a:chExt cx="936104" cy="971818"/>
                </a:xfrm>
              </p:grpSpPr>
              <p:grpSp>
                <p:nvGrpSpPr>
                  <p:cNvPr id="106" name="组合 53"/>
                  <p:cNvGrpSpPr/>
                  <p:nvPr/>
                </p:nvGrpSpPr>
                <p:grpSpPr>
                  <a:xfrm>
                    <a:off x="1268760" y="5169024"/>
                    <a:ext cx="936104" cy="899810"/>
                    <a:chOff x="1268760" y="5169024"/>
                    <a:chExt cx="936104" cy="899810"/>
                  </a:xfrm>
                </p:grpSpPr>
                <p:cxnSp>
                  <p:nvCxnSpPr>
                    <p:cNvPr id="282" name="直接箭头连接符 281"/>
                    <p:cNvCxnSpPr/>
                    <p:nvPr/>
                  </p:nvCxnSpPr>
                  <p:spPr>
                    <a:xfrm>
                      <a:off x="1484784" y="5664696"/>
                      <a:ext cx="648072" cy="838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直接箭头连接符 289"/>
                    <p:cNvCxnSpPr/>
                    <p:nvPr/>
                  </p:nvCxnSpPr>
                  <p:spPr>
                    <a:xfrm flipV="1">
                      <a:off x="1556792" y="5169024"/>
                      <a:ext cx="0" cy="57606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1" name="TextBox 290">
                      <a:extLst>
                        <a:ext uri="{FF2B5EF4-FFF2-40B4-BE49-F238E27FC236}">
                          <a16:creationId xmlns:a16="http://schemas.microsoft.com/office/drawing/2014/main" id="{658015B9-B6D8-6C4F-AD52-EF0EDF26A0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84784" y="5745088"/>
                      <a:ext cx="72008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700" dirty="0">
                          <a:latin typeface="Arial" pitchFamily="34" charset="0"/>
                          <a:cs typeface="Arial" pitchFamily="34" charset="0"/>
                        </a:rPr>
                        <a:t>    0                10                </a:t>
                      </a:r>
                      <a:endParaRPr lang="x-none" sz="7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658015B9-B6D8-6C4F-AD52-EF0EDF26A0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8760" y="5205318"/>
                      <a:ext cx="21602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r"/>
                      <a:r>
                        <a:rPr lang="en-US" sz="7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x-none" sz="7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301" name="TextBox 300">
                      <a:extLst>
                        <a:ext uri="{FF2B5EF4-FFF2-40B4-BE49-F238E27FC236}">
                          <a16:creationId xmlns:a16="http://schemas.microsoft.com/office/drawing/2014/main" id="{658015B9-B6D8-6C4F-AD52-EF0EDF26A0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8760" y="5601072"/>
                      <a:ext cx="21602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r"/>
                      <a:r>
                        <a:rPr lang="en-US" sz="7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x-none" sz="7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307" name="TextBox 306">
                      <a:extLst>
                        <a:ext uri="{FF2B5EF4-FFF2-40B4-BE49-F238E27FC236}">
                          <a16:creationId xmlns:a16="http://schemas.microsoft.com/office/drawing/2014/main" id="{658015B9-B6D8-6C4F-AD52-EF0EDF26A0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8760" y="5853390"/>
                      <a:ext cx="93610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700" dirty="0">
                          <a:latin typeface="Arial" pitchFamily="34" charset="0"/>
                          <a:cs typeface="Arial" pitchFamily="34" charset="0"/>
                        </a:rPr>
                        <a:t>Abundance threshold</a:t>
                      </a:r>
                    </a:p>
                    <a:p>
                      <a:pPr algn="ctr"/>
                      <a:r>
                        <a:rPr lang="en-US" altLang="zh-CN" sz="700" dirty="0">
                          <a:latin typeface="Arial" pitchFamily="34" charset="0"/>
                          <a:cs typeface="Arial" pitchFamily="34" charset="0"/>
                        </a:rPr>
                        <a:t>(log2(TPM-1</a:t>
                      </a:r>
                      <a:endParaRPr lang="x-none" altLang="zh-CN" sz="7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658015B9-B6D8-6C4F-AD52-EF0EDF26A0F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62581" y="5403195"/>
                    <a:ext cx="720080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700" dirty="0">
                        <a:latin typeface="Arial" pitchFamily="34" charset="0"/>
                        <a:cs typeface="Arial" pitchFamily="34" charset="0"/>
                      </a:rPr>
                      <a:t>Consistency</a:t>
                    </a:r>
                    <a:endParaRPr lang="x-none" sz="7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cxnSp>
              <p:nvCxnSpPr>
                <p:cNvPr id="270" name="直接连接符 269"/>
                <p:cNvCxnSpPr/>
                <p:nvPr/>
              </p:nvCxnSpPr>
              <p:spPr>
                <a:xfrm>
                  <a:off x="5949280" y="185665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直接连接符 270"/>
                <p:cNvCxnSpPr/>
                <p:nvPr/>
              </p:nvCxnSpPr>
              <p:spPr>
                <a:xfrm>
                  <a:off x="5949280" y="2072680"/>
                  <a:ext cx="21602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直接连接符 271"/>
                <p:cNvCxnSpPr/>
                <p:nvPr/>
              </p:nvCxnSpPr>
              <p:spPr>
                <a:xfrm>
                  <a:off x="5949280" y="228870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直接连接符 272"/>
                <p:cNvCxnSpPr/>
                <p:nvPr/>
              </p:nvCxnSpPr>
              <p:spPr>
                <a:xfrm>
                  <a:off x="5949280" y="2504728"/>
                  <a:ext cx="216024" cy="0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237312" y="1820942"/>
                  <a:ext cx="620688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00" dirty="0">
                      <a:latin typeface="Arial" pitchFamily="34" charset="0"/>
                      <a:cs typeface="Arial" pitchFamily="34" charset="0"/>
                    </a:rPr>
                    <a:t>H1-mix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237312" y="2036966"/>
                  <a:ext cx="620688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00" dirty="0">
                      <a:latin typeface="Arial" pitchFamily="34" charset="0"/>
                      <a:cs typeface="Arial" pitchFamily="34" charset="0"/>
                    </a:rPr>
                    <a:t>WTC11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237312" y="2252990"/>
                  <a:ext cx="620688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00" dirty="0">
                      <a:latin typeface="Arial" pitchFamily="34" charset="0"/>
                      <a:cs typeface="Arial" pitchFamily="34" charset="0"/>
                    </a:rPr>
                    <a:t>H1-hESC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6237312" y="2469014"/>
                  <a:ext cx="620688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00" dirty="0">
                      <a:latin typeface="Arial" pitchFamily="34" charset="0"/>
                      <a:cs typeface="Arial" pitchFamily="34" charset="0"/>
                    </a:rPr>
                    <a:t>H1-DE</a:t>
                  </a:r>
                  <a:endParaRPr lang="x-none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id="{658015B9-B6D8-6C4F-AD52-EF0EDF26A0FE}"/>
              </a:ext>
            </a:extLst>
          </p:cNvPr>
          <p:cNvSpPr txBox="1"/>
          <p:nvPr/>
        </p:nvSpPr>
        <p:spPr>
          <a:xfrm>
            <a:off x="188640" y="1856656"/>
            <a:ext cx="2076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c</a:t>
            </a:r>
            <a:endParaRPr lang="x-none" sz="1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4" name="组合 303"/>
          <p:cNvGrpSpPr/>
          <p:nvPr/>
        </p:nvGrpSpPr>
        <p:grpSpPr>
          <a:xfrm>
            <a:off x="332656" y="2000672"/>
            <a:ext cx="6048672" cy="1536664"/>
            <a:chOff x="332656" y="1928664"/>
            <a:chExt cx="6048672" cy="1536664"/>
          </a:xfrm>
        </p:grpSpPr>
        <p:grpSp>
          <p:nvGrpSpPr>
            <p:cNvPr id="194" name="组合 193"/>
            <p:cNvGrpSpPr/>
            <p:nvPr/>
          </p:nvGrpSpPr>
          <p:grpSpPr>
            <a:xfrm>
              <a:off x="332656" y="1928664"/>
              <a:ext cx="6048672" cy="1388092"/>
              <a:chOff x="548680" y="2072680"/>
              <a:chExt cx="6048672" cy="1388092"/>
            </a:xfrm>
          </p:grpSpPr>
          <p:pic>
            <p:nvPicPr>
              <p:cNvPr id="197" name="图片 196" descr="fig_real_data_AI_v4.emf"/>
              <p:cNvPicPr>
                <a:picLocks noChangeAspect="1"/>
              </p:cNvPicPr>
              <p:nvPr/>
            </p:nvPicPr>
            <p:blipFill>
              <a:blip r:embed="rId4" cstate="print"/>
              <a:srcRect t="38176" b="51171"/>
              <a:stretch>
                <a:fillRect/>
              </a:stretch>
            </p:blipFill>
            <p:spPr>
              <a:xfrm>
                <a:off x="764704" y="2203200"/>
                <a:ext cx="4104456" cy="720080"/>
              </a:xfrm>
              <a:prstGeom prst="rect">
                <a:avLst/>
              </a:prstGeom>
            </p:spPr>
          </p:pic>
          <p:grpSp>
            <p:nvGrpSpPr>
              <p:cNvPr id="198" name="组合 389"/>
              <p:cNvGrpSpPr/>
              <p:nvPr/>
            </p:nvGrpSpPr>
            <p:grpSpPr>
              <a:xfrm>
                <a:off x="5111904" y="2216696"/>
                <a:ext cx="836712" cy="964621"/>
                <a:chOff x="5589240" y="1640632"/>
                <a:chExt cx="836712" cy="964621"/>
              </a:xfrm>
            </p:grpSpPr>
            <p:sp>
              <p:nvSpPr>
                <p:cNvPr id="247" name="TextBox 246"/>
                <p:cNvSpPr txBox="1"/>
                <p:nvPr/>
              </p:nvSpPr>
              <p:spPr>
                <a:xfrm>
                  <a:off x="5589240" y="1640632"/>
                  <a:ext cx="836712" cy="100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600" b="1" dirty="0">
                      <a:latin typeface="Arial" pitchFamily="34" charset="0"/>
                      <a:cs typeface="Arial" pitchFamily="34" charset="0"/>
                    </a:rPr>
                    <a:t>Protocols-Platforms</a:t>
                  </a:r>
                  <a:endParaRPr lang="zh-CN" altLang="en-US" sz="6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52" name="组合 409"/>
                <p:cNvGrpSpPr/>
                <p:nvPr/>
              </p:nvGrpSpPr>
              <p:grpSpPr>
                <a:xfrm>
                  <a:off x="5589240" y="1784648"/>
                  <a:ext cx="675320" cy="820605"/>
                  <a:chOff x="1124744" y="4140000"/>
                  <a:chExt cx="675320" cy="820605"/>
                </a:xfrm>
              </p:grpSpPr>
              <p:sp>
                <p:nvSpPr>
                  <p:cNvPr id="253" name="TextBox 252"/>
                  <p:cNvSpPr txBox="1"/>
                  <p:nvPr/>
                </p:nvSpPr>
                <p:spPr>
                  <a:xfrm>
                    <a:off x="1224000" y="4140000"/>
                    <a:ext cx="576064" cy="110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600" dirty="0" err="1">
                        <a:latin typeface="Arial" pitchFamily="34" charset="0"/>
                        <a:cs typeface="Arial" pitchFamily="34" charset="0"/>
                      </a:rPr>
                      <a:t>cDNA-PacBio</a:t>
                    </a:r>
                    <a:endParaRPr lang="zh-CN" altLang="en-US" sz="6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54" name="TextBox 253"/>
                  <p:cNvSpPr txBox="1"/>
                  <p:nvPr/>
                </p:nvSpPr>
                <p:spPr>
                  <a:xfrm>
                    <a:off x="1224000" y="4507200"/>
                    <a:ext cx="576064" cy="100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600" dirty="0" err="1">
                        <a:latin typeface="Arial" pitchFamily="34" charset="0"/>
                        <a:cs typeface="Arial" pitchFamily="34" charset="0"/>
                      </a:rPr>
                      <a:t>CapTrap-PacBio</a:t>
                    </a:r>
                    <a:endParaRPr lang="zh-CN" altLang="en-US" sz="6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61" name="TextBox 260"/>
                  <p:cNvSpPr txBox="1"/>
                  <p:nvPr/>
                </p:nvSpPr>
                <p:spPr>
                  <a:xfrm>
                    <a:off x="1224000" y="4860000"/>
                    <a:ext cx="576064" cy="100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600" dirty="0" err="1">
                        <a:latin typeface="Arial" pitchFamily="34" charset="0"/>
                        <a:cs typeface="Arial" pitchFamily="34" charset="0"/>
                      </a:rPr>
                      <a:t>cDNA-Illumina</a:t>
                    </a:r>
                    <a:endParaRPr lang="zh-CN" altLang="en-US" sz="6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66" name="TextBox 265"/>
                  <p:cNvSpPr txBox="1"/>
                  <p:nvPr/>
                </p:nvSpPr>
                <p:spPr>
                  <a:xfrm>
                    <a:off x="1224000" y="4266000"/>
                    <a:ext cx="576064" cy="100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600" dirty="0" err="1">
                        <a:latin typeface="Arial" pitchFamily="34" charset="0"/>
                        <a:cs typeface="Arial" pitchFamily="34" charset="0"/>
                      </a:rPr>
                      <a:t>cDNA</a:t>
                    </a:r>
                    <a:r>
                      <a:rPr lang="en-US" altLang="zh-CN" sz="600" dirty="0">
                        <a:latin typeface="Arial" pitchFamily="34" charset="0"/>
                        <a:cs typeface="Arial" pitchFamily="34" charset="0"/>
                      </a:rPr>
                      <a:t>-ONT</a:t>
                    </a:r>
                    <a:endParaRPr lang="zh-CN" altLang="en-US" sz="6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1224000" y="4629600"/>
                    <a:ext cx="576064" cy="100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600" dirty="0" err="1">
                        <a:latin typeface="Arial" pitchFamily="34" charset="0"/>
                        <a:cs typeface="Arial" pitchFamily="34" charset="0"/>
                      </a:rPr>
                      <a:t>CapTrap</a:t>
                    </a:r>
                    <a:r>
                      <a:rPr lang="en-US" altLang="zh-CN" sz="600" dirty="0">
                        <a:latin typeface="Arial" pitchFamily="34" charset="0"/>
                        <a:cs typeface="Arial" pitchFamily="34" charset="0"/>
                      </a:rPr>
                      <a:t>-ONT</a:t>
                    </a:r>
                    <a:endParaRPr lang="zh-CN" altLang="en-US" sz="6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80" name="TextBox 279"/>
                  <p:cNvSpPr txBox="1"/>
                  <p:nvPr/>
                </p:nvSpPr>
                <p:spPr>
                  <a:xfrm>
                    <a:off x="1224000" y="4752000"/>
                    <a:ext cx="576064" cy="100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600" dirty="0">
                        <a:latin typeface="Arial" pitchFamily="34" charset="0"/>
                        <a:cs typeface="Arial" pitchFamily="34" charset="0"/>
                      </a:rPr>
                      <a:t>R2C2-ONT</a:t>
                    </a:r>
                    <a:endParaRPr lang="zh-CN" altLang="en-US" sz="6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85" name="TextBox 284"/>
                  <p:cNvSpPr txBox="1"/>
                  <p:nvPr/>
                </p:nvSpPr>
                <p:spPr>
                  <a:xfrm>
                    <a:off x="1224000" y="4384800"/>
                    <a:ext cx="576064" cy="100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600" dirty="0" err="1">
                        <a:latin typeface="Arial" pitchFamily="34" charset="0"/>
                        <a:cs typeface="Arial" pitchFamily="34" charset="0"/>
                      </a:rPr>
                      <a:t>dRNA</a:t>
                    </a:r>
                    <a:r>
                      <a:rPr lang="en-US" altLang="zh-CN" sz="600" dirty="0">
                        <a:latin typeface="Arial" pitchFamily="34" charset="0"/>
                        <a:cs typeface="Arial" pitchFamily="34" charset="0"/>
                      </a:rPr>
                      <a:t>-ONT</a:t>
                    </a:r>
                    <a:endParaRPr lang="zh-CN" altLang="en-US" sz="6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pic>
                <p:nvPicPr>
                  <p:cNvPr id="289" name="图片 288" descr="legend_1_v4.emf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>
                    <a:off x="1124744" y="4160912"/>
                    <a:ext cx="95175" cy="79312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9" name="组合 384"/>
              <p:cNvGrpSpPr/>
              <p:nvPr/>
            </p:nvGrpSpPr>
            <p:grpSpPr>
              <a:xfrm>
                <a:off x="5949280" y="2216696"/>
                <a:ext cx="648072" cy="804829"/>
                <a:chOff x="5589240" y="2715398"/>
                <a:chExt cx="648072" cy="804829"/>
              </a:xfrm>
            </p:grpSpPr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5589240" y="2715398"/>
                  <a:ext cx="648072" cy="923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600" b="1" dirty="0">
                      <a:latin typeface="Arial" pitchFamily="34" charset="0"/>
                      <a:cs typeface="Arial" pitchFamily="34" charset="0"/>
                    </a:rPr>
                    <a:t>Samples</a:t>
                  </a:r>
                  <a:endParaRPr lang="x-none" sz="6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pic>
              <p:nvPicPr>
                <p:cNvPr id="245" name="图片 244" descr="legend_1.tif"/>
                <p:cNvPicPr>
                  <a:picLocks noChangeAspect="1"/>
                </p:cNvPicPr>
                <p:nvPr/>
              </p:nvPicPr>
              <p:blipFill>
                <a:blip r:embed="rId6" cstate="print"/>
                <a:srcRect r="-40864" b="70543"/>
                <a:stretch>
                  <a:fillRect/>
                </a:stretch>
              </p:blipFill>
              <p:spPr>
                <a:xfrm>
                  <a:off x="5632011" y="2859414"/>
                  <a:ext cx="89305" cy="660813"/>
                </a:xfrm>
                <a:prstGeom prst="rect">
                  <a:avLst/>
                </a:prstGeom>
              </p:spPr>
            </p:pic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5732592" y="2859414"/>
                  <a:ext cx="459432" cy="6001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600" dirty="0">
                      <a:latin typeface="Arial" pitchFamily="34" charset="0"/>
                      <a:cs typeface="Arial" pitchFamily="34" charset="0"/>
                    </a:rPr>
                    <a:t>H1-</a:t>
                  </a:r>
                  <a:r>
                    <a:rPr lang="en-US" altLang="zh-CN" sz="600" dirty="0">
                      <a:latin typeface="Arial" pitchFamily="34" charset="0"/>
                      <a:cs typeface="Arial" pitchFamily="34" charset="0"/>
                    </a:rPr>
                    <a:t>mix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US" sz="600" dirty="0">
                      <a:latin typeface="Arial" pitchFamily="34" charset="0"/>
                      <a:cs typeface="Arial" pitchFamily="34" charset="0"/>
                    </a:rPr>
                    <a:t>H1-hESC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US" sz="600" dirty="0">
                      <a:latin typeface="Arial" pitchFamily="34" charset="0"/>
                      <a:cs typeface="Arial" pitchFamily="34" charset="0"/>
                    </a:rPr>
                    <a:t>H1-DE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US" sz="600" dirty="0">
                      <a:latin typeface="Arial" pitchFamily="34" charset="0"/>
                      <a:cs typeface="Arial" pitchFamily="34" charset="0"/>
                    </a:rPr>
                    <a:t>WTC11</a:t>
                  </a:r>
                </a:p>
              </p:txBody>
            </p:sp>
          </p:grp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682198" y="2977452"/>
                <a:ext cx="360040" cy="1389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700" dirty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altLang="zh-CN" sz="700" dirty="0" err="1">
                    <a:latin typeface="Arial" pitchFamily="34" charset="0"/>
                    <a:cs typeface="Arial" pitchFamily="34" charset="0"/>
                  </a:rPr>
                  <a:t>ambu</a:t>
                </a:r>
                <a:endParaRPr lang="en-GB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970230" y="2982946"/>
                <a:ext cx="360040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FLAIR</a:t>
                </a:r>
                <a:endParaRPr lang="en-GB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1219132" y="2982946"/>
                <a:ext cx="360040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FLAMES</a:t>
                </a:r>
                <a:endParaRPr lang="en-GB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1363391" y="3028726"/>
                <a:ext cx="480220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 err="1">
                    <a:latin typeface="Arial" pitchFamily="34" charset="0"/>
                    <a:cs typeface="Arial" pitchFamily="34" charset="0"/>
                  </a:rPr>
                  <a:t>IsoQuant</a:t>
                </a:r>
                <a:endParaRPr lang="en-GB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1624176" y="3028726"/>
                <a:ext cx="480220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 err="1">
                    <a:latin typeface="Arial" pitchFamily="34" charset="0"/>
                    <a:cs typeface="Arial" pitchFamily="34" charset="0"/>
                  </a:rPr>
                  <a:t>IsoTools</a:t>
                </a:r>
                <a:endParaRPr lang="en-GB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1873284" y="3028726"/>
                <a:ext cx="480220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TALON</a:t>
                </a:r>
                <a:endParaRPr lang="en-GB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2089307" y="3028726"/>
                <a:ext cx="480220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 err="1">
                    <a:latin typeface="Arial" pitchFamily="34" charset="0"/>
                    <a:cs typeface="Arial" pitchFamily="34" charset="0"/>
                  </a:rPr>
                  <a:t>NanoSim</a:t>
                </a:r>
                <a:endParaRPr lang="en-GB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2377340" y="3028726"/>
                <a:ext cx="480220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RSEM</a:t>
                </a:r>
                <a:endParaRPr lang="en-GB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2684221" y="3086600"/>
                <a:ext cx="632145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zh-CN" sz="700" dirty="0" err="1">
                    <a:latin typeface="Arial" pitchFamily="34" charset="0"/>
                    <a:cs typeface="Arial" pitchFamily="34" charset="0"/>
                  </a:rPr>
                  <a:t>cDNA-PacBio</a:t>
                </a:r>
                <a:endParaRPr lang="en-GB" altLang="zh-CN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2926644" y="3086600"/>
                <a:ext cx="632145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zh-CN" sz="700" dirty="0" err="1">
                    <a:latin typeface="Arial" pitchFamily="34" charset="0"/>
                    <a:cs typeface="Arial" pitchFamily="34" charset="0"/>
                  </a:rPr>
                  <a:t>cDNA</a:t>
                </a:r>
                <a:r>
                  <a:rPr lang="en-US" altLang="zh-CN" sz="700" dirty="0">
                    <a:latin typeface="Arial" pitchFamily="34" charset="0"/>
                    <a:cs typeface="Arial" pitchFamily="34" charset="0"/>
                  </a:rPr>
                  <a:t>-ONT</a:t>
                </a:r>
                <a:endParaRPr lang="en-GB" altLang="zh-CN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3142669" y="3086600"/>
                <a:ext cx="632145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zh-CN" sz="700" dirty="0" err="1">
                    <a:latin typeface="Arial" pitchFamily="34" charset="0"/>
                    <a:cs typeface="Arial" pitchFamily="34" charset="0"/>
                  </a:rPr>
                  <a:t>dRNA</a:t>
                </a:r>
                <a:r>
                  <a:rPr lang="en-US" altLang="zh-CN" sz="700" dirty="0">
                    <a:latin typeface="Arial" pitchFamily="34" charset="0"/>
                    <a:cs typeface="Arial" pitchFamily="34" charset="0"/>
                  </a:rPr>
                  <a:t>-ONT</a:t>
                </a:r>
                <a:endParaRPr lang="en-GB" altLang="zh-CN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3695466" y="3088433"/>
                <a:ext cx="63695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zh-CN" sz="700" dirty="0" err="1">
                    <a:latin typeface="Arial" pitchFamily="34" charset="0"/>
                    <a:cs typeface="Arial" pitchFamily="34" charset="0"/>
                  </a:rPr>
                  <a:t>CapTrap</a:t>
                </a:r>
                <a:r>
                  <a:rPr lang="en-US" altLang="zh-CN" sz="700" dirty="0">
                    <a:latin typeface="Arial" pitchFamily="34" charset="0"/>
                    <a:cs typeface="Arial" pitchFamily="34" charset="0"/>
                  </a:rPr>
                  <a:t>-ONT</a:t>
                </a:r>
                <a:endParaRPr lang="en-GB" altLang="zh-CN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3933909" y="3088433"/>
                <a:ext cx="63695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zh-CN" sz="700" dirty="0">
                    <a:latin typeface="Arial" pitchFamily="34" charset="0"/>
                    <a:cs typeface="Arial" pitchFamily="34" charset="0"/>
                  </a:rPr>
                  <a:t>R2C2-ONT</a:t>
                </a:r>
                <a:endParaRPr lang="en-GB" altLang="zh-CN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4221941" y="3088433"/>
                <a:ext cx="63695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zh-CN" sz="700" dirty="0" err="1">
                    <a:latin typeface="Arial" pitchFamily="34" charset="0"/>
                    <a:cs typeface="Arial" pitchFamily="34" charset="0"/>
                  </a:rPr>
                  <a:t>cDNA-Ilumina</a:t>
                </a:r>
                <a:endParaRPr lang="en-GB" altLang="zh-CN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1" name="TextBox 3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548680" y="2757046"/>
                <a:ext cx="21602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7</a:t>
                </a:r>
                <a:endParaRPr lang="x-none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" name="TextBox 3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548680" y="2216696"/>
                <a:ext cx="21602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10</a:t>
                </a:r>
                <a:endParaRPr lang="x-none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6200000">
                <a:off x="296652" y="2486871"/>
                <a:ext cx="648072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700" dirty="0">
                    <a:latin typeface="Arial" pitchFamily="34" charset="0"/>
                    <a:cs typeface="Arial" pitchFamily="34" charset="0"/>
                  </a:rPr>
                  <a:t>ACC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836712" y="2072680"/>
                <a:ext cx="201622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00" b="1" dirty="0">
                    <a:latin typeface="Arial" pitchFamily="34" charset="0"/>
                    <a:cs typeface="Arial" pitchFamily="34" charset="0"/>
                  </a:rPr>
                  <a:t>Quantification tools</a:t>
                </a:r>
                <a:endParaRPr lang="x-none" sz="7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2996952" y="2072680"/>
                <a:ext cx="1872208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00" b="1" dirty="0">
                    <a:latin typeface="Arial" pitchFamily="34" charset="0"/>
                    <a:cs typeface="Arial" pitchFamily="34" charset="0"/>
                  </a:rPr>
                  <a:t>Protocols-Platforms</a:t>
                </a:r>
                <a:endParaRPr lang="x-none" sz="7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ECCA046D-70A9-3D4C-9D57-C97D86A2ABFF}"/>
                </a:ext>
              </a:extLst>
            </p:cNvPr>
            <p:cNvSpPr txBox="1"/>
            <p:nvPr/>
          </p:nvSpPr>
          <p:spPr>
            <a:xfrm rot="18622249">
              <a:off x="3040109" y="3008663"/>
              <a:ext cx="80560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700" dirty="0" err="1">
                  <a:latin typeface="Arial" pitchFamily="34" charset="0"/>
                  <a:cs typeface="Arial" pitchFamily="34" charset="0"/>
                </a:rPr>
                <a:t>CapTrap-PacBio</a:t>
              </a:r>
              <a:endParaRPr lang="en-GB" altLang="zh-CN" sz="7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28290</TotalTime>
  <Words>188</Words>
  <Application>Microsoft Macintosh PowerPoint</Application>
  <PresentationFormat>A4 Paper (210x297 mm)</PresentationFormat>
  <Paragraphs>128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wangdingjie</dc:creator>
  <cp:lastModifiedBy>Mark Diekhans</cp:lastModifiedBy>
  <cp:revision>473</cp:revision>
  <dcterms:created xsi:type="dcterms:W3CDTF">2022-04-07T04:27:21Z</dcterms:created>
  <dcterms:modified xsi:type="dcterms:W3CDTF">2023-12-24T06:31:54Z</dcterms:modified>
</cp:coreProperties>
</file>