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980B9"/>
    <a:srgbClr val="85C1E9"/>
    <a:srgbClr val="F1948A"/>
    <a:srgbClr val="2471A3"/>
    <a:srgbClr val="BA4A00"/>
    <a:srgbClr val="802417"/>
    <a:srgbClr val="17486F"/>
    <a:srgbClr val="C06636"/>
    <a:srgbClr val="2B5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5C19C-A574-4774-902F-78B07536C72C}" v="2" dt="2023-12-05T23:00:02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 autoAdjust="0"/>
    <p:restoredTop sz="42857" autoAdjust="0"/>
  </p:normalViewPr>
  <p:slideViewPr>
    <p:cSldViewPr>
      <p:cViewPr>
        <p:scale>
          <a:sx n="234" d="100"/>
          <a:sy n="234" d="100"/>
        </p:scale>
        <p:origin x="648" y="-882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Dingjie" userId="6de97a97-932f-4142-8582-3a2088585362" providerId="ADAL" clId="{71A5C19C-A574-4774-902F-78B07536C72C}"/>
    <pc:docChg chg="custSel addSld modSld">
      <pc:chgData name="Wang, Dingjie" userId="6de97a97-932f-4142-8582-3a2088585362" providerId="ADAL" clId="{71A5C19C-A574-4774-902F-78B07536C72C}" dt="2023-12-06T15:25:56.808" v="260" actId="20577"/>
      <pc:docMkLst>
        <pc:docMk/>
      </pc:docMkLst>
      <pc:sldChg chg="delSp modSp mod">
        <pc:chgData name="Wang, Dingjie" userId="6de97a97-932f-4142-8582-3a2088585362" providerId="ADAL" clId="{71A5C19C-A574-4774-902F-78B07536C72C}" dt="2023-12-05T23:00:43.871" v="257" actId="1035"/>
        <pc:sldMkLst>
          <pc:docMk/>
          <pc:sldMk cId="0" sldId="305"/>
        </pc:sldMkLst>
        <pc:spChg chg="del mod">
          <ac:chgData name="Wang, Dingjie" userId="6de97a97-932f-4142-8582-3a2088585362" providerId="ADAL" clId="{71A5C19C-A574-4774-902F-78B07536C72C}" dt="2023-12-05T22:59:35.707" v="10" actId="21"/>
          <ac:spMkLst>
            <pc:docMk/>
            <pc:sldMk cId="0" sldId="305"/>
            <ac:spMk id="84" creationId="{00000000-0000-0000-0000-000000000000}"/>
          </ac:spMkLst>
        </pc:spChg>
        <pc:grpChg chg="mod">
          <ac:chgData name="Wang, Dingjie" userId="6de97a97-932f-4142-8582-3a2088585362" providerId="ADAL" clId="{71A5C19C-A574-4774-902F-78B07536C72C}" dt="2023-12-05T23:00:37.709" v="251" actId="1036"/>
          <ac:grpSpMkLst>
            <pc:docMk/>
            <pc:sldMk cId="0" sldId="305"/>
            <ac:grpSpMk id="8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43.871" v="257" actId="1035"/>
          <ac:grpSpMkLst>
            <pc:docMk/>
            <pc:sldMk cId="0" sldId="305"/>
            <ac:grpSpMk id="205" creationId="{00000000-0000-0000-0000-000000000000}"/>
          </ac:grpSpMkLst>
        </pc:grpChg>
      </pc:sldChg>
      <pc:sldChg chg="delSp modSp mod">
        <pc:chgData name="Wang, Dingjie" userId="6de97a97-932f-4142-8582-3a2088585362" providerId="ADAL" clId="{71A5C19C-A574-4774-902F-78B07536C72C}" dt="2023-12-05T23:00:25.603" v="245" actId="1035"/>
        <pc:sldMkLst>
          <pc:docMk/>
          <pc:sldMk cId="0" sldId="306"/>
        </pc:sldMkLst>
        <pc:spChg chg="del">
          <ac:chgData name="Wang, Dingjie" userId="6de97a97-932f-4142-8582-3a2088585362" providerId="ADAL" clId="{71A5C19C-A574-4774-902F-78B07536C72C}" dt="2023-12-05T22:59:58.837" v="124" actId="21"/>
          <ac:spMkLst>
            <pc:docMk/>
            <pc:sldMk cId="0" sldId="306"/>
            <ac:spMk id="84" creationId="{00000000-0000-0000-0000-000000000000}"/>
          </ac:spMkLst>
        </pc:spChg>
        <pc:spChg chg="mod">
          <ac:chgData name="Wang, Dingjie" userId="6de97a97-932f-4142-8582-3a2088585362" providerId="ADAL" clId="{71A5C19C-A574-4774-902F-78B07536C72C}" dt="2023-12-05T23:00:20.161" v="242" actId="1036"/>
          <ac:spMkLst>
            <pc:docMk/>
            <pc:sldMk cId="0" sldId="306"/>
            <ac:spMk id="87" creationId="{658015B9-B6D8-6C4F-AD52-EF0EDF26A0FE}"/>
          </ac:spMkLst>
        </pc:spChg>
        <pc:grpChg chg="mod">
          <ac:chgData name="Wang, Dingjie" userId="6de97a97-932f-4142-8582-3a2088585362" providerId="ADAL" clId="{71A5C19C-A574-4774-902F-78B07536C72C}" dt="2023-12-05T23:00:14.832" v="240" actId="1036"/>
          <ac:grpSpMkLst>
            <pc:docMk/>
            <pc:sldMk cId="0" sldId="306"/>
            <ac:grpSpMk id="99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25.603" v="245" actId="1035"/>
          <ac:grpSpMkLst>
            <pc:docMk/>
            <pc:sldMk cId="0" sldId="306"/>
            <ac:grpSpMk id="304" creationId="{00000000-0000-0000-0000-000000000000}"/>
          </ac:grpSpMkLst>
        </pc:grpChg>
      </pc:sldChg>
      <pc:sldChg chg="modSp mod">
        <pc:chgData name="Wang, Dingjie" userId="6de97a97-932f-4142-8582-3a2088585362" providerId="ADAL" clId="{71A5C19C-A574-4774-902F-78B07536C72C}" dt="2023-12-06T15:25:56.808" v="260" actId="20577"/>
        <pc:sldMkLst>
          <pc:docMk/>
          <pc:sldMk cId="0" sldId="307"/>
        </pc:sldMkLst>
        <pc:spChg chg="mod">
          <ac:chgData name="Wang, Dingjie" userId="6de97a97-932f-4142-8582-3a2088585362" providerId="ADAL" clId="{71A5C19C-A574-4774-902F-78B07536C72C}" dt="2023-12-06T15:25:56.808" v="260" actId="20577"/>
          <ac:spMkLst>
            <pc:docMk/>
            <pc:sldMk cId="0" sldId="307"/>
            <ac:spMk id="82" creationId="{00000000-0000-0000-0000-000000000000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28.389" v="258" actId="948"/>
        <pc:sldMkLst>
          <pc:docMk/>
          <pc:sldMk cId="1788980285" sldId="347"/>
        </pc:sldMkLst>
        <pc:spChg chg="add mod">
          <ac:chgData name="Wang, Dingjie" userId="6de97a97-932f-4142-8582-3a2088585362" providerId="ADAL" clId="{71A5C19C-A574-4774-902F-78B07536C72C}" dt="2023-12-05T23:01:28.389" v="258" actId="948"/>
          <ac:spMkLst>
            <pc:docMk/>
            <pc:sldMk cId="1788980285" sldId="347"/>
            <ac:spMk id="2" creationId="{3DABB894-5DEB-A2AE-535F-B015F4188E7E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40.651" v="259" actId="948"/>
        <pc:sldMkLst>
          <pc:docMk/>
          <pc:sldMk cId="3938932140" sldId="348"/>
        </pc:sldMkLst>
        <pc:spChg chg="add mod">
          <ac:chgData name="Wang, Dingjie" userId="6de97a97-932f-4142-8582-3a2088585362" providerId="ADAL" clId="{71A5C19C-A574-4774-902F-78B07536C72C}" dt="2023-12-05T23:01:40.651" v="259" actId="948"/>
          <ac:spMkLst>
            <pc:docMk/>
            <pc:sldMk cId="3938932140" sldId="348"/>
            <ac:spMk id="2" creationId="{CC13D359-6DD6-EB93-1DC6-C8C396DA5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33"/>
          <p:cNvGrpSpPr/>
          <p:nvPr/>
        </p:nvGrpSpPr>
        <p:grpSpPr>
          <a:xfrm>
            <a:off x="332656" y="272480"/>
            <a:ext cx="6336704" cy="576064"/>
            <a:chOff x="404664" y="200472"/>
            <a:chExt cx="6336704" cy="576064"/>
          </a:xfrm>
        </p:grpSpPr>
        <p:grpSp>
          <p:nvGrpSpPr>
            <p:cNvPr id="6" name="组合 26"/>
            <p:cNvGrpSpPr/>
            <p:nvPr/>
          </p:nvGrpSpPr>
          <p:grpSpPr>
            <a:xfrm>
              <a:off x="404664" y="200472"/>
              <a:ext cx="2304256" cy="576064"/>
              <a:chOff x="404664" y="200472"/>
              <a:chExt cx="2304256" cy="5760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04664" y="236766"/>
                <a:ext cx="230425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H1-mix: mix of H1-hESC and H1-DE cell at </a:t>
                </a:r>
                <a:r>
                  <a:rPr lang="en-US" altLang="zh-CN" sz="700" b="1" dirty="0">
                    <a:latin typeface="Arial" pitchFamily="34" charset="0"/>
                    <a:cs typeface="Arial" pitchFamily="34" charset="0"/>
                  </a:rPr>
                  <a:t>0.8:0.2</a:t>
                </a:r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 ratio</a:t>
                </a:r>
              </a:p>
            </p:txBody>
          </p:sp>
          <p:grpSp>
            <p:nvGrpSpPr>
              <p:cNvPr id="7" name="组合 24"/>
              <p:cNvGrpSpPr/>
              <p:nvPr/>
            </p:nvGrpSpPr>
            <p:grpSpPr>
              <a:xfrm>
                <a:off x="548680" y="416496"/>
                <a:ext cx="2088232" cy="359460"/>
                <a:chOff x="332656" y="416496"/>
                <a:chExt cx="2088232" cy="359460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404664" y="416496"/>
                  <a:ext cx="201622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0.8*TPM</a:t>
                  </a:r>
                  <a:r>
                    <a:rPr lang="en-US" altLang="zh-CN" sz="700" baseline="-25000" dirty="0">
                      <a:latin typeface="Arial" pitchFamily="34" charset="0"/>
                      <a:cs typeface="Arial" pitchFamily="34" charset="0"/>
                    </a:rPr>
                    <a:t>H1-hESC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-0.2*TPM</a:t>
                  </a:r>
                  <a:r>
                    <a:rPr lang="en-US" altLang="zh-CN" sz="700" baseline="-25000" dirty="0">
                      <a:latin typeface="Arial" pitchFamily="34" charset="0"/>
                      <a:cs typeface="Arial" pitchFamily="34" charset="0"/>
                    </a:rPr>
                    <a:t>H1-DE      </a:t>
                  </a:r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≈    TPM</a:t>
                  </a:r>
                  <a:r>
                    <a:rPr lang="en-US" altLang="zh-CN" sz="700" baseline="-25000" dirty="0">
                      <a:latin typeface="Arial" pitchFamily="34" charset="0"/>
                      <a:cs typeface="Arial" pitchFamily="34" charset="0"/>
                    </a:rPr>
                    <a:t>H1-mix</a:t>
                  </a:r>
                  <a:endParaRPr lang="en-US" altLang="zh-CN" sz="7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" name="直接连接符 15"/>
                <p:cNvCxnSpPr/>
                <p:nvPr/>
              </p:nvCxnSpPr>
              <p:spPr>
                <a:xfrm>
                  <a:off x="404664" y="560512"/>
                  <a:ext cx="1224136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文本框 8">
                  <a:extLst>
                    <a:ext uri="{FF2B5EF4-FFF2-40B4-BE49-F238E27FC236}">
                      <a16:creationId xmlns:a16="http://schemas.microsoft.com/office/drawing/2014/main" id="{831CC295-C26C-4643-BF1F-17F58CA89697}"/>
                    </a:ext>
                  </a:extLst>
                </p:cNvPr>
                <p:cNvSpPr txBox="1"/>
                <p:nvPr/>
              </p:nvSpPr>
              <p:spPr>
                <a:xfrm>
                  <a:off x="1700808" y="560512"/>
                  <a:ext cx="6480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Group 2: </a:t>
                  </a:r>
                </a:p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observed TPM</a:t>
                  </a:r>
                </a:p>
              </p:txBody>
            </p:sp>
            <p:cxnSp>
              <p:nvCxnSpPr>
                <p:cNvPr id="19" name="直接连接符 18"/>
                <p:cNvCxnSpPr/>
                <p:nvPr/>
              </p:nvCxnSpPr>
              <p:spPr>
                <a:xfrm>
                  <a:off x="1772816" y="560512"/>
                  <a:ext cx="504056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8">
                  <a:extLst>
                    <a:ext uri="{FF2B5EF4-FFF2-40B4-BE49-F238E27FC236}">
                      <a16:creationId xmlns:a16="http://schemas.microsoft.com/office/drawing/2014/main" id="{831CC295-C26C-4643-BF1F-17F58CA89697}"/>
                    </a:ext>
                  </a:extLst>
                </p:cNvPr>
                <p:cNvSpPr txBox="1"/>
                <p:nvPr/>
              </p:nvSpPr>
              <p:spPr>
                <a:xfrm>
                  <a:off x="332656" y="560512"/>
                  <a:ext cx="122413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Group 1:</a:t>
                  </a:r>
                </a:p>
                <a:p>
                  <a:pPr algn="ctr"/>
                  <a:r>
                    <a:rPr lang="en-US" altLang="zh-CN" sz="700" dirty="0">
                      <a:latin typeface="Arial" pitchFamily="34" charset="0"/>
                      <a:cs typeface="Arial" pitchFamily="34" charset="0"/>
                    </a:rPr>
                    <a:t> expected TPM</a:t>
                  </a:r>
                </a:p>
              </p:txBody>
            </p:sp>
          </p:grpSp>
          <p:sp>
            <p:nvSpPr>
              <p:cNvPr id="26" name="矩形 25"/>
              <p:cNvSpPr/>
              <p:nvPr/>
            </p:nvSpPr>
            <p:spPr>
              <a:xfrm>
                <a:off x="404664" y="200472"/>
                <a:ext cx="2304256" cy="576064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箭头连接符 28"/>
            <p:cNvCxnSpPr>
              <a:stCxn id="26" idx="3"/>
              <a:endCxn id="31" idx="1"/>
            </p:cNvCxnSpPr>
            <p:nvPr/>
          </p:nvCxnSpPr>
          <p:spPr>
            <a:xfrm>
              <a:off x="2708920" y="488504"/>
              <a:ext cx="14401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2852936" y="200472"/>
              <a:ext cx="1944216" cy="576064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Expectation: No difference across two groups </a:t>
              </a:r>
              <a:endParaRPr lang="zh-CN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941168" y="200472"/>
              <a:ext cx="1800200" cy="576064"/>
            </a:xfrm>
            <a:prstGeom prst="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Metrics is to evaluate the similarity of two groups: (</a:t>
              </a:r>
              <a:r>
                <a:rPr lang="en-US" altLang="zh-CN" sz="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altLang="zh-CN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) SCC; (ii) MRD; (iii) NRMSE</a:t>
              </a:r>
              <a:endParaRPr lang="zh-CN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" name="直接箭头连接符 32"/>
            <p:cNvCxnSpPr>
              <a:stCxn id="31" idx="3"/>
            </p:cNvCxnSpPr>
            <p:nvPr/>
          </p:nvCxnSpPr>
          <p:spPr>
            <a:xfrm>
              <a:off x="4797152" y="488504"/>
              <a:ext cx="14401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188640" y="128464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a</a:t>
            </a:r>
            <a:endParaRPr lang="x-non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188640" y="263887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>
                <a:latin typeface="Arial" pitchFamily="34" charset="0"/>
                <a:cs typeface="Arial" pitchFamily="34" charset="0"/>
              </a:rPr>
              <a:t>c</a:t>
            </a:r>
            <a:endParaRPr lang="x-none" sz="1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组合 89"/>
          <p:cNvGrpSpPr/>
          <p:nvPr/>
        </p:nvGrpSpPr>
        <p:grpSpPr>
          <a:xfrm>
            <a:off x="116632" y="2724912"/>
            <a:ext cx="6624736" cy="5180416"/>
            <a:chOff x="116632" y="1928664"/>
            <a:chExt cx="6624736" cy="518041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260648" y="2432720"/>
              <a:ext cx="648072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CapT</a:t>
              </a:r>
              <a:r>
                <a:rPr lang="en-US" altLang="zh-CN" sz="700" dirty="0" err="1">
                  <a:latin typeface="Arial" pitchFamily="34" charset="0"/>
                  <a:cs typeface="Arial" pitchFamily="34" charset="0"/>
                </a:rPr>
                <a:t>rap</a:t>
              </a:r>
              <a:r>
                <a:rPr lang="en-US" altLang="zh-CN" sz="700" dirty="0">
                  <a:latin typeface="Arial" pitchFamily="34" charset="0"/>
                  <a:cs typeface="Arial" pitchFamily="34" charset="0"/>
                </a:rPr>
                <a:t>-ONT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116632" y="3080792"/>
              <a:ext cx="79208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CapT</a:t>
              </a:r>
              <a:r>
                <a:rPr lang="en-US" altLang="zh-CN" sz="700" dirty="0" err="1">
                  <a:latin typeface="Arial" pitchFamily="34" charset="0"/>
                  <a:cs typeface="Arial" pitchFamily="34" charset="0"/>
                </a:rPr>
                <a:t>rap-PacBio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188640" y="3800872"/>
              <a:ext cx="72008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cDNA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-ONT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188640" y="4520952"/>
              <a:ext cx="72008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cDNA-PacBio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188640" y="5241032"/>
              <a:ext cx="72008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dRNA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-ONT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260648" y="6033120"/>
              <a:ext cx="648072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R2C2-ONT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188640" y="6681192"/>
              <a:ext cx="72008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cDNA-Illumina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8015B9-B6D8-6C4F-AD52-EF0EDF26A0FE}"/>
                </a:ext>
              </a:extLst>
            </p:cNvPr>
            <p:cNvSpPr txBox="1"/>
            <p:nvPr/>
          </p:nvSpPr>
          <p:spPr>
            <a:xfrm>
              <a:off x="908720" y="1928664"/>
              <a:ext cx="554461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00" dirty="0">
                  <a:latin typeface="Arial" pitchFamily="34" charset="0"/>
                  <a:cs typeface="Arial" pitchFamily="34" charset="0"/>
                </a:rPr>
                <a:t>          </a:t>
              </a:r>
              <a:r>
                <a:rPr lang="en-US" sz="700" dirty="0" err="1">
                  <a:latin typeface="Arial" pitchFamily="34" charset="0"/>
                  <a:cs typeface="Arial" pitchFamily="34" charset="0"/>
                </a:rPr>
                <a:t>Bambu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            FLAIR             FLAMES           </a:t>
              </a:r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IsoQuant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            </a:t>
              </a:r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IsoTools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            TALON             </a:t>
              </a:r>
              <a:r>
                <a:rPr lang="en-US" sz="700" dirty="0" err="1">
                  <a:latin typeface="Arial" pitchFamily="34" charset="0"/>
                  <a:cs typeface="Arial" pitchFamily="34" charset="0"/>
                </a:rPr>
                <a:t>NanoSim</a:t>
              </a:r>
              <a:r>
                <a:rPr lang="en-US" sz="700" dirty="0">
                  <a:latin typeface="Arial" pitchFamily="34" charset="0"/>
                  <a:cs typeface="Arial" pitchFamily="34" charset="0"/>
                </a:rPr>
                <a:t>             RSEM</a:t>
              </a:r>
              <a:endParaRPr lang="x-none" sz="7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7" name="图片 76" descr="fig_mix_experiment.tif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6000" y="2072680"/>
              <a:ext cx="5036400" cy="5036400"/>
            </a:xfrm>
            <a:prstGeom prst="rect">
              <a:avLst/>
            </a:prstGeom>
          </p:spPr>
        </p:pic>
        <p:grpSp>
          <p:nvGrpSpPr>
            <p:cNvPr id="11" name="组合 88"/>
            <p:cNvGrpSpPr/>
            <p:nvPr/>
          </p:nvGrpSpPr>
          <p:grpSpPr>
            <a:xfrm>
              <a:off x="5733256" y="4304927"/>
              <a:ext cx="1008112" cy="1188423"/>
              <a:chOff x="5733256" y="4304927"/>
              <a:chExt cx="1008112" cy="1188423"/>
            </a:xfrm>
          </p:grpSpPr>
          <p:cxnSp>
            <p:nvCxnSpPr>
              <p:cNvPr id="78" name="直接箭头连接符 77"/>
              <p:cNvCxnSpPr/>
              <p:nvPr/>
            </p:nvCxnSpPr>
            <p:spPr>
              <a:xfrm>
                <a:off x="6021288" y="5196934"/>
                <a:ext cx="648072" cy="83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6093296" y="4701262"/>
                <a:ext cx="0" cy="5760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6021288" y="5277326"/>
                <a:ext cx="72008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    0                10                </a:t>
                </a:r>
                <a:endParaRPr lang="x-none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805264" y="4737556"/>
                <a:ext cx="21602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10</a:t>
                </a:r>
                <a:endParaRPr lang="x-none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805264" y="5133310"/>
                <a:ext cx="21602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0</a:t>
                </a:r>
                <a:endParaRPr lang="x-none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733256" y="5385628"/>
                <a:ext cx="1008112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Log2(Expected TPM-1)</a:t>
                </a:r>
                <a:endParaRPr lang="x-none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 rot="16200000">
                <a:off x="5336923" y="4773269"/>
                <a:ext cx="1044405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Log2(Observed TPM-1)</a:t>
                </a:r>
                <a:endParaRPr lang="x-none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58015B9-B6D8-6C4F-AD52-EF0EDF26A0FE}"/>
              </a:ext>
            </a:extLst>
          </p:cNvPr>
          <p:cNvSpPr txBox="1"/>
          <p:nvPr/>
        </p:nvSpPr>
        <p:spPr>
          <a:xfrm>
            <a:off x="188640" y="1136576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b</a:t>
            </a:r>
            <a:endParaRPr lang="x-none" sz="1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32656" y="1188644"/>
            <a:ext cx="6048672" cy="1536663"/>
            <a:chOff x="332656" y="1188644"/>
            <a:chExt cx="6048672" cy="1536663"/>
          </a:xfrm>
        </p:grpSpPr>
        <p:grpSp>
          <p:nvGrpSpPr>
            <p:cNvPr id="37" name="组合 36"/>
            <p:cNvGrpSpPr/>
            <p:nvPr/>
          </p:nvGrpSpPr>
          <p:grpSpPr>
            <a:xfrm>
              <a:off x="332656" y="1188644"/>
              <a:ext cx="6048672" cy="1388092"/>
              <a:chOff x="548680" y="2072680"/>
              <a:chExt cx="6048672" cy="1388092"/>
            </a:xfrm>
          </p:grpSpPr>
          <p:pic>
            <p:nvPicPr>
              <p:cNvPr id="38" name="图片 37" descr="fig_real_data_AI_v4.emf"/>
              <p:cNvPicPr>
                <a:picLocks noChangeAspect="1"/>
              </p:cNvPicPr>
              <p:nvPr/>
            </p:nvPicPr>
            <p:blipFill>
              <a:blip r:embed="rId3" cstate="print"/>
              <a:srcRect t="77021" b="12326"/>
              <a:stretch>
                <a:fillRect/>
              </a:stretch>
            </p:blipFill>
            <p:spPr>
              <a:xfrm>
                <a:off x="764704" y="2180036"/>
                <a:ext cx="4104456" cy="720080"/>
              </a:xfrm>
              <a:prstGeom prst="rect">
                <a:avLst/>
              </a:prstGeom>
            </p:spPr>
          </p:pic>
          <p:grpSp>
            <p:nvGrpSpPr>
              <p:cNvPr id="39" name="组合 389"/>
              <p:cNvGrpSpPr/>
              <p:nvPr/>
            </p:nvGrpSpPr>
            <p:grpSpPr>
              <a:xfrm>
                <a:off x="5111904" y="2216696"/>
                <a:ext cx="836712" cy="964621"/>
                <a:chOff x="5589240" y="1640632"/>
                <a:chExt cx="836712" cy="964621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5589240" y="1640632"/>
                  <a:ext cx="836712" cy="100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600" b="1" dirty="0">
                      <a:latin typeface="Arial" pitchFamily="34" charset="0"/>
                      <a:cs typeface="Arial" pitchFamily="34" charset="0"/>
                    </a:rPr>
                    <a:t>Protocols-Platforms</a:t>
                  </a:r>
                  <a:endParaRPr lang="zh-CN" altLang="en-US" sz="6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72" name="组合 409"/>
                <p:cNvGrpSpPr/>
                <p:nvPr/>
              </p:nvGrpSpPr>
              <p:grpSpPr>
                <a:xfrm>
                  <a:off x="5589240" y="1784648"/>
                  <a:ext cx="675320" cy="820605"/>
                  <a:chOff x="1124744" y="4140000"/>
                  <a:chExt cx="675320" cy="820605"/>
                </a:xfrm>
              </p:grpSpPr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224000" y="4140000"/>
                    <a:ext cx="576064" cy="1108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 err="1">
                        <a:latin typeface="Arial" pitchFamily="34" charset="0"/>
                        <a:cs typeface="Arial" pitchFamily="34" charset="0"/>
                      </a:rPr>
                      <a:t>cDNA-PacBio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224000" y="4507200"/>
                    <a:ext cx="576064" cy="100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 err="1">
                        <a:latin typeface="Arial" pitchFamily="34" charset="0"/>
                        <a:cs typeface="Arial" pitchFamily="34" charset="0"/>
                      </a:rPr>
                      <a:t>CapTrap-PacBio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224000" y="4860000"/>
                    <a:ext cx="576064" cy="100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 err="1">
                        <a:latin typeface="Arial" pitchFamily="34" charset="0"/>
                        <a:cs typeface="Arial" pitchFamily="34" charset="0"/>
                      </a:rPr>
                      <a:t>cDNA-Illumina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224000" y="4266000"/>
                    <a:ext cx="576064" cy="100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 err="1">
                        <a:latin typeface="Arial" pitchFamily="34" charset="0"/>
                        <a:cs typeface="Arial" pitchFamily="34" charset="0"/>
                      </a:rPr>
                      <a:t>cDNA</a:t>
                    </a:r>
                    <a:r>
                      <a:rPr lang="en-US" altLang="zh-CN" sz="600" dirty="0">
                        <a:latin typeface="Arial" pitchFamily="34" charset="0"/>
                        <a:cs typeface="Arial" pitchFamily="34" charset="0"/>
                      </a:rPr>
                      <a:t>-ONT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224000" y="4629600"/>
                    <a:ext cx="576064" cy="100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 err="1">
                        <a:latin typeface="Arial" pitchFamily="34" charset="0"/>
                        <a:cs typeface="Arial" pitchFamily="34" charset="0"/>
                      </a:rPr>
                      <a:t>CapTrap</a:t>
                    </a:r>
                    <a:r>
                      <a:rPr lang="en-US" altLang="zh-CN" sz="600" dirty="0">
                        <a:latin typeface="Arial" pitchFamily="34" charset="0"/>
                        <a:cs typeface="Arial" pitchFamily="34" charset="0"/>
                      </a:rPr>
                      <a:t>-ONT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224000" y="4752000"/>
                    <a:ext cx="576064" cy="100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>
                        <a:latin typeface="Arial" pitchFamily="34" charset="0"/>
                        <a:cs typeface="Arial" pitchFamily="34" charset="0"/>
                      </a:rPr>
                      <a:t>R2C2-ONT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224000" y="4384800"/>
                    <a:ext cx="576064" cy="100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600" dirty="0" err="1">
                        <a:latin typeface="Arial" pitchFamily="34" charset="0"/>
                        <a:cs typeface="Arial" pitchFamily="34" charset="0"/>
                      </a:rPr>
                      <a:t>dRNA</a:t>
                    </a:r>
                    <a:r>
                      <a:rPr lang="en-US" altLang="zh-CN" sz="600" dirty="0">
                        <a:latin typeface="Arial" pitchFamily="34" charset="0"/>
                        <a:cs typeface="Arial" pitchFamily="34" charset="0"/>
                      </a:rPr>
                      <a:t>-ONT</a:t>
                    </a:r>
                    <a:endParaRPr lang="zh-CN" altLang="en-US" sz="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pic>
                <p:nvPicPr>
                  <p:cNvPr id="90" name="图片 89" descr="legend_1_v4.emf"/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1124744" y="4160912"/>
                    <a:ext cx="95175" cy="79312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40" name="组合 384"/>
              <p:cNvGrpSpPr/>
              <p:nvPr/>
            </p:nvGrpSpPr>
            <p:grpSpPr>
              <a:xfrm>
                <a:off x="5949280" y="2216696"/>
                <a:ext cx="648072" cy="804829"/>
                <a:chOff x="5589240" y="2715398"/>
                <a:chExt cx="648072" cy="804829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5589240" y="2715398"/>
                  <a:ext cx="648072" cy="923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600" b="1" dirty="0">
                      <a:latin typeface="Arial" pitchFamily="34" charset="0"/>
                      <a:cs typeface="Arial" pitchFamily="34" charset="0"/>
                    </a:rPr>
                    <a:t>Samples</a:t>
                  </a:r>
                  <a:endParaRPr lang="x-none" sz="6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pic>
              <p:nvPicPr>
                <p:cNvPr id="69" name="图片 68" descr="legend_1.tif"/>
                <p:cNvPicPr>
                  <a:picLocks noChangeAspect="1"/>
                </p:cNvPicPr>
                <p:nvPr/>
              </p:nvPicPr>
              <p:blipFill>
                <a:blip r:embed="rId5" cstate="print"/>
                <a:srcRect r="-40864" b="70543"/>
                <a:stretch>
                  <a:fillRect/>
                </a:stretch>
              </p:blipFill>
              <p:spPr>
                <a:xfrm>
                  <a:off x="5632011" y="2859414"/>
                  <a:ext cx="89305" cy="660813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58015B9-B6D8-6C4F-AD52-EF0EDF26A0FE}"/>
                    </a:ext>
                  </a:extLst>
                </p:cNvPr>
                <p:cNvSpPr txBox="1"/>
                <p:nvPr/>
              </p:nvSpPr>
              <p:spPr>
                <a:xfrm>
                  <a:off x="5732592" y="2859414"/>
                  <a:ext cx="459432" cy="6001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600" dirty="0">
                      <a:latin typeface="Arial" pitchFamily="34" charset="0"/>
                      <a:cs typeface="Arial" pitchFamily="34" charset="0"/>
                    </a:rPr>
                    <a:t>H1-</a:t>
                  </a:r>
                  <a:r>
                    <a:rPr lang="en-US" altLang="zh-CN" sz="600" dirty="0">
                      <a:latin typeface="Arial" pitchFamily="34" charset="0"/>
                      <a:cs typeface="Arial" pitchFamily="34" charset="0"/>
                    </a:rPr>
                    <a:t>mix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US" sz="600" dirty="0">
                      <a:latin typeface="Arial" pitchFamily="34" charset="0"/>
                      <a:cs typeface="Arial" pitchFamily="34" charset="0"/>
                    </a:rPr>
                    <a:t>H1-hESC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US" sz="600" dirty="0">
                      <a:latin typeface="Arial" pitchFamily="34" charset="0"/>
                      <a:cs typeface="Arial" pitchFamily="34" charset="0"/>
                    </a:rPr>
                    <a:t>H1-DE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US" sz="600" dirty="0">
                      <a:latin typeface="Arial" pitchFamily="34" charset="0"/>
                      <a:cs typeface="Arial" pitchFamily="34" charset="0"/>
                    </a:rPr>
                    <a:t>WTC11</a:t>
                  </a: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682198" y="2977452"/>
                <a:ext cx="360040" cy="1389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GB" sz="700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altLang="zh-CN" sz="700" dirty="0" err="1">
                    <a:latin typeface="Arial" pitchFamily="34" charset="0"/>
                    <a:cs typeface="Arial" pitchFamily="34" charset="0"/>
                  </a:rPr>
                  <a:t>ambu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970230" y="2982946"/>
                <a:ext cx="36004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FLAIR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1219132" y="2982946"/>
                <a:ext cx="36004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FLAMES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1363391" y="3028726"/>
                <a:ext cx="48022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 err="1">
                    <a:latin typeface="Arial" pitchFamily="34" charset="0"/>
                    <a:cs typeface="Arial" pitchFamily="34" charset="0"/>
                  </a:rPr>
                  <a:t>IsoQuant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1624176" y="3028726"/>
                <a:ext cx="48022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 err="1">
                    <a:latin typeface="Arial" pitchFamily="34" charset="0"/>
                    <a:cs typeface="Arial" pitchFamily="34" charset="0"/>
                  </a:rPr>
                  <a:t>IsoTools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1873284" y="3028726"/>
                <a:ext cx="48022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TALON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2089307" y="3028726"/>
                <a:ext cx="48022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 err="1">
                    <a:latin typeface="Arial" pitchFamily="34" charset="0"/>
                    <a:cs typeface="Arial" pitchFamily="34" charset="0"/>
                  </a:rPr>
                  <a:t>NanoSim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2377340" y="3028726"/>
                <a:ext cx="480220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RSEM</a:t>
                </a:r>
                <a:endParaRPr lang="en-GB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2684221" y="3086600"/>
                <a:ext cx="632145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700" dirty="0" err="1">
                    <a:latin typeface="Arial" pitchFamily="34" charset="0"/>
                    <a:cs typeface="Arial" pitchFamily="34" charset="0"/>
                  </a:rPr>
                  <a:t>cDNA-PacBio</a:t>
                </a:r>
                <a:endParaRPr lang="en-GB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2926644" y="3086600"/>
                <a:ext cx="632145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700" dirty="0" err="1">
                    <a:latin typeface="Arial" pitchFamily="34" charset="0"/>
                    <a:cs typeface="Arial" pitchFamily="34" charset="0"/>
                  </a:rPr>
                  <a:t>cDNA</a:t>
                </a:r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-ONT</a:t>
                </a:r>
                <a:endParaRPr lang="en-GB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3142669" y="3086600"/>
                <a:ext cx="632145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700" dirty="0" err="1">
                    <a:latin typeface="Arial" pitchFamily="34" charset="0"/>
                    <a:cs typeface="Arial" pitchFamily="34" charset="0"/>
                  </a:rPr>
                  <a:t>dRNA</a:t>
                </a:r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-ONT</a:t>
                </a:r>
                <a:endParaRPr lang="en-GB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3695466" y="3088433"/>
                <a:ext cx="63695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700" dirty="0" err="1">
                    <a:latin typeface="Arial" pitchFamily="34" charset="0"/>
                    <a:cs typeface="Arial" pitchFamily="34" charset="0"/>
                  </a:rPr>
                  <a:t>CapTrap</a:t>
                </a:r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-ONT</a:t>
                </a:r>
                <a:endParaRPr lang="en-GB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3933909" y="3088433"/>
                <a:ext cx="63695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700" dirty="0">
                    <a:latin typeface="Arial" pitchFamily="34" charset="0"/>
                    <a:cs typeface="Arial" pitchFamily="34" charset="0"/>
                  </a:rPr>
                  <a:t>R2C2-ONT</a:t>
                </a:r>
                <a:endParaRPr lang="en-GB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8622249">
                <a:off x="4221941" y="3088433"/>
                <a:ext cx="63695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altLang="zh-CN" sz="700" dirty="0" err="1">
                    <a:latin typeface="Arial" pitchFamily="34" charset="0"/>
                    <a:cs typeface="Arial" pitchFamily="34" charset="0"/>
                  </a:rPr>
                  <a:t>cDNA-Ilumina</a:t>
                </a:r>
                <a:endParaRPr lang="en-GB" altLang="zh-CN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TextBox 3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48680" y="2757046"/>
                <a:ext cx="21602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0.3</a:t>
                </a:r>
                <a:endParaRPr lang="x-none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TextBox 3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548680" y="2216696"/>
                <a:ext cx="21602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700" dirty="0">
                    <a:latin typeface="Arial" pitchFamily="34" charset="0"/>
                    <a:cs typeface="Arial" pitchFamily="34" charset="0"/>
                  </a:rPr>
                  <a:t>1.5</a:t>
                </a:r>
                <a:endParaRPr lang="x-none" sz="7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CCA046D-70A9-3D4C-9D57-C97D86A2ABFF}"/>
                  </a:ext>
                </a:extLst>
              </p:cNvPr>
              <p:cNvSpPr txBox="1"/>
              <p:nvPr/>
            </p:nvSpPr>
            <p:spPr>
              <a:xfrm rot="16200000">
                <a:off x="296652" y="2486871"/>
                <a:ext cx="648072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700" dirty="0">
                    <a:latin typeface="Arial" pitchFamily="34" charset="0"/>
                    <a:cs typeface="Arial" pitchFamily="34" charset="0"/>
                  </a:rPr>
                  <a:t>NRMSE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836712" y="2072680"/>
                <a:ext cx="2016224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0" b="1" dirty="0">
                    <a:latin typeface="Arial" pitchFamily="34" charset="0"/>
                    <a:cs typeface="Arial" pitchFamily="34" charset="0"/>
                  </a:rPr>
                  <a:t>Quantification tools</a:t>
                </a:r>
                <a:endParaRPr lang="x-none" sz="7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8015B9-B6D8-6C4F-AD52-EF0EDF26A0FE}"/>
                  </a:ext>
                </a:extLst>
              </p:cNvPr>
              <p:cNvSpPr txBox="1"/>
              <p:nvPr/>
            </p:nvSpPr>
            <p:spPr>
              <a:xfrm>
                <a:off x="2996952" y="2072680"/>
                <a:ext cx="1872208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0" b="1" dirty="0">
                    <a:latin typeface="Arial" pitchFamily="34" charset="0"/>
                    <a:cs typeface="Arial" pitchFamily="34" charset="0"/>
                  </a:rPr>
                  <a:t>Protocols-Platforms</a:t>
                </a:r>
                <a:endParaRPr lang="x-none" sz="7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CCA046D-70A9-3D4C-9D57-C97D86A2ABFF}"/>
                </a:ext>
              </a:extLst>
            </p:cNvPr>
            <p:cNvSpPr txBox="1"/>
            <p:nvPr/>
          </p:nvSpPr>
          <p:spPr>
            <a:xfrm rot="18622249">
              <a:off x="3040109" y="2268642"/>
              <a:ext cx="80560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zh-CN" sz="700" dirty="0" err="1">
                  <a:latin typeface="Arial" pitchFamily="34" charset="0"/>
                  <a:cs typeface="Arial" pitchFamily="34" charset="0"/>
                </a:rPr>
                <a:t>CapTrap-PacBio</a:t>
              </a:r>
              <a:endParaRPr lang="en-GB" altLang="zh-CN" sz="7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28290</TotalTime>
  <Words>129</Words>
  <Application>Microsoft Macintosh PowerPoint</Application>
  <PresentationFormat>A4 Paper (210x297 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wangdingjie</dc:creator>
  <cp:lastModifiedBy>Mark Diekhans</cp:lastModifiedBy>
  <cp:revision>473</cp:revision>
  <dcterms:created xsi:type="dcterms:W3CDTF">2022-04-07T04:27:21Z</dcterms:created>
  <dcterms:modified xsi:type="dcterms:W3CDTF">2023-12-24T06:29:51Z</dcterms:modified>
</cp:coreProperties>
</file>