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980B9"/>
    <a:srgbClr val="85C1E9"/>
    <a:srgbClr val="F1948A"/>
    <a:srgbClr val="2471A3"/>
    <a:srgbClr val="BA4A00"/>
    <a:srgbClr val="802417"/>
    <a:srgbClr val="17486F"/>
    <a:srgbClr val="C06636"/>
    <a:srgbClr val="2B5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5C19C-A574-4774-902F-78B07536C72C}" v="2" dt="2023-12-05T23:00:02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1" autoAdjust="0"/>
    <p:restoredTop sz="42857" autoAdjust="0"/>
  </p:normalViewPr>
  <p:slideViewPr>
    <p:cSldViewPr>
      <p:cViewPr varScale="1">
        <p:scale>
          <a:sx n="85" d="100"/>
          <a:sy n="85" d="100"/>
        </p:scale>
        <p:origin x="3280" y="20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Dingjie" userId="6de97a97-932f-4142-8582-3a2088585362" providerId="ADAL" clId="{71A5C19C-A574-4774-902F-78B07536C72C}"/>
    <pc:docChg chg="custSel addSld modSld">
      <pc:chgData name="Wang, Dingjie" userId="6de97a97-932f-4142-8582-3a2088585362" providerId="ADAL" clId="{71A5C19C-A574-4774-902F-78B07536C72C}" dt="2023-12-06T15:25:56.808" v="260" actId="20577"/>
      <pc:docMkLst>
        <pc:docMk/>
      </pc:docMkLst>
      <pc:sldChg chg="delSp modSp mod">
        <pc:chgData name="Wang, Dingjie" userId="6de97a97-932f-4142-8582-3a2088585362" providerId="ADAL" clId="{71A5C19C-A574-4774-902F-78B07536C72C}" dt="2023-12-05T23:00:43.871" v="257" actId="1035"/>
        <pc:sldMkLst>
          <pc:docMk/>
          <pc:sldMk cId="0" sldId="305"/>
        </pc:sldMkLst>
        <pc:spChg chg="del mod">
          <ac:chgData name="Wang, Dingjie" userId="6de97a97-932f-4142-8582-3a2088585362" providerId="ADAL" clId="{71A5C19C-A574-4774-902F-78B07536C72C}" dt="2023-12-05T22:59:35.707" v="10" actId="21"/>
          <ac:spMkLst>
            <pc:docMk/>
            <pc:sldMk cId="0" sldId="305"/>
            <ac:spMk id="84" creationId="{00000000-0000-0000-0000-000000000000}"/>
          </ac:spMkLst>
        </pc:spChg>
        <pc:grpChg chg="mod">
          <ac:chgData name="Wang, Dingjie" userId="6de97a97-932f-4142-8582-3a2088585362" providerId="ADAL" clId="{71A5C19C-A574-4774-902F-78B07536C72C}" dt="2023-12-05T23:00:37.709" v="251" actId="1036"/>
          <ac:grpSpMkLst>
            <pc:docMk/>
            <pc:sldMk cId="0" sldId="305"/>
            <ac:grpSpMk id="8" creationId="{00000000-0000-0000-0000-000000000000}"/>
          </ac:grpSpMkLst>
        </pc:grpChg>
        <pc:grpChg chg="mod">
          <ac:chgData name="Wang, Dingjie" userId="6de97a97-932f-4142-8582-3a2088585362" providerId="ADAL" clId="{71A5C19C-A574-4774-902F-78B07536C72C}" dt="2023-12-05T23:00:43.871" v="257" actId="1035"/>
          <ac:grpSpMkLst>
            <pc:docMk/>
            <pc:sldMk cId="0" sldId="305"/>
            <ac:grpSpMk id="205" creationId="{00000000-0000-0000-0000-000000000000}"/>
          </ac:grpSpMkLst>
        </pc:grpChg>
      </pc:sldChg>
      <pc:sldChg chg="delSp modSp mod">
        <pc:chgData name="Wang, Dingjie" userId="6de97a97-932f-4142-8582-3a2088585362" providerId="ADAL" clId="{71A5C19C-A574-4774-902F-78B07536C72C}" dt="2023-12-05T23:00:25.603" v="245" actId="1035"/>
        <pc:sldMkLst>
          <pc:docMk/>
          <pc:sldMk cId="0" sldId="306"/>
        </pc:sldMkLst>
        <pc:spChg chg="del">
          <ac:chgData name="Wang, Dingjie" userId="6de97a97-932f-4142-8582-3a2088585362" providerId="ADAL" clId="{71A5C19C-A574-4774-902F-78B07536C72C}" dt="2023-12-05T22:59:58.837" v="124" actId="21"/>
          <ac:spMkLst>
            <pc:docMk/>
            <pc:sldMk cId="0" sldId="306"/>
            <ac:spMk id="84" creationId="{00000000-0000-0000-0000-000000000000}"/>
          </ac:spMkLst>
        </pc:spChg>
        <pc:spChg chg="mod">
          <ac:chgData name="Wang, Dingjie" userId="6de97a97-932f-4142-8582-3a2088585362" providerId="ADAL" clId="{71A5C19C-A574-4774-902F-78B07536C72C}" dt="2023-12-05T23:00:20.161" v="242" actId="1036"/>
          <ac:spMkLst>
            <pc:docMk/>
            <pc:sldMk cId="0" sldId="306"/>
            <ac:spMk id="87" creationId="{658015B9-B6D8-6C4F-AD52-EF0EDF26A0FE}"/>
          </ac:spMkLst>
        </pc:spChg>
        <pc:grpChg chg="mod">
          <ac:chgData name="Wang, Dingjie" userId="6de97a97-932f-4142-8582-3a2088585362" providerId="ADAL" clId="{71A5C19C-A574-4774-902F-78B07536C72C}" dt="2023-12-05T23:00:14.832" v="240" actId="1036"/>
          <ac:grpSpMkLst>
            <pc:docMk/>
            <pc:sldMk cId="0" sldId="306"/>
            <ac:grpSpMk id="99" creationId="{00000000-0000-0000-0000-000000000000}"/>
          </ac:grpSpMkLst>
        </pc:grpChg>
        <pc:grpChg chg="mod">
          <ac:chgData name="Wang, Dingjie" userId="6de97a97-932f-4142-8582-3a2088585362" providerId="ADAL" clId="{71A5C19C-A574-4774-902F-78B07536C72C}" dt="2023-12-05T23:00:25.603" v="245" actId="1035"/>
          <ac:grpSpMkLst>
            <pc:docMk/>
            <pc:sldMk cId="0" sldId="306"/>
            <ac:grpSpMk id="304" creationId="{00000000-0000-0000-0000-000000000000}"/>
          </ac:grpSpMkLst>
        </pc:grpChg>
      </pc:sldChg>
      <pc:sldChg chg="modSp mod">
        <pc:chgData name="Wang, Dingjie" userId="6de97a97-932f-4142-8582-3a2088585362" providerId="ADAL" clId="{71A5C19C-A574-4774-902F-78B07536C72C}" dt="2023-12-06T15:25:56.808" v="260" actId="20577"/>
        <pc:sldMkLst>
          <pc:docMk/>
          <pc:sldMk cId="0" sldId="307"/>
        </pc:sldMkLst>
        <pc:spChg chg="mod">
          <ac:chgData name="Wang, Dingjie" userId="6de97a97-932f-4142-8582-3a2088585362" providerId="ADAL" clId="{71A5C19C-A574-4774-902F-78B07536C72C}" dt="2023-12-06T15:25:56.808" v="260" actId="20577"/>
          <ac:spMkLst>
            <pc:docMk/>
            <pc:sldMk cId="0" sldId="307"/>
            <ac:spMk id="82" creationId="{00000000-0000-0000-0000-000000000000}"/>
          </ac:spMkLst>
        </pc:spChg>
      </pc:sldChg>
      <pc:sldChg chg="addSp modSp new mod">
        <pc:chgData name="Wang, Dingjie" userId="6de97a97-932f-4142-8582-3a2088585362" providerId="ADAL" clId="{71A5C19C-A574-4774-902F-78B07536C72C}" dt="2023-12-05T23:01:28.389" v="258" actId="948"/>
        <pc:sldMkLst>
          <pc:docMk/>
          <pc:sldMk cId="1788980285" sldId="347"/>
        </pc:sldMkLst>
        <pc:spChg chg="add mod">
          <ac:chgData name="Wang, Dingjie" userId="6de97a97-932f-4142-8582-3a2088585362" providerId="ADAL" clId="{71A5C19C-A574-4774-902F-78B07536C72C}" dt="2023-12-05T23:01:28.389" v="258" actId="948"/>
          <ac:spMkLst>
            <pc:docMk/>
            <pc:sldMk cId="1788980285" sldId="347"/>
            <ac:spMk id="2" creationId="{3DABB894-5DEB-A2AE-535F-B015F4188E7E}"/>
          </ac:spMkLst>
        </pc:spChg>
      </pc:sldChg>
      <pc:sldChg chg="addSp modSp new mod">
        <pc:chgData name="Wang, Dingjie" userId="6de97a97-932f-4142-8582-3a2088585362" providerId="ADAL" clId="{71A5C19C-A574-4774-902F-78B07536C72C}" dt="2023-12-05T23:01:40.651" v="259" actId="948"/>
        <pc:sldMkLst>
          <pc:docMk/>
          <pc:sldMk cId="3938932140" sldId="348"/>
        </pc:sldMkLst>
        <pc:spChg chg="add mod">
          <ac:chgData name="Wang, Dingjie" userId="6de97a97-932f-4142-8582-3a2088585362" providerId="ADAL" clId="{71A5C19C-A574-4774-902F-78B07536C72C}" dt="2023-12-05T23:01:40.651" v="259" actId="948"/>
          <ac:spMkLst>
            <pc:docMk/>
            <pc:sldMk cId="3938932140" sldId="348"/>
            <ac:spMk id="2" creationId="{CC13D359-6DD6-EB93-1DC6-C8C396DA5E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476672" y="200472"/>
            <a:ext cx="5832648" cy="792088"/>
            <a:chOff x="476672" y="200472"/>
            <a:chExt cx="5832648" cy="792088"/>
          </a:xfrm>
        </p:grpSpPr>
        <p:grpSp>
          <p:nvGrpSpPr>
            <p:cNvPr id="3" name="组合 38"/>
            <p:cNvGrpSpPr/>
            <p:nvPr/>
          </p:nvGrpSpPr>
          <p:grpSpPr>
            <a:xfrm>
              <a:off x="4653136" y="200472"/>
              <a:ext cx="1656184" cy="792088"/>
              <a:chOff x="3140968" y="272480"/>
              <a:chExt cx="1656184" cy="79208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140968" y="272480"/>
                <a:ext cx="1656184" cy="792088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3284984" y="488504"/>
                <a:ext cx="648072" cy="216024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SCC</a:t>
                </a: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4005064" y="488504"/>
                <a:ext cx="648072" cy="216024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MRD</a:t>
                </a: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3645024" y="776536"/>
                <a:ext cx="648072" cy="216024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NRMSE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429000" y="272480"/>
                <a:ext cx="10801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>
                    <a:latin typeface="Arial" pitchFamily="34" charset="0"/>
                    <a:cs typeface="Arial" pitchFamily="34" charset="0"/>
                  </a:rPr>
                  <a:t>Evaluation</a:t>
                </a:r>
                <a:endParaRPr lang="zh-CN" altLang="en-US" sz="7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" name="组合 48"/>
            <p:cNvGrpSpPr/>
            <p:nvPr/>
          </p:nvGrpSpPr>
          <p:grpSpPr>
            <a:xfrm>
              <a:off x="2564904" y="200472"/>
              <a:ext cx="1728192" cy="792088"/>
              <a:chOff x="2276872" y="272480"/>
              <a:chExt cx="1728192" cy="792088"/>
            </a:xfrm>
          </p:grpSpPr>
          <p:grpSp>
            <p:nvGrpSpPr>
              <p:cNvPr id="14" name="组合 39"/>
              <p:cNvGrpSpPr/>
              <p:nvPr/>
            </p:nvGrpSpPr>
            <p:grpSpPr>
              <a:xfrm>
                <a:off x="2276872" y="272480"/>
                <a:ext cx="1728192" cy="792088"/>
                <a:chOff x="3140968" y="272480"/>
                <a:chExt cx="1728192" cy="792088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3140968" y="272480"/>
                  <a:ext cx="1728192" cy="792088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>
                  <a:off x="3212976" y="488504"/>
                  <a:ext cx="648072" cy="252000"/>
                </a:xfrm>
                <a:prstGeom prst="round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7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cDNA</a:t>
                  </a:r>
                  <a:r>
                    <a:rPr lang="en-US" altLang="zh-CN" sz="7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-ONT</a:t>
                  </a:r>
                </a:p>
                <a:p>
                  <a:pPr algn="ctr"/>
                  <a:r>
                    <a:rPr lang="en-US" altLang="zh-CN" sz="7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(Human)</a:t>
                  </a:r>
                  <a:endParaRPr lang="zh-CN" altLang="en-US" sz="7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圆角矩形 42"/>
                <p:cNvSpPr/>
                <p:nvPr/>
              </p:nvSpPr>
              <p:spPr>
                <a:xfrm>
                  <a:off x="3933056" y="488504"/>
                  <a:ext cx="864096" cy="252000"/>
                </a:xfrm>
                <a:prstGeom prst="round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7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cDNA-PacBio</a:t>
                  </a:r>
                  <a:endParaRPr lang="en-US" altLang="zh-CN" sz="7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algn="ctr"/>
                  <a:r>
                    <a:rPr lang="en-US" altLang="zh-CN" sz="7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(Human and Mouse)</a:t>
                  </a:r>
                  <a:endParaRPr lang="zh-CN" altLang="en-US" sz="7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429000" y="272480"/>
                  <a:ext cx="1080120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Simulation data</a:t>
                  </a:r>
                  <a:endParaRPr lang="zh-CN" altLang="en-US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7" name="圆角矩形 46"/>
              <p:cNvSpPr/>
              <p:nvPr/>
            </p:nvSpPr>
            <p:spPr>
              <a:xfrm>
                <a:off x="2348880" y="776536"/>
                <a:ext cx="648072" cy="252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dRNA</a:t>
                </a:r>
                <a:r>
                  <a:rPr lang="en-US" altLang="zh-CN" sz="7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-ONT</a:t>
                </a:r>
              </a:p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(Mouse)</a:t>
                </a:r>
                <a:endParaRPr lang="zh-CN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3068960" y="776536"/>
                <a:ext cx="864096" cy="252000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cDNA-Illumina</a:t>
                </a:r>
                <a:endParaRPr lang="en-US" altLang="zh-CN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(Human and Mouse)</a:t>
                </a:r>
                <a:endParaRPr lang="zh-CN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组合 77"/>
            <p:cNvGrpSpPr/>
            <p:nvPr/>
          </p:nvGrpSpPr>
          <p:grpSpPr>
            <a:xfrm>
              <a:off x="476672" y="200472"/>
              <a:ext cx="1728192" cy="792088"/>
              <a:chOff x="476672" y="272480"/>
              <a:chExt cx="1728192" cy="792088"/>
            </a:xfrm>
          </p:grpSpPr>
          <p:grpSp>
            <p:nvGrpSpPr>
              <p:cNvPr id="17" name="组合 39"/>
              <p:cNvGrpSpPr/>
              <p:nvPr/>
            </p:nvGrpSpPr>
            <p:grpSpPr>
              <a:xfrm>
                <a:off x="476672" y="272480"/>
                <a:ext cx="1728192" cy="792088"/>
                <a:chOff x="3140968" y="272480"/>
                <a:chExt cx="1728192" cy="792088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3140968" y="272480"/>
                  <a:ext cx="1728192" cy="792088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圆角矩形 64"/>
                <p:cNvSpPr/>
                <p:nvPr/>
              </p:nvSpPr>
              <p:spPr>
                <a:xfrm>
                  <a:off x="3284984" y="488504"/>
                  <a:ext cx="648072" cy="216024"/>
                </a:xfrm>
                <a:prstGeom prst="round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700" dirty="0" err="1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NanoSim</a:t>
                  </a:r>
                  <a:endParaRPr lang="en-US" altLang="zh-CN" sz="7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  <a:p>
                  <a:pPr algn="ctr"/>
                  <a:r>
                    <a:rPr lang="en-US" altLang="zh-CN" sz="7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(ONT)</a:t>
                  </a:r>
                  <a:endParaRPr lang="zh-CN" altLang="en-US" sz="7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3429000" y="272480"/>
                  <a:ext cx="1080120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Simulators</a:t>
                  </a:r>
                  <a:endParaRPr lang="zh-CN" altLang="en-US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6" name="圆角矩形 75"/>
              <p:cNvSpPr/>
              <p:nvPr/>
            </p:nvSpPr>
            <p:spPr>
              <a:xfrm>
                <a:off x="1412776" y="488504"/>
                <a:ext cx="648072" cy="216024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IsoSeqSim</a:t>
                </a:r>
                <a:endParaRPr lang="en-US" altLang="zh-CN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altLang="zh-CN" sz="7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PacBio</a:t>
                </a:r>
                <a:r>
                  <a:rPr lang="en-US" altLang="zh-CN" sz="7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zh-CN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1052736" y="776536"/>
                <a:ext cx="648072" cy="216024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RSEM</a:t>
                </a:r>
              </a:p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altLang="zh-CN" sz="7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Illumina</a:t>
                </a:r>
                <a:r>
                  <a:rPr lang="en-US" altLang="zh-CN" sz="7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zh-CN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79" name="直接箭头连接符 78"/>
            <p:cNvCxnSpPr>
              <a:stCxn id="54" idx="3"/>
              <a:endCxn id="41" idx="1"/>
            </p:cNvCxnSpPr>
            <p:nvPr/>
          </p:nvCxnSpPr>
          <p:spPr>
            <a:xfrm>
              <a:off x="2204864" y="596516"/>
              <a:ext cx="36004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41" idx="3"/>
              <a:endCxn id="33" idx="1"/>
            </p:cNvCxnSpPr>
            <p:nvPr/>
          </p:nvCxnSpPr>
          <p:spPr>
            <a:xfrm>
              <a:off x="4293096" y="596516"/>
              <a:ext cx="36004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58015B9-B6D8-6C4F-AD52-EF0EDF26A0FE}"/>
              </a:ext>
            </a:extLst>
          </p:cNvPr>
          <p:cNvSpPr txBox="1"/>
          <p:nvPr/>
        </p:nvSpPr>
        <p:spPr>
          <a:xfrm>
            <a:off x="188640" y="128464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a</a:t>
            </a:r>
            <a:endParaRPr lang="x-none" sz="1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188640" y="2576736"/>
            <a:ext cx="6444426" cy="4644226"/>
            <a:chOff x="188640" y="2720752"/>
            <a:chExt cx="6444426" cy="46442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404664" y="2936776"/>
              <a:ext cx="57606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00" dirty="0"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sz="700" dirty="0" err="1">
                  <a:latin typeface="Arial" pitchFamily="34" charset="0"/>
                  <a:cs typeface="Arial" pitchFamily="34" charset="0"/>
                </a:rPr>
                <a:t>Bambu</a:t>
              </a:r>
              <a:r>
                <a:rPr lang="en-US" sz="700" dirty="0">
                  <a:latin typeface="Arial" pitchFamily="34" charset="0"/>
                  <a:cs typeface="Arial" pitchFamily="34" charset="0"/>
                </a:rPr>
                <a:t> -merge       </a:t>
              </a:r>
              <a:r>
                <a:rPr lang="en-US" sz="700" dirty="0" err="1">
                  <a:latin typeface="Arial" pitchFamily="34" charset="0"/>
                  <a:cs typeface="Arial" pitchFamily="34" charset="0"/>
                </a:rPr>
                <a:t>Bambu</a:t>
              </a:r>
              <a:r>
                <a:rPr lang="en-US" sz="700" dirty="0">
                  <a:latin typeface="Arial" pitchFamily="34" charset="0"/>
                  <a:cs typeface="Arial" pitchFamily="34" charset="0"/>
                </a:rPr>
                <a:t>-LR           FLAIR             FLAMES          </a:t>
              </a:r>
              <a:r>
                <a:rPr lang="en-US" sz="700" dirty="0" err="1">
                  <a:latin typeface="Arial" pitchFamily="34" charset="0"/>
                  <a:cs typeface="Arial" pitchFamily="34" charset="0"/>
                </a:rPr>
                <a:t>IsoQuant</a:t>
              </a:r>
              <a:r>
                <a:rPr lang="en-US" sz="700" dirty="0">
                  <a:latin typeface="Arial" pitchFamily="34" charset="0"/>
                  <a:cs typeface="Arial" pitchFamily="34" charset="0"/>
                </a:rPr>
                <a:t>           </a:t>
              </a:r>
              <a:r>
                <a:rPr lang="en-US" sz="700" dirty="0" err="1">
                  <a:latin typeface="Arial" pitchFamily="34" charset="0"/>
                  <a:cs typeface="Arial" pitchFamily="34" charset="0"/>
                </a:rPr>
                <a:t>IsoTools</a:t>
              </a:r>
              <a:r>
                <a:rPr lang="en-US" sz="700" dirty="0">
                  <a:latin typeface="Arial" pitchFamily="34" charset="0"/>
                  <a:cs typeface="Arial" pitchFamily="34" charset="0"/>
                </a:rPr>
                <a:t>            TALON           </a:t>
              </a:r>
              <a:r>
                <a:rPr lang="en-US" sz="700" dirty="0" err="1">
                  <a:latin typeface="Arial" pitchFamily="34" charset="0"/>
                  <a:cs typeface="Arial" pitchFamily="34" charset="0"/>
                </a:rPr>
                <a:t>NanoSim</a:t>
              </a:r>
              <a:r>
                <a:rPr lang="en-US" sz="700" dirty="0">
                  <a:latin typeface="Arial" pitchFamily="34" charset="0"/>
                  <a:cs typeface="Arial" pitchFamily="34" charset="0"/>
                </a:rPr>
                <a:t>             RSEM</a:t>
              </a:r>
              <a:endParaRPr lang="x-none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CA046D-70A9-3D4C-9D57-C97D86A2ABFF}"/>
                </a:ext>
              </a:extLst>
            </p:cNvPr>
            <p:cNvSpPr txBox="1"/>
            <p:nvPr/>
          </p:nvSpPr>
          <p:spPr>
            <a:xfrm rot="16200000">
              <a:off x="-1764651" y="5150875"/>
              <a:ext cx="432048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700" dirty="0" err="1">
                  <a:latin typeface="Arial" pitchFamily="34" charset="0"/>
                  <a:cs typeface="Arial" pitchFamily="34" charset="0"/>
                </a:rPr>
                <a:t>cDNA-Illumina</a:t>
              </a:r>
              <a:r>
                <a:rPr lang="en-GB" sz="700" dirty="0">
                  <a:latin typeface="Arial" pitchFamily="34" charset="0"/>
                  <a:cs typeface="Arial" pitchFamily="34" charset="0"/>
                </a:rPr>
                <a:t>        </a:t>
              </a:r>
              <a:r>
                <a:rPr lang="en-GB" sz="700" dirty="0" err="1">
                  <a:latin typeface="Arial" pitchFamily="34" charset="0"/>
                  <a:cs typeface="Arial" pitchFamily="34" charset="0"/>
                </a:rPr>
                <a:t>cDNA-PacBio</a:t>
              </a:r>
              <a:r>
                <a:rPr lang="en-GB" sz="700" dirty="0">
                  <a:latin typeface="Arial" pitchFamily="34" charset="0"/>
                  <a:cs typeface="Arial" pitchFamily="34" charset="0"/>
                </a:rPr>
                <a:t>      </a:t>
              </a:r>
              <a:r>
                <a:rPr lang="en-GB" sz="700" dirty="0" err="1">
                  <a:latin typeface="Arial" pitchFamily="34" charset="0"/>
                  <a:cs typeface="Arial" pitchFamily="34" charset="0"/>
                </a:rPr>
                <a:t>dRNA</a:t>
              </a:r>
              <a:r>
                <a:rPr lang="en-GB" sz="700" dirty="0">
                  <a:latin typeface="Arial" pitchFamily="34" charset="0"/>
                  <a:cs typeface="Arial" pitchFamily="34" charset="0"/>
                </a:rPr>
                <a:t>-ONT         </a:t>
              </a:r>
              <a:r>
                <a:rPr lang="en-GB" sz="700" dirty="0" err="1">
                  <a:latin typeface="Arial" pitchFamily="34" charset="0"/>
                  <a:cs typeface="Arial" pitchFamily="34" charset="0"/>
                </a:rPr>
                <a:t>cDNA-Illumina</a:t>
              </a:r>
              <a:r>
                <a:rPr lang="en-GB" sz="700" dirty="0">
                  <a:latin typeface="Arial" pitchFamily="34" charset="0"/>
                  <a:cs typeface="Arial" pitchFamily="34" charset="0"/>
                </a:rPr>
                <a:t>   </a:t>
              </a:r>
              <a:r>
                <a:rPr lang="en-GB" sz="700" dirty="0" err="1">
                  <a:latin typeface="Arial" pitchFamily="34" charset="0"/>
                  <a:cs typeface="Arial" pitchFamily="34" charset="0"/>
                </a:rPr>
                <a:t>cDNA-PacBio</a:t>
              </a:r>
              <a:r>
                <a:rPr lang="en-GB" sz="700" dirty="0">
                  <a:latin typeface="Arial" pitchFamily="34" charset="0"/>
                  <a:cs typeface="Arial" pitchFamily="34" charset="0"/>
                </a:rPr>
                <a:t>       </a:t>
              </a:r>
              <a:r>
                <a:rPr lang="en-GB" sz="700" dirty="0" err="1">
                  <a:latin typeface="Arial" pitchFamily="34" charset="0"/>
                  <a:cs typeface="Arial" pitchFamily="34" charset="0"/>
                </a:rPr>
                <a:t>cDNA</a:t>
              </a:r>
              <a:r>
                <a:rPr lang="en-GB" sz="700" dirty="0">
                  <a:latin typeface="Arial" pitchFamily="34" charset="0"/>
                  <a:cs typeface="Arial" pitchFamily="34" charset="0"/>
                </a:rPr>
                <a:t>-ONT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05435" y="3044498"/>
              <a:ext cx="0" cy="208823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6200000">
              <a:off x="-801615" y="4034752"/>
              <a:ext cx="208823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700" dirty="0">
                  <a:latin typeface="Arial" pitchFamily="34" charset="0"/>
                  <a:cs typeface="Arial" pitchFamily="34" charset="0"/>
                </a:rPr>
                <a:t>Human simulation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05435" y="5276746"/>
              <a:ext cx="0" cy="208823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6200000">
              <a:off x="-792542" y="6267001"/>
              <a:ext cx="2088231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700" dirty="0">
                  <a:latin typeface="Arial" pitchFamily="34" charset="0"/>
                  <a:cs typeface="Arial" pitchFamily="34" charset="0"/>
                </a:rPr>
                <a:t>Mouse simulation</a:t>
              </a:r>
            </a:p>
          </p:txBody>
        </p:sp>
        <p:pic>
          <p:nvPicPr>
            <p:cNvPr id="55" name="图片 54" descr="fig_simulation_scatter.tif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80" y="3116507"/>
              <a:ext cx="5641482" cy="4247205"/>
            </a:xfrm>
            <a:prstGeom prst="rect">
              <a:avLst/>
            </a:prstGeom>
          </p:spPr>
        </p:pic>
        <p:grpSp>
          <p:nvGrpSpPr>
            <p:cNvPr id="2" name="组合 22"/>
            <p:cNvGrpSpPr/>
            <p:nvPr/>
          </p:nvGrpSpPr>
          <p:grpSpPr>
            <a:xfrm>
              <a:off x="5589240" y="3296816"/>
              <a:ext cx="1043826" cy="1044405"/>
              <a:chOff x="5697542" y="2828474"/>
              <a:chExt cx="1043826" cy="1044405"/>
            </a:xfrm>
          </p:grpSpPr>
          <p:cxnSp>
            <p:nvCxnSpPr>
              <p:cNvPr id="58" name="直接箭头连接符 57"/>
              <p:cNvCxnSpPr/>
              <p:nvPr/>
            </p:nvCxnSpPr>
            <p:spPr>
              <a:xfrm>
                <a:off x="5949280" y="3504456"/>
                <a:ext cx="648072" cy="83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 flipV="1">
                <a:off x="6021288" y="3008784"/>
                <a:ext cx="0" cy="5760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5949280" y="3584848"/>
                <a:ext cx="720080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    0                10                </a:t>
                </a:r>
                <a:endParaRPr lang="x-none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5733256" y="3045078"/>
                <a:ext cx="21602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10</a:t>
                </a:r>
                <a:endParaRPr lang="x-none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5733256" y="3440832"/>
                <a:ext cx="21602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0</a:t>
                </a:r>
                <a:endParaRPr lang="x-none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5733256" y="3693150"/>
                <a:ext cx="1008112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700" dirty="0">
                    <a:latin typeface="Arial" pitchFamily="34" charset="0"/>
                    <a:cs typeface="Arial" pitchFamily="34" charset="0"/>
                  </a:rPr>
                  <a:t>Log2(TrueTPM-1)</a:t>
                </a:r>
                <a:endParaRPr lang="x-none" altLang="zh-CN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 rot="16200000">
                <a:off x="5229200" y="3296816"/>
                <a:ext cx="1044405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Log2(Estimated TPM-1)</a:t>
                </a:r>
                <a:endParaRPr lang="x-none" sz="7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188640" y="2720752"/>
              <a:ext cx="21602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>
                  <a:latin typeface="Arial" pitchFamily="34" charset="0"/>
                  <a:cs typeface="Arial" pitchFamily="34" charset="0"/>
                </a:rPr>
                <a:t>c</a:t>
              </a:r>
              <a:endParaRPr lang="x-none" sz="1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CCA046D-70A9-3D4C-9D57-C97D86A2ABFF}"/>
              </a:ext>
            </a:extLst>
          </p:cNvPr>
          <p:cNvSpPr txBox="1"/>
          <p:nvPr/>
        </p:nvSpPr>
        <p:spPr>
          <a:xfrm rot="18622249">
            <a:off x="538182" y="2237432"/>
            <a:ext cx="360040" cy="1389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700" dirty="0">
                <a:latin typeface="Arial" pitchFamily="34" charset="0"/>
                <a:cs typeface="Arial" pitchFamily="34" charset="0"/>
              </a:rPr>
              <a:t>B</a:t>
            </a:r>
            <a:r>
              <a:rPr lang="en-US" altLang="zh-CN" sz="700" dirty="0" err="1">
                <a:latin typeface="Arial" pitchFamily="34" charset="0"/>
                <a:cs typeface="Arial" pitchFamily="34" charset="0"/>
              </a:rPr>
              <a:t>ambu</a:t>
            </a:r>
            <a:endParaRPr lang="en-GB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CA046D-70A9-3D4C-9D57-C97D86A2ABFF}"/>
              </a:ext>
            </a:extLst>
          </p:cNvPr>
          <p:cNvSpPr txBox="1"/>
          <p:nvPr/>
        </p:nvSpPr>
        <p:spPr>
          <a:xfrm rot="18622249">
            <a:off x="826214" y="2242926"/>
            <a:ext cx="3600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700" dirty="0">
                <a:latin typeface="Arial" pitchFamily="34" charset="0"/>
                <a:cs typeface="Arial" pitchFamily="34" charset="0"/>
              </a:rPr>
              <a:t>FLAIR</a:t>
            </a:r>
            <a:endParaRPr lang="en-GB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CA046D-70A9-3D4C-9D57-C97D86A2ABFF}"/>
              </a:ext>
            </a:extLst>
          </p:cNvPr>
          <p:cNvSpPr txBox="1"/>
          <p:nvPr/>
        </p:nvSpPr>
        <p:spPr>
          <a:xfrm rot="18622249">
            <a:off x="1075116" y="2242926"/>
            <a:ext cx="3600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700" dirty="0">
                <a:latin typeface="Arial" pitchFamily="34" charset="0"/>
                <a:cs typeface="Arial" pitchFamily="34" charset="0"/>
              </a:rPr>
              <a:t>FLAMES</a:t>
            </a:r>
            <a:endParaRPr lang="en-GB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CA046D-70A9-3D4C-9D57-C97D86A2ABFF}"/>
              </a:ext>
            </a:extLst>
          </p:cNvPr>
          <p:cNvSpPr txBox="1"/>
          <p:nvPr/>
        </p:nvSpPr>
        <p:spPr>
          <a:xfrm rot="18622249">
            <a:off x="1219375" y="2288706"/>
            <a:ext cx="4802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700" dirty="0" err="1">
                <a:latin typeface="Arial" pitchFamily="34" charset="0"/>
                <a:cs typeface="Arial" pitchFamily="34" charset="0"/>
              </a:rPr>
              <a:t>IsoQuant</a:t>
            </a:r>
            <a:endParaRPr lang="en-GB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CA046D-70A9-3D4C-9D57-C97D86A2ABFF}"/>
              </a:ext>
            </a:extLst>
          </p:cNvPr>
          <p:cNvSpPr txBox="1"/>
          <p:nvPr/>
        </p:nvSpPr>
        <p:spPr>
          <a:xfrm rot="18622249">
            <a:off x="1480160" y="2288706"/>
            <a:ext cx="4802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700" dirty="0" err="1">
                <a:latin typeface="Arial" pitchFamily="34" charset="0"/>
                <a:cs typeface="Arial" pitchFamily="34" charset="0"/>
              </a:rPr>
              <a:t>IsoTools</a:t>
            </a:r>
            <a:endParaRPr lang="en-GB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CA046D-70A9-3D4C-9D57-C97D86A2ABFF}"/>
              </a:ext>
            </a:extLst>
          </p:cNvPr>
          <p:cNvSpPr txBox="1"/>
          <p:nvPr/>
        </p:nvSpPr>
        <p:spPr>
          <a:xfrm rot="18622249">
            <a:off x="1729268" y="2288706"/>
            <a:ext cx="4802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700" dirty="0">
                <a:latin typeface="Arial" pitchFamily="34" charset="0"/>
                <a:cs typeface="Arial" pitchFamily="34" charset="0"/>
              </a:rPr>
              <a:t>TALON</a:t>
            </a:r>
            <a:endParaRPr lang="en-GB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CA046D-70A9-3D4C-9D57-C97D86A2ABFF}"/>
              </a:ext>
            </a:extLst>
          </p:cNvPr>
          <p:cNvSpPr txBox="1"/>
          <p:nvPr/>
        </p:nvSpPr>
        <p:spPr>
          <a:xfrm rot="18622249">
            <a:off x="2017300" y="2288706"/>
            <a:ext cx="4802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700" dirty="0" err="1">
                <a:latin typeface="Arial" pitchFamily="34" charset="0"/>
                <a:cs typeface="Arial" pitchFamily="34" charset="0"/>
              </a:rPr>
              <a:t>NanoSim</a:t>
            </a:r>
            <a:endParaRPr lang="en-GB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CA046D-70A9-3D4C-9D57-C97D86A2ABFF}"/>
              </a:ext>
            </a:extLst>
          </p:cNvPr>
          <p:cNvSpPr txBox="1"/>
          <p:nvPr/>
        </p:nvSpPr>
        <p:spPr>
          <a:xfrm rot="18622249">
            <a:off x="2272248" y="2288706"/>
            <a:ext cx="4802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700" dirty="0">
                <a:latin typeface="Arial" pitchFamily="34" charset="0"/>
                <a:cs typeface="Arial" pitchFamily="34" charset="0"/>
              </a:rPr>
              <a:t>RSEM</a:t>
            </a:r>
            <a:endParaRPr lang="en-GB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CA046D-70A9-3D4C-9D57-C97D86A2ABFF}"/>
              </a:ext>
            </a:extLst>
          </p:cNvPr>
          <p:cNvSpPr txBox="1"/>
          <p:nvPr/>
        </p:nvSpPr>
        <p:spPr>
          <a:xfrm rot="18622249">
            <a:off x="2540205" y="2346580"/>
            <a:ext cx="63214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700" dirty="0" err="1">
                <a:latin typeface="Arial" pitchFamily="34" charset="0"/>
                <a:cs typeface="Arial" pitchFamily="34" charset="0"/>
              </a:rPr>
              <a:t>cDNA-PacBio</a:t>
            </a:r>
            <a:endParaRPr lang="en-GB" altLang="zh-CN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CA046D-70A9-3D4C-9D57-C97D86A2ABFF}"/>
              </a:ext>
            </a:extLst>
          </p:cNvPr>
          <p:cNvSpPr txBox="1"/>
          <p:nvPr/>
        </p:nvSpPr>
        <p:spPr>
          <a:xfrm rot="18622249">
            <a:off x="2854637" y="2346580"/>
            <a:ext cx="63214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700" dirty="0" err="1">
                <a:latin typeface="Arial" pitchFamily="34" charset="0"/>
                <a:cs typeface="Arial" pitchFamily="34" charset="0"/>
              </a:rPr>
              <a:t>cDNA</a:t>
            </a:r>
            <a:r>
              <a:rPr lang="en-US" altLang="zh-CN" sz="700" dirty="0">
                <a:latin typeface="Arial" pitchFamily="34" charset="0"/>
                <a:cs typeface="Arial" pitchFamily="34" charset="0"/>
              </a:rPr>
              <a:t>-ONT</a:t>
            </a:r>
            <a:endParaRPr lang="en-GB" altLang="zh-CN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CA046D-70A9-3D4C-9D57-C97D86A2ABFF}"/>
              </a:ext>
            </a:extLst>
          </p:cNvPr>
          <p:cNvSpPr txBox="1"/>
          <p:nvPr/>
        </p:nvSpPr>
        <p:spPr>
          <a:xfrm rot="18622249">
            <a:off x="3083186" y="2346580"/>
            <a:ext cx="63214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700" dirty="0" err="1">
                <a:latin typeface="Arial" pitchFamily="34" charset="0"/>
                <a:cs typeface="Arial" pitchFamily="34" charset="0"/>
              </a:rPr>
              <a:t>dRNA</a:t>
            </a:r>
            <a:r>
              <a:rPr lang="en-US" altLang="zh-CN" sz="700" dirty="0">
                <a:latin typeface="Arial" pitchFamily="34" charset="0"/>
                <a:cs typeface="Arial" pitchFamily="34" charset="0"/>
              </a:rPr>
              <a:t>-ONT</a:t>
            </a:r>
            <a:endParaRPr lang="en-GB" altLang="zh-CN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CCA046D-70A9-3D4C-9D57-C97D86A2ABFF}"/>
              </a:ext>
            </a:extLst>
          </p:cNvPr>
          <p:cNvSpPr txBox="1"/>
          <p:nvPr/>
        </p:nvSpPr>
        <p:spPr>
          <a:xfrm rot="18622249">
            <a:off x="4077925" y="2348413"/>
            <a:ext cx="63695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700" dirty="0" err="1">
                <a:latin typeface="Arial" pitchFamily="34" charset="0"/>
                <a:cs typeface="Arial" pitchFamily="34" charset="0"/>
              </a:rPr>
              <a:t>cDNA-Ilumina</a:t>
            </a:r>
            <a:endParaRPr lang="en-GB" altLang="zh-CN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3">
            <a:extLst>
              <a:ext uri="{FF2B5EF4-FFF2-40B4-BE49-F238E27FC236}">
                <a16:creationId xmlns:a16="http://schemas.microsoft.com/office/drawing/2014/main" id="{658015B9-B6D8-6C4F-AD52-EF0EDF26A0FE}"/>
              </a:ext>
            </a:extLst>
          </p:cNvPr>
          <p:cNvSpPr txBox="1"/>
          <p:nvPr/>
        </p:nvSpPr>
        <p:spPr>
          <a:xfrm>
            <a:off x="404664" y="2017026"/>
            <a:ext cx="21602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700" dirty="0">
                <a:latin typeface="Arial" pitchFamily="34" charset="0"/>
                <a:cs typeface="Arial" pitchFamily="34" charset="0"/>
              </a:rPr>
              <a:t>0.1</a:t>
            </a:r>
            <a:endParaRPr lang="x-none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3">
            <a:extLst>
              <a:ext uri="{FF2B5EF4-FFF2-40B4-BE49-F238E27FC236}">
                <a16:creationId xmlns:a16="http://schemas.microsoft.com/office/drawing/2014/main" id="{658015B9-B6D8-6C4F-AD52-EF0EDF26A0FE}"/>
              </a:ext>
            </a:extLst>
          </p:cNvPr>
          <p:cNvSpPr txBox="1"/>
          <p:nvPr/>
        </p:nvSpPr>
        <p:spPr>
          <a:xfrm>
            <a:off x="404664" y="1476676"/>
            <a:ext cx="21602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700" dirty="0">
                <a:latin typeface="Arial" pitchFamily="34" charset="0"/>
                <a:cs typeface="Arial" pitchFamily="34" charset="0"/>
              </a:rPr>
              <a:t>1.2</a:t>
            </a:r>
            <a:endParaRPr lang="x-none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CA046D-70A9-3D4C-9D57-C97D86A2ABFF}"/>
              </a:ext>
            </a:extLst>
          </p:cNvPr>
          <p:cNvSpPr txBox="1"/>
          <p:nvPr/>
        </p:nvSpPr>
        <p:spPr>
          <a:xfrm rot="16200000">
            <a:off x="152636" y="1746851"/>
            <a:ext cx="648072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dirty="0">
                <a:latin typeface="Arial" pitchFamily="34" charset="0"/>
                <a:cs typeface="Arial" pitchFamily="34" charset="0"/>
              </a:rPr>
              <a:t>NRMSE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8015B9-B6D8-6C4F-AD52-EF0EDF26A0FE}"/>
              </a:ext>
            </a:extLst>
          </p:cNvPr>
          <p:cNvSpPr txBox="1"/>
          <p:nvPr/>
        </p:nvSpPr>
        <p:spPr>
          <a:xfrm>
            <a:off x="692696" y="1332660"/>
            <a:ext cx="201622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latin typeface="Arial" pitchFamily="34" charset="0"/>
                <a:cs typeface="Arial" pitchFamily="34" charset="0"/>
              </a:rPr>
              <a:t>Quantification tools</a:t>
            </a:r>
            <a:endParaRPr lang="x-none" sz="7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58015B9-B6D8-6C4F-AD52-EF0EDF26A0FE}"/>
              </a:ext>
            </a:extLst>
          </p:cNvPr>
          <p:cNvSpPr txBox="1"/>
          <p:nvPr/>
        </p:nvSpPr>
        <p:spPr>
          <a:xfrm>
            <a:off x="2852936" y="1332660"/>
            <a:ext cx="187220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latin typeface="Arial" pitchFamily="34" charset="0"/>
                <a:cs typeface="Arial" pitchFamily="34" charset="0"/>
              </a:rPr>
              <a:t>Protocols-Platforms</a:t>
            </a:r>
            <a:endParaRPr lang="x-none" sz="7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0" name="图片 49" descr="fig_SIRV_simulation_data_AI_4.emf"/>
          <p:cNvPicPr>
            <a:picLocks/>
          </p:cNvPicPr>
          <p:nvPr/>
        </p:nvPicPr>
        <p:blipFill>
          <a:blip r:embed="rId3" cstate="print"/>
          <a:srcRect l="-1" t="80438" r="-3345" b="10576"/>
          <a:stretch>
            <a:fillRect/>
          </a:stretch>
        </p:blipFill>
        <p:spPr>
          <a:xfrm>
            <a:off x="637200" y="1458000"/>
            <a:ext cx="4249960" cy="72008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658015B9-B6D8-6C4F-AD52-EF0EDF26A0FE}"/>
              </a:ext>
            </a:extLst>
          </p:cNvPr>
          <p:cNvSpPr txBox="1"/>
          <p:nvPr/>
        </p:nvSpPr>
        <p:spPr>
          <a:xfrm>
            <a:off x="188640" y="1208584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b</a:t>
            </a:r>
            <a:endParaRPr lang="x-none" sz="1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4941168" y="1476676"/>
            <a:ext cx="1764183" cy="704502"/>
            <a:chOff x="4941168" y="1476676"/>
            <a:chExt cx="1764183" cy="704502"/>
          </a:xfrm>
        </p:grpSpPr>
        <p:sp>
          <p:nvSpPr>
            <p:cNvPr id="93" name="TextBox 92"/>
            <p:cNvSpPr txBox="1"/>
            <p:nvPr/>
          </p:nvSpPr>
          <p:spPr>
            <a:xfrm>
              <a:off x="4967888" y="1476676"/>
              <a:ext cx="836712" cy="1006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600" b="1" dirty="0">
                  <a:latin typeface="Arial" pitchFamily="34" charset="0"/>
                  <a:cs typeface="Arial" pitchFamily="34" charset="0"/>
                </a:rPr>
                <a:t>Protocols-Platforms</a:t>
              </a:r>
              <a:endParaRPr lang="zh-CN" altLang="en-US" sz="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067144" y="1638000"/>
              <a:ext cx="57606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600" dirty="0" err="1">
                  <a:latin typeface="Arial" pitchFamily="34" charset="0"/>
                  <a:cs typeface="Arial" pitchFamily="34" charset="0"/>
                </a:rPr>
                <a:t>cDNA-PacBio</a:t>
              </a:r>
              <a:endParaRPr lang="zh-CN" altLang="en-US" sz="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85184" y="2034000"/>
              <a:ext cx="576064" cy="1006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600" dirty="0" err="1">
                  <a:latin typeface="Arial" pitchFamily="34" charset="0"/>
                  <a:cs typeface="Arial" pitchFamily="34" charset="0"/>
                </a:rPr>
                <a:t>cDNA-Illumina</a:t>
              </a:r>
              <a:endParaRPr lang="zh-CN" altLang="en-US" sz="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67144" y="1764000"/>
              <a:ext cx="576064" cy="1006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600" dirty="0" err="1">
                  <a:latin typeface="Arial" pitchFamily="34" charset="0"/>
                  <a:cs typeface="Arial" pitchFamily="34" charset="0"/>
                </a:rPr>
                <a:t>cDNA</a:t>
              </a:r>
              <a:r>
                <a:rPr lang="en-US" altLang="zh-CN" sz="600" dirty="0">
                  <a:latin typeface="Arial" pitchFamily="34" charset="0"/>
                  <a:cs typeface="Arial" pitchFamily="34" charset="0"/>
                </a:rPr>
                <a:t>-ONT</a:t>
              </a:r>
              <a:endParaRPr lang="zh-CN" altLang="en-US" sz="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67144" y="1900800"/>
              <a:ext cx="576064" cy="1006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600" dirty="0" err="1">
                  <a:latin typeface="Arial" pitchFamily="34" charset="0"/>
                  <a:cs typeface="Arial" pitchFamily="34" charset="0"/>
                </a:rPr>
                <a:t>dRNA</a:t>
              </a:r>
              <a:r>
                <a:rPr lang="en-US" altLang="zh-CN" sz="600" dirty="0">
                  <a:latin typeface="Arial" pitchFamily="34" charset="0"/>
                  <a:cs typeface="Arial" pitchFamily="34" charset="0"/>
                </a:rPr>
                <a:t>-ONT</a:t>
              </a:r>
              <a:endParaRPr lang="zh-CN" altLang="en-US" sz="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5805264" y="1476676"/>
              <a:ext cx="64807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b="1" dirty="0">
                  <a:latin typeface="Arial" pitchFamily="34" charset="0"/>
                  <a:cs typeface="Arial" pitchFamily="34" charset="0"/>
                </a:rPr>
                <a:t>Samples</a:t>
              </a:r>
              <a:endParaRPr lang="x-none" sz="6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5805264" y="1712640"/>
              <a:ext cx="900087" cy="266964"/>
              <a:chOff x="5121201" y="8579822"/>
              <a:chExt cx="900087" cy="266964"/>
            </a:xfrm>
          </p:grpSpPr>
          <p:pic>
            <p:nvPicPr>
              <p:cNvPr id="104" name="图片 103" descr="legend_2_sim.tif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121201" y="8596606"/>
                <a:ext cx="96561" cy="250180"/>
              </a:xfrm>
              <a:prstGeom prst="rect">
                <a:avLst/>
              </a:prstGeom>
            </p:spPr>
          </p:pic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5229200" y="8579822"/>
                <a:ext cx="792088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Human simulation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Mouse simulation</a:t>
                </a:r>
              </a:p>
            </p:txBody>
          </p:sp>
        </p:grpSp>
        <p:grpSp>
          <p:nvGrpSpPr>
            <p:cNvPr id="109" name="组合 108"/>
            <p:cNvGrpSpPr>
              <a:grpSpLocks noChangeAspect="1"/>
            </p:cNvGrpSpPr>
            <p:nvPr/>
          </p:nvGrpSpPr>
          <p:grpSpPr>
            <a:xfrm>
              <a:off x="4941168" y="1641603"/>
              <a:ext cx="144016" cy="539575"/>
              <a:chOff x="4941168" y="1641603"/>
              <a:chExt cx="288032" cy="1079149"/>
            </a:xfrm>
          </p:grpSpPr>
          <p:pic>
            <p:nvPicPr>
              <p:cNvPr id="102" name="图片 101" descr="legend_1_v4.emf"/>
              <p:cNvPicPr>
                <a:picLocks noChangeAspect="1"/>
              </p:cNvPicPr>
              <p:nvPr/>
            </p:nvPicPr>
            <p:blipFill>
              <a:blip r:embed="rId5" cstate="print"/>
              <a:srcRect r="6516" b="57386"/>
              <a:stretch>
                <a:fillRect/>
              </a:stretch>
            </p:blipFill>
            <p:spPr>
              <a:xfrm>
                <a:off x="4967887" y="1641603"/>
                <a:ext cx="189305" cy="719109"/>
              </a:xfrm>
              <a:prstGeom prst="rect">
                <a:avLst/>
              </a:prstGeom>
            </p:spPr>
          </p:pic>
          <p:pic>
            <p:nvPicPr>
              <p:cNvPr id="108" name="图片 107" descr="legend_1_v4.emf"/>
              <p:cNvPicPr>
                <a:picLocks noChangeAspect="1"/>
              </p:cNvPicPr>
              <p:nvPr/>
            </p:nvPicPr>
            <p:blipFill>
              <a:blip r:embed="rId5" cstate="print"/>
              <a:srcRect l="-17334" t="84789" r="-24903" b="-6125"/>
              <a:stretch>
                <a:fillRect/>
              </a:stretch>
            </p:blipFill>
            <p:spPr>
              <a:xfrm>
                <a:off x="4941168" y="2360712"/>
                <a:ext cx="288032" cy="36004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28290</TotalTime>
  <Words>107</Words>
  <Application>Microsoft Macintosh PowerPoint</Application>
  <PresentationFormat>A4 Paper (210x297 mm)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wangdingjie</dc:creator>
  <cp:lastModifiedBy>Mark Diekhans</cp:lastModifiedBy>
  <cp:revision>472</cp:revision>
  <dcterms:created xsi:type="dcterms:W3CDTF">2022-04-07T04:27:21Z</dcterms:created>
  <dcterms:modified xsi:type="dcterms:W3CDTF">2023-12-24T02:13:59Z</dcterms:modified>
</cp:coreProperties>
</file>