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42857" autoAdjust="0"/>
  </p:normalViewPr>
  <p:slideViewPr>
    <p:cSldViewPr>
      <p:cViewPr varScale="1">
        <p:scale>
          <a:sx n="85" d="100"/>
          <a:sy n="85" d="100"/>
        </p:scale>
        <p:origin x="3280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620688" y="128464"/>
            <a:ext cx="4659851" cy="4634572"/>
            <a:chOff x="938009" y="128464"/>
            <a:chExt cx="4659851" cy="463457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7779608">
              <a:off x="3192621" y="3853933"/>
              <a:ext cx="15104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itchFamily="34" charset="0"/>
                  <a:cs typeface="Arial" pitchFamily="34" charset="0"/>
                </a:rPr>
                <a:t>           RSEM</a:t>
              </a:r>
            </a:p>
            <a:p>
              <a:pPr algn="r"/>
              <a:r>
                <a:rPr lang="en-US" altLang="zh-CN" sz="1000" b="1" dirty="0">
                  <a:latin typeface="Arial" pitchFamily="34" charset="0"/>
                  <a:cs typeface="Arial" pitchFamily="34" charset="0"/>
                </a:rPr>
                <a:t>(Accurate annotation)</a:t>
              </a:r>
              <a:endParaRPr lang="en-GB" altLang="zh-CN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7779608">
              <a:off x="3578691" y="3853933"/>
              <a:ext cx="15104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itchFamily="34" charset="0"/>
                  <a:cs typeface="Arial" pitchFamily="34" charset="0"/>
                </a:rPr>
                <a:t>           RSEM</a:t>
              </a:r>
            </a:p>
            <a:p>
              <a:pPr algn="r"/>
              <a:r>
                <a:rPr lang="en-US" altLang="zh-CN" sz="1000" b="1" dirty="0">
                  <a:latin typeface="Arial" pitchFamily="34" charset="0"/>
                  <a:cs typeface="Arial" pitchFamily="34" charset="0"/>
                </a:rPr>
                <a:t>(Inaccurate annotation)</a:t>
              </a:r>
              <a:endParaRPr lang="en-GB" altLang="zh-CN" sz="10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938009" y="128464"/>
              <a:ext cx="4659851" cy="3768559"/>
              <a:chOff x="938009" y="128464"/>
              <a:chExt cx="4659851" cy="3768559"/>
            </a:xfrm>
          </p:grpSpPr>
          <p:pic>
            <p:nvPicPr>
              <p:cNvPr id="44" name="图片 43" descr="fig_simulation_NRMSE.emf"/>
              <p:cNvPicPr>
                <a:picLocks noChangeAspect="1"/>
              </p:cNvPicPr>
              <p:nvPr/>
            </p:nvPicPr>
            <p:blipFill>
              <a:blip r:embed="rId2" cstate="print"/>
              <a:srcRect r="6601"/>
              <a:stretch>
                <a:fillRect/>
              </a:stretch>
            </p:blipFill>
            <p:spPr>
              <a:xfrm>
                <a:off x="1412776" y="272480"/>
                <a:ext cx="3480047" cy="3010501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1233586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altLang="zh-CN" sz="1000" dirty="0" err="1">
                    <a:latin typeface="Arial" pitchFamily="34" charset="0"/>
                    <a:cs typeface="Arial" pitchFamily="34" charset="0"/>
                  </a:rPr>
                  <a:t>ambu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1953665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FLAMES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2313705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 err="1">
                    <a:latin typeface="Arial" pitchFamily="34" charset="0"/>
                    <a:cs typeface="Arial" pitchFamily="34" charset="0"/>
                  </a:rPr>
                  <a:t>IsoQuant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2673746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 err="1">
                    <a:latin typeface="Arial" pitchFamily="34" charset="0"/>
                    <a:cs typeface="Arial" pitchFamily="34" charset="0"/>
                  </a:rPr>
                  <a:t>IsoTools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1593625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FLAIR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3033784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TALON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7779608">
                <a:off x="3393825" y="3503560"/>
                <a:ext cx="63303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 err="1">
                    <a:latin typeface="Arial" pitchFamily="34" charset="0"/>
                    <a:cs typeface="Arial" pitchFamily="34" charset="0"/>
                  </a:rPr>
                  <a:t>NanoSim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>
                <a:off x="1052736" y="3042000"/>
                <a:ext cx="3450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0.10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>
                <a:off x="1052736" y="1699200"/>
                <a:ext cx="3450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0.95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>
                <a:off x="1052736" y="344488"/>
                <a:ext cx="3450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1.8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6200000">
                <a:off x="-425207" y="1635695"/>
                <a:ext cx="288032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itchFamily="34" charset="0"/>
                    <a:cs typeface="Arial" pitchFamily="34" charset="0"/>
                  </a:rPr>
                  <a:t>NRMSE</a:t>
                </a:r>
                <a:endParaRPr lang="en-GB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1484784" y="156862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1484784" y="1424608"/>
                <a:ext cx="252028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itchFamily="34" charset="0"/>
                    <a:cs typeface="Arial" pitchFamily="34" charset="0"/>
                  </a:rPr>
                  <a:t>Mean NRMSE of LR-based tools: </a:t>
                </a:r>
                <a:r>
                  <a:rPr lang="en-US" altLang="zh-CN" sz="1000" b="1" dirty="0">
                    <a:latin typeface="Arial" pitchFamily="34" charset="0"/>
                    <a:cs typeface="Arial" pitchFamily="34" charset="0"/>
                  </a:rPr>
                  <a:t>0.62</a:t>
                </a:r>
                <a:endParaRPr lang="x-none" altLang="zh-CN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4005064" y="2144688"/>
                <a:ext cx="15207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itchFamily="34" charset="0"/>
                    <a:cs typeface="Arial" pitchFamily="34" charset="0"/>
                  </a:rPr>
                  <a:t>Mean NRMSE: </a:t>
                </a:r>
                <a:r>
                  <a:rPr lang="en-US" altLang="zh-CN" sz="1000" b="1" dirty="0">
                    <a:latin typeface="Arial" pitchFamily="34" charset="0"/>
                    <a:cs typeface="Arial" pitchFamily="34" charset="0"/>
                  </a:rPr>
                  <a:t>0.52</a:t>
                </a:r>
                <a:endParaRPr lang="x-none" altLang="zh-CN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2" name="直接箭头连接符 91"/>
              <p:cNvCxnSpPr>
                <a:stCxn id="90" idx="2"/>
              </p:cNvCxnSpPr>
              <p:nvPr/>
            </p:nvCxnSpPr>
            <p:spPr>
              <a:xfrm flipH="1">
                <a:off x="4365104" y="2298576"/>
                <a:ext cx="400354" cy="134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4077072" y="128464"/>
                <a:ext cx="15207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Arial" pitchFamily="34" charset="0"/>
                    <a:cs typeface="Arial" pitchFamily="34" charset="0"/>
                  </a:rPr>
                  <a:t>Mean NRMSE: </a:t>
                </a:r>
                <a:r>
                  <a:rPr lang="en-US" altLang="zh-CN" sz="1000" b="1" dirty="0">
                    <a:latin typeface="Arial" pitchFamily="34" charset="0"/>
                    <a:cs typeface="Arial" pitchFamily="34" charset="0"/>
                  </a:rPr>
                  <a:t>1.70</a:t>
                </a:r>
                <a:endParaRPr lang="x-none" altLang="zh-CN" sz="1000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4" name="直接箭头连接符 93"/>
              <p:cNvCxnSpPr>
                <a:stCxn id="93" idx="2"/>
              </p:cNvCxnSpPr>
              <p:nvPr/>
            </p:nvCxnSpPr>
            <p:spPr>
              <a:xfrm flipH="1">
                <a:off x="4653136" y="282352"/>
                <a:ext cx="184330" cy="134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5127903" y="1132859"/>
            <a:ext cx="1296808" cy="1587893"/>
            <a:chOff x="5445224" y="700811"/>
            <a:chExt cx="1296808" cy="1587893"/>
          </a:xfrm>
        </p:grpSpPr>
        <p:grpSp>
          <p:nvGrpSpPr>
            <p:cNvPr id="34" name="组合 33"/>
            <p:cNvGrpSpPr/>
            <p:nvPr/>
          </p:nvGrpSpPr>
          <p:grpSpPr>
            <a:xfrm>
              <a:off x="5445224" y="776536"/>
              <a:ext cx="1152128" cy="969344"/>
              <a:chOff x="5445224" y="2144688"/>
              <a:chExt cx="1152128" cy="96934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3256" y="2246400"/>
                <a:ext cx="864096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 err="1">
                    <a:latin typeface="Arial" pitchFamily="34" charset="0"/>
                    <a:cs typeface="Arial" pitchFamily="34" charset="0"/>
                  </a:rPr>
                  <a:t>cDNA-PacBio</a:t>
                </a:r>
                <a:endParaRPr lang="zh-CN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33256" y="2844000"/>
                <a:ext cx="864096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 err="1">
                    <a:latin typeface="Arial" pitchFamily="34" charset="0"/>
                    <a:cs typeface="Arial" pitchFamily="34" charset="0"/>
                  </a:rPr>
                  <a:t>cDNA-Illumina</a:t>
                </a:r>
                <a:endParaRPr lang="zh-CN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33256" y="2433600"/>
                <a:ext cx="864096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 err="1">
                    <a:latin typeface="Arial" pitchFamily="34" charset="0"/>
                    <a:cs typeface="Arial" pitchFamily="34" charset="0"/>
                  </a:rPr>
                  <a:t>cDNA</a:t>
                </a:r>
                <a:r>
                  <a:rPr lang="en-US" altLang="zh-CN" sz="8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zh-CN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33256" y="2628000"/>
                <a:ext cx="864096" cy="134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 err="1">
                    <a:latin typeface="Arial" pitchFamily="34" charset="0"/>
                    <a:cs typeface="Arial" pitchFamily="34" charset="0"/>
                  </a:rPr>
                  <a:t>dRNA</a:t>
                </a:r>
                <a:r>
                  <a:rPr lang="en-US" altLang="zh-CN" sz="8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zh-CN" alt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2" name="图片 31" descr="legend_1_v4.emf"/>
              <p:cNvPicPr>
                <a:picLocks noChangeAspect="1"/>
              </p:cNvPicPr>
              <p:nvPr/>
            </p:nvPicPr>
            <p:blipFill>
              <a:blip r:embed="rId3" cstate="print"/>
              <a:srcRect l="-75658" t="-9079" r="-61405" b="57873"/>
              <a:stretch>
                <a:fillRect/>
              </a:stretch>
            </p:blipFill>
            <p:spPr>
              <a:xfrm>
                <a:off x="5445224" y="2144688"/>
                <a:ext cx="360040" cy="648072"/>
              </a:xfrm>
              <a:prstGeom prst="rect">
                <a:avLst/>
              </a:prstGeom>
            </p:spPr>
          </p:pic>
          <p:pic>
            <p:nvPicPr>
              <p:cNvPr id="33" name="图片 32" descr="legend_1_v4.emf"/>
              <p:cNvPicPr>
                <a:picLocks noChangeAspect="1"/>
              </p:cNvPicPr>
              <p:nvPr/>
            </p:nvPicPr>
            <p:blipFill>
              <a:blip r:embed="rId3" cstate="print"/>
              <a:srcRect l="-75658" t="87644" r="-61405" b="-10403"/>
              <a:stretch>
                <a:fillRect/>
              </a:stretch>
            </p:blipFill>
            <p:spPr>
              <a:xfrm>
                <a:off x="5445224" y="2826000"/>
                <a:ext cx="360040" cy="288032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5589240" y="700811"/>
              <a:ext cx="1152128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b="1" dirty="0">
                  <a:latin typeface="Arial" pitchFamily="34" charset="0"/>
                  <a:cs typeface="Arial" pitchFamily="34" charset="0"/>
                </a:rPr>
                <a:t>Protocols-Platforms</a:t>
              </a:r>
              <a:endParaRPr lang="zh-CN" altLang="en-US" sz="8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6" name="图片 35" descr="legend_2_sim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9239" y="1914243"/>
              <a:ext cx="143394" cy="37407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733256" y="1914243"/>
              <a:ext cx="1008776" cy="374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800" dirty="0">
                  <a:latin typeface="Arial" pitchFamily="34" charset="0"/>
                  <a:cs typeface="Arial" pitchFamily="34" charset="0"/>
                </a:rPr>
                <a:t>Human simulation</a:t>
              </a:r>
            </a:p>
            <a:p>
              <a:pPr>
                <a:spcAft>
                  <a:spcPts val="600"/>
                </a:spcAft>
              </a:pPr>
              <a:r>
                <a:rPr lang="en-US" sz="800" dirty="0">
                  <a:latin typeface="Arial" pitchFamily="34" charset="0"/>
                  <a:cs typeface="Arial" pitchFamily="34" charset="0"/>
                </a:rPr>
                <a:t>Mouse simulation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9240" y="1712640"/>
              <a:ext cx="1080120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b="1" dirty="0">
                  <a:latin typeface="Arial" pitchFamily="34" charset="0"/>
                  <a:cs typeface="Arial" pitchFamily="34" charset="0"/>
                </a:rPr>
                <a:t>Samples</a:t>
              </a:r>
              <a:endParaRPr lang="zh-CN" altLang="en-US" sz="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28290</TotalTime>
  <Words>49</Words>
  <Application>Microsoft Macintosh PowerPoint</Application>
  <PresentationFormat>A4 Paper (210x297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472</cp:revision>
  <dcterms:created xsi:type="dcterms:W3CDTF">2022-04-07T04:27:21Z</dcterms:created>
  <dcterms:modified xsi:type="dcterms:W3CDTF">2023-12-24T00:44:17Z</dcterms:modified>
</cp:coreProperties>
</file>