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70" r:id="rId15"/>
    <p:sldId id="269" r:id="rId16"/>
    <p:sldId id="271" r:id="rId17"/>
    <p:sldId id="273" r:id="rId18"/>
    <p:sldId id="274" r:id="rId19"/>
    <p:sldId id="276" r:id="rId20"/>
    <p:sldId id="277" r:id="rId21"/>
    <p:sldId id="272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3072" autoAdjust="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251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651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986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13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979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086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481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33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314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615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053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85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47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684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533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49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78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C8DC-4E06-4056-BD70-76095EFE7182}" type="datetimeFigureOut">
              <a:rPr lang="en-BE" smtClean="0"/>
              <a:t>03/01/2024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5748-263A-4837-81C8-060F93A5A1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33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A0C3-1B51-61DA-CD8E-52258CD6C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EDC6-B8C0-3307-BF05-0E798E18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 – How does it work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2347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76E-2C0D-9EAE-34E4-1732838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9E73-DB1B-BF3E-9D17-916A61C7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Protocols And Standards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36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DADA-45CD-5747-235D-49291DAA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ADDRESSES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D977F-2669-6E04-0358-29189CF8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41411" y="1611796"/>
            <a:ext cx="10426959" cy="4322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cap="small" dirty="0" err="1"/>
              <a:t>ip</a:t>
            </a:r>
            <a:r>
              <a:rPr lang="en-US" sz="2600" cap="small" dirty="0"/>
              <a:t> address (internet protocol address)</a:t>
            </a:r>
          </a:p>
          <a:p>
            <a:pPr marL="0" indent="0">
              <a:buNone/>
            </a:pPr>
            <a:r>
              <a:rPr lang="en-US" sz="2600" dirty="0"/>
              <a:t>- </a:t>
            </a:r>
            <a:r>
              <a:rPr lang="en-BE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When computer connects to internet, receives an Internet Protocol address</a:t>
            </a:r>
            <a:endParaRPr lang="en-US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BE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allows to identify computer on the internet </a:t>
            </a:r>
            <a:endParaRPr lang="en-US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- EG: </a:t>
            </a:r>
            <a:r>
              <a:rPr lang="en-US" sz="2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 address of becode.org is 34.253.116.158</a:t>
            </a:r>
          </a:p>
          <a:p>
            <a:pPr marL="0" indent="0">
              <a:buNone/>
            </a:pPr>
            <a:endParaRPr lang="en-US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small" dirty="0"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600" cap="small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omain name system</a:t>
            </a:r>
          </a:p>
          <a:p>
            <a:pPr marL="0" indent="0">
              <a:buNone/>
            </a:pP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- becode.org easier to remember</a:t>
            </a:r>
          </a:p>
          <a:p>
            <a:pPr marL="0" indent="0">
              <a:buNone/>
            </a:pPr>
            <a:r>
              <a:rPr lang="en-US" sz="2600" dirty="0">
                <a:ea typeface="Times New Roman" panose="02020603050405020304" pitchFamily="18" charset="0"/>
                <a:cs typeface="Times New Roman" panose="02020603050405020304" pitchFamily="18" charset="0"/>
              </a:rPr>
              <a:t>- allows 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computer to look up becode.org and get the correct </a:t>
            </a:r>
            <a:r>
              <a:rPr lang="en-US" sz="2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  <a:endParaRPr lang="en-BE" sz="2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644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57123-A2B2-84D9-7919-7EA81A73702A}"/>
              </a:ext>
            </a:extLst>
          </p:cNvPr>
          <p:cNvSpPr txBox="1"/>
          <p:nvPr/>
        </p:nvSpPr>
        <p:spPr>
          <a:xfrm>
            <a:off x="1366157" y="550117"/>
            <a:ext cx="97691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are computers able to talk to each other across this big network of networks?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=&gt; By using a set of rules defined for communicating across the internet</a:t>
            </a:r>
          </a:p>
          <a:p>
            <a:r>
              <a:rPr lang="en-US" sz="2400" dirty="0"/>
              <a:t> </a:t>
            </a:r>
            <a:endParaRPr lang="en-B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877F-BC21-8A1F-B995-AD62DBF22BE0}"/>
              </a:ext>
            </a:extLst>
          </p:cNvPr>
          <p:cNvSpPr txBox="1"/>
          <p:nvPr/>
        </p:nvSpPr>
        <p:spPr>
          <a:xfrm>
            <a:off x="1211424" y="3494315"/>
            <a:ext cx="9769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internet = </a:t>
            </a:r>
          </a:p>
          <a:p>
            <a:pPr algn="ctr"/>
            <a:r>
              <a:rPr lang="en-US" sz="3600" b="1" dirty="0"/>
              <a:t>The infrastructure + the protocols</a:t>
            </a:r>
          </a:p>
          <a:p>
            <a:r>
              <a:rPr lang="en-US" sz="2400" dirty="0"/>
              <a:t> 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1037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DADA-45CD-5747-235D-49291DAA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 protocol suite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DB1989-FAAD-C3E1-E498-94398080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9674" y="1730372"/>
            <a:ext cx="10220325" cy="485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= Set of network protocols </a:t>
            </a:r>
          </a:p>
          <a:p>
            <a:pPr marL="0" indent="0">
              <a:buNone/>
            </a:pPr>
            <a:r>
              <a:rPr lang="en-US" dirty="0"/>
              <a:t>Nickname : TCP/IP - Transmission Control Protocol/Internet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Structured as a series of layers - protocol stack with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protocol on a different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6365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5BFBD3F4-08E3-08C4-70AE-4F1EF9C12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95325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0E6B-14F0-8A69-61F0-6C8FE416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1" y="962260"/>
            <a:ext cx="5565712" cy="4933479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CF910AE-9B79-F4D3-E6EC-FF9E8A46B6E6}"/>
              </a:ext>
            </a:extLst>
          </p:cNvPr>
          <p:cNvSpPr txBox="1">
            <a:spLocks/>
          </p:cNvSpPr>
          <p:nvPr/>
        </p:nvSpPr>
        <p:spPr>
          <a:xfrm>
            <a:off x="6791324" y="1003297"/>
            <a:ext cx="4591051" cy="4851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Message sent through the Internet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doesn't use every protocol in the suite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BUT does use at least one protocol from every layer.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EE70D-04C4-5C13-B3C8-C2702700FDEC}"/>
              </a:ext>
            </a:extLst>
          </p:cNvPr>
          <p:cNvSpPr txBox="1"/>
          <p:nvPr/>
        </p:nvSpPr>
        <p:spPr>
          <a:xfrm>
            <a:off x="1279751" y="6085220"/>
            <a:ext cx="976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Schema from Khan Academy : </a:t>
            </a:r>
            <a:r>
              <a:rPr lang="en-BE" sz="1200" dirty="0"/>
              <a:t>https://www.khanacademy.org/computing/computers-and-internet/xcae6f4a7ff015e7d:the-internet/xcae6f4a7ff015e7d:the-internet-protocol-suite/a/the-internet-protocols</a:t>
            </a:r>
          </a:p>
        </p:txBody>
      </p:sp>
    </p:spTree>
    <p:extLst>
      <p:ext uri="{BB962C8B-B14F-4D97-AF65-F5344CB8AC3E}">
        <p14:creationId xmlns:p14="http://schemas.microsoft.com/office/powerpoint/2010/main" val="54495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CCAA-A3AB-68A2-5E2A-E6ABAEB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43807" y="200025"/>
            <a:ext cx="10009185" cy="5580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cap="small" dirty="0"/>
              <a:t>Link layer</a:t>
            </a:r>
          </a:p>
          <a:p>
            <a:pPr lvl="1"/>
            <a:r>
              <a:rPr lang="en-US" sz="2400" dirty="0"/>
              <a:t>need a physical mechanism to send digital data </a:t>
            </a:r>
          </a:p>
          <a:p>
            <a:pPr lvl="1"/>
            <a:r>
              <a:rPr lang="en-US" sz="2400" dirty="0"/>
              <a:t>electromagnetic signals sent over a wired or wireless connection.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cap="small" dirty="0"/>
              <a:t>Network layer</a:t>
            </a:r>
          </a:p>
          <a:p>
            <a:pPr lvl="1"/>
            <a:r>
              <a:rPr lang="en-US" sz="2400" dirty="0"/>
              <a:t>need to uniquely identify the sender and receiver =&gt; IP addresses</a:t>
            </a:r>
          </a:p>
          <a:p>
            <a:pPr lvl="1"/>
            <a:r>
              <a:rPr lang="en-US" sz="2400" dirty="0"/>
              <a:t>data pass from router to router =&gt; Internet Routing Protocol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cap="small" dirty="0"/>
              <a:t>Transport Layer  </a:t>
            </a:r>
          </a:p>
          <a:p>
            <a:r>
              <a:rPr lang="en-US" dirty="0"/>
              <a:t>data broken into packets and reassemble at destination;</a:t>
            </a:r>
          </a:p>
          <a:p>
            <a:r>
              <a:rPr lang="en-US" dirty="0"/>
              <a:t>Transmission Control Protocol ensure the transport of the packet (or UDP but less reliable)</a:t>
            </a:r>
          </a:p>
          <a:p>
            <a:pPr lvl="1"/>
            <a:endParaRPr lang="en-US" sz="2400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8519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CCAA-A3AB-68A2-5E2A-E6ABAEB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96207" y="990600"/>
            <a:ext cx="10009185" cy="6743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cap="small" dirty="0"/>
              <a:t>Application Layer</a:t>
            </a:r>
          </a:p>
          <a:p>
            <a:r>
              <a:rPr lang="en-US" dirty="0"/>
              <a:t>visible part of the computer network. </a:t>
            </a:r>
          </a:p>
          <a:p>
            <a:r>
              <a:rPr lang="en-US" dirty="0"/>
              <a:t>provides the interfaces and protocols needed by the users.</a:t>
            </a:r>
          </a:p>
          <a:p>
            <a:r>
              <a:rPr lang="en-US" dirty="0"/>
              <a:t>includes interactive programs we use over the internet (web app, email.,…).</a:t>
            </a:r>
          </a:p>
          <a:p>
            <a:r>
              <a:rPr lang="en-US" dirty="0"/>
              <a:t>Hyper Text Transfer Protocol :  foundation of data communication for the World Wide Web</a:t>
            </a:r>
          </a:p>
          <a:p>
            <a:r>
              <a:rPr lang="en-US" dirty="0"/>
              <a:t>Transport Layer Security protocol (TLS) : when private info need to be transported securely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5937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76E-2C0D-9EAE-34E4-1732838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0019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27C8-1AA1-43A0-C340-05782443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WWW = organizational system for information accessible by using the internet.</a:t>
            </a:r>
          </a:p>
          <a:p>
            <a:pPr>
              <a:lnSpc>
                <a:spcPct val="150000"/>
              </a:lnSpc>
            </a:pPr>
            <a:r>
              <a:rPr lang="en-US" dirty="0"/>
              <a:t>billions of connected digital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= a library // Web = books, magazines, newspapers, </a:t>
            </a:r>
            <a:r>
              <a:rPr lang="en-US" dirty="0" err="1"/>
              <a:t>dvds</a:t>
            </a:r>
            <a:r>
              <a:rPr lang="en-US" dirty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can be used without the web (email, VoIP, File Transfer Protocol)</a:t>
            </a:r>
          </a:p>
          <a:p>
            <a:pPr>
              <a:lnSpc>
                <a:spcPct val="150000"/>
              </a:lnSpc>
            </a:pPr>
            <a:r>
              <a:rPr lang="en-US" dirty="0"/>
              <a:t>Web CANNOT be used without internet; www is a service on top of the internet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7636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76E-2C0D-9EAE-34E4-1732838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54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76E-2C0D-9EAE-34E4-1732838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9E73-DB1B-BF3E-9D17-916A61C7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to solve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6149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27C8-1AA1-43A0-C340-05782443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internet  = Infrastructure + Internet Protocol suite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Infrastructure is managed by ISPs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Internet Protocol Suite can be represented in layers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When message is sent, a protocol of each layer is always used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WWW is not the internet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Web is a service on top of the internet</a:t>
            </a:r>
          </a:p>
          <a:p>
            <a:pPr>
              <a:lnSpc>
                <a:spcPct val="150000"/>
              </a:lnSpc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8883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CCAA-A3AB-68A2-5E2A-E6ABAEB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7157" y="342901"/>
            <a:ext cx="10009185" cy="59531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cap="small" dirty="0"/>
              <a:t>RESOURCES</a:t>
            </a:r>
          </a:p>
          <a:p>
            <a:r>
              <a:rPr lang="en-US" dirty="0"/>
              <a:t>https://en.wikipedia.org/wiki/Internet_protocol_suite</a:t>
            </a:r>
          </a:p>
          <a:p>
            <a:r>
              <a:rPr lang="en-US" sz="2400" dirty="0"/>
              <a:t>https://medium.com/@IP_Address/the-difference-between-internet-protocol-and-ip-addresses-13ca6a1f05c4</a:t>
            </a:r>
          </a:p>
          <a:p>
            <a:r>
              <a:rPr lang="en-US" sz="2400" dirty="0"/>
              <a:t>https://www.arelion.com/knowledge-hub/what-is-guides/what-is-the-internet-backbone</a:t>
            </a:r>
          </a:p>
          <a:p>
            <a:r>
              <a:rPr lang="en-US" sz="2400" dirty="0"/>
              <a:t>https://thilakshids.medium.com/the-tcp-ip-protocol-architecture-5e2064ce1504</a:t>
            </a:r>
          </a:p>
          <a:p>
            <a:r>
              <a:rPr lang="en-US" sz="2400" dirty="0"/>
              <a:t>https://docs.oracle.com/cd/E19455-01/806-0916/6ja85398m/index.html</a:t>
            </a:r>
          </a:p>
          <a:p>
            <a:r>
              <a:rPr lang="en-US" sz="2400" dirty="0"/>
              <a:t>https://www.khanacademy.org/computing/computers-and-internet/xcae6f4a7ff015e7d:the-internet/xcae6f4a7ff015e7d:the-internet-protocol-suite/a/the-internet-protocols</a:t>
            </a:r>
          </a:p>
          <a:p>
            <a:r>
              <a:rPr lang="en-US" sz="2400" dirty="0"/>
              <a:t>https://goteleport.com/learn/what-is-tcp-ip-protocol-suite/</a:t>
            </a:r>
          </a:p>
          <a:p>
            <a:r>
              <a:rPr lang="en-US" sz="2400" dirty="0"/>
              <a:t>https://www.whatismyisp.com/articles/what-is-an-isp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4022901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CCAA-A3AB-68A2-5E2A-E6ABAEB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7157" y="342901"/>
            <a:ext cx="10009185" cy="595312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https://medium.com/@gmtechbyhabib.com/who-owns-the-internet-c5631d43f609</a:t>
            </a:r>
          </a:p>
          <a:p>
            <a:r>
              <a:rPr lang="en-US" sz="2800" dirty="0"/>
              <a:t>https://www.cloudflare.com/learning/network-layer/how-does-the-internet-work/</a:t>
            </a:r>
          </a:p>
          <a:p>
            <a:r>
              <a:rPr lang="en-US" sz="2800" dirty="0"/>
              <a:t>https://en.wikipedia.org/wiki/Internet#</a:t>
            </a:r>
          </a:p>
          <a:p>
            <a:r>
              <a:rPr lang="en-US" sz="2800" dirty="0"/>
              <a:t>https://medium.com/@ankurdhamija83/day-0-web-development-basics-what-is-the-internet-and-how-it-works-9714e6f82181</a:t>
            </a:r>
          </a:p>
          <a:p>
            <a:r>
              <a:rPr lang="en-US" sz="2800" dirty="0"/>
              <a:t>https://www.theguardian.com/technology/2018/oct/22/what-is-the-internet-13-key-questions-answered</a:t>
            </a:r>
          </a:p>
          <a:p>
            <a:r>
              <a:rPr lang="en-US" sz="2800" dirty="0"/>
              <a:t>https://javascript.plainenglish.io/what-every-new-software-developer-needs-to-know-about-the-internet-da5d5c7ed84c</a:t>
            </a:r>
          </a:p>
          <a:p>
            <a:r>
              <a:rPr lang="en-US" sz="2800" dirty="0"/>
              <a:t>https://bennettgarner.medium.com/</a:t>
            </a:r>
          </a:p>
          <a:p>
            <a:r>
              <a:rPr lang="en-US" sz="2800" dirty="0"/>
              <a:t>https://javascript.plainenglish.io/software-developers-how-does-your-computer-connect-to-the-internet-e6cb96f46922</a:t>
            </a:r>
          </a:p>
          <a:p>
            <a:r>
              <a:rPr lang="en-US" sz="2800" dirty="0"/>
              <a:t>https://www.youtube.com/watch?v=BBBOPAU0FuQ</a:t>
            </a:r>
          </a:p>
          <a:p>
            <a:r>
              <a:rPr lang="en-US" sz="2800" dirty="0"/>
              <a:t>https://developer.mozilla.org/en-US/docs/Learn/Common_questions/Web_mechanics/How_does_the_Internet_work</a:t>
            </a:r>
          </a:p>
        </p:txBody>
      </p:sp>
    </p:spTree>
    <p:extLst>
      <p:ext uri="{BB962C8B-B14F-4D97-AF65-F5344CB8AC3E}">
        <p14:creationId xmlns:p14="http://schemas.microsoft.com/office/powerpoint/2010/main" val="4034704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CCAA-A3AB-68A2-5E2A-E6ABAEB88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7157" y="342901"/>
            <a:ext cx="10009185" cy="5953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600" cap="small" dirty="0"/>
          </a:p>
          <a:p>
            <a:r>
              <a:rPr lang="en-US" sz="2000" dirty="0"/>
              <a:t>https://dev.to/codewithtee/how-does-the-internet-work-32d6</a:t>
            </a:r>
          </a:p>
          <a:p>
            <a:r>
              <a:rPr lang="en-US" sz="2000" dirty="0"/>
              <a:t>https://www.lenovo.com/in/en/glossary/what-is-internet/?orgRef=https%253A%252F%252Fwww.google.com%252F#</a:t>
            </a:r>
          </a:p>
          <a:p>
            <a:r>
              <a:rPr lang="en-US" sz="2000" dirty="0"/>
              <a:t>https://cs.fyi/guide/how-does-internet-work#introduction-to-the-internet</a:t>
            </a:r>
          </a:p>
          <a:p>
            <a:r>
              <a:rPr lang="en-US" sz="2000" dirty="0"/>
              <a:t>https://www.vox.com/2014/6/16/18076282/the-internet</a:t>
            </a:r>
          </a:p>
          <a:p>
            <a:r>
              <a:rPr lang="en-US" sz="2000" dirty="0"/>
              <a:t>https://www.youtube.com/watch?v=zN8YNNHcaZc&amp;list=PLWKjhJtqVAbmMuZ3saqRIBimAKIMYkt0E&amp;index=22</a:t>
            </a:r>
          </a:p>
          <a:p>
            <a:r>
              <a:rPr lang="en-US" sz="2000" dirty="0"/>
              <a:t>https://www.youtube.com/watch?v=7_LPdttKXPc</a:t>
            </a:r>
          </a:p>
          <a:p>
            <a:r>
              <a:rPr lang="en-US" sz="2000" dirty="0"/>
              <a:t>https://www.youtube.com/watch?v=x3c1ih2NJEg&amp;list=PLuUdFsbOK_8pWzW7KJjbiJ8Ow0cdHlApV&amp;index=3</a:t>
            </a:r>
          </a:p>
          <a:p>
            <a:r>
              <a:rPr lang="en-US" sz="2000" dirty="0"/>
              <a:t>https://www.makeuseof.com/difference-between-internet-world-wide-web/</a:t>
            </a:r>
          </a:p>
          <a:p>
            <a:r>
              <a:rPr lang="en-US" sz="2000" dirty="0"/>
              <a:t>https://www.geeksforgeeks.org/difference-between-internet-and-www/</a:t>
            </a:r>
          </a:p>
          <a:p>
            <a:r>
              <a:rPr lang="en-US" sz="2000" dirty="0"/>
              <a:t>https://www.lifewire.com/difference-between-the-internet-and-the-web-2483335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848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67DA-35AA-FCC9-AC8F-FEEEFD35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1073828"/>
            <a:ext cx="9680544" cy="5168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connect computers to each other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Unsustainable</a:t>
            </a:r>
            <a:endParaRPr lang="en-BE" dirty="0"/>
          </a:p>
        </p:txBody>
      </p:sp>
      <p:pic>
        <p:nvPicPr>
          <p:cNvPr id="5" name="Picture 4" descr="A computer wire and a computer&#10;&#10;Description automatically generated with medium confidence">
            <a:extLst>
              <a:ext uri="{FF2B5EF4-FFF2-40B4-BE49-F238E27FC236}">
                <a16:creationId xmlns:a16="http://schemas.microsoft.com/office/drawing/2014/main" id="{28B855BB-2A7E-4328-88CA-89487A84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72" y="1781174"/>
            <a:ext cx="4147831" cy="2524125"/>
          </a:xfrm>
          <a:prstGeom prst="rect">
            <a:avLst/>
          </a:prstGeom>
        </p:spPr>
      </p:pic>
      <p:pic>
        <p:nvPicPr>
          <p:cNvPr id="6" name="Picture 5" descr="A diagram of a network of computers&#10;&#10;Description automatically generated">
            <a:extLst>
              <a:ext uri="{FF2B5EF4-FFF2-40B4-BE49-F238E27FC236}">
                <a16:creationId xmlns:a16="http://schemas.microsoft.com/office/drawing/2014/main" id="{6DF28527-3AEF-8FFD-88D1-CBBA7FCEF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02" y="1781175"/>
            <a:ext cx="4147831" cy="27098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F63762-CB7B-7625-234F-E7CD6F128523}"/>
              </a:ext>
            </a:extLst>
          </p:cNvPr>
          <p:cNvSpPr/>
          <p:nvPr/>
        </p:nvSpPr>
        <p:spPr>
          <a:xfrm>
            <a:off x="5537233" y="2624709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2CB8D-EEEC-9AE8-550B-5954A84EB7AB}"/>
              </a:ext>
            </a:extLst>
          </p:cNvPr>
          <p:cNvSpPr txBox="1"/>
          <p:nvPr/>
        </p:nvSpPr>
        <p:spPr>
          <a:xfrm>
            <a:off x="1125894" y="6506356"/>
            <a:ext cx="524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Schema from Bennett Garner : https://www.youtube.com/watch?v=BBBOPAU0FuQ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26430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67DA-35AA-FCC9-AC8F-FEEEFD35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1073828"/>
            <a:ext cx="9680544" cy="5168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Router whose job is to route traffic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F63762-CB7B-7625-234F-E7CD6F128523}"/>
              </a:ext>
            </a:extLst>
          </p:cNvPr>
          <p:cNvSpPr/>
          <p:nvPr/>
        </p:nvSpPr>
        <p:spPr>
          <a:xfrm>
            <a:off x="5537233" y="2624709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" name="Picture 1" descr="A computer network with laptops&#10;&#10;Description automatically generated">
            <a:extLst>
              <a:ext uri="{FF2B5EF4-FFF2-40B4-BE49-F238E27FC236}">
                <a16:creationId xmlns:a16="http://schemas.microsoft.com/office/drawing/2014/main" id="{FE50FAF1-629A-7B7F-E2DB-8E298AB1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42" y="1854010"/>
            <a:ext cx="4201430" cy="2863975"/>
          </a:xfrm>
          <a:prstGeom prst="rect">
            <a:avLst/>
          </a:prstGeom>
        </p:spPr>
      </p:pic>
      <p:pic>
        <p:nvPicPr>
          <p:cNvPr id="4" name="Picture 3" descr="A computer network with a coin and a coin&#10;&#10;Description automatically generated">
            <a:extLst>
              <a:ext uri="{FF2B5EF4-FFF2-40B4-BE49-F238E27FC236}">
                <a16:creationId xmlns:a16="http://schemas.microsoft.com/office/drawing/2014/main" id="{91C47051-58DD-F598-9C97-9C7A8C99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43" y="3428999"/>
            <a:ext cx="4815781" cy="2813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48AD6-B7A3-C09B-8ABE-F006B6BF4D7C}"/>
              </a:ext>
            </a:extLst>
          </p:cNvPr>
          <p:cNvSpPr txBox="1"/>
          <p:nvPr/>
        </p:nvSpPr>
        <p:spPr>
          <a:xfrm>
            <a:off x="6738459" y="2015411"/>
            <a:ext cx="4068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Routers can be connected to talk between networks </a:t>
            </a:r>
            <a:endParaRPr lang="en-B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C4888-6E9D-4306-19BA-037B1D35A3BA}"/>
              </a:ext>
            </a:extLst>
          </p:cNvPr>
          <p:cNvSpPr txBox="1"/>
          <p:nvPr/>
        </p:nvSpPr>
        <p:spPr>
          <a:xfrm>
            <a:off x="1041918" y="6581001"/>
            <a:ext cx="524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Schema from Bennett Garner : https://www.youtube.com/watch?v=BBBOPAU0FuQ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82964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67DA-35AA-FCC9-AC8F-FEEEFD35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728" y="721403"/>
            <a:ext cx="9680544" cy="5168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soon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3855D71-5A01-29AF-BA78-E8AA9254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757829"/>
            <a:ext cx="6816090" cy="409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3EA93-D113-CAFB-0D17-52E323A67BD6}"/>
              </a:ext>
            </a:extLst>
          </p:cNvPr>
          <p:cNvSpPr txBox="1"/>
          <p:nvPr/>
        </p:nvSpPr>
        <p:spPr>
          <a:xfrm>
            <a:off x="1790700" y="5440987"/>
            <a:ext cx="904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means a lot of infrastructure : cables between houses, businesses, …</a:t>
            </a:r>
            <a:endParaRPr lang="en-B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E1983-2F63-F061-62EC-7C80D6A6BE20}"/>
              </a:ext>
            </a:extLst>
          </p:cNvPr>
          <p:cNvSpPr txBox="1"/>
          <p:nvPr/>
        </p:nvSpPr>
        <p:spPr>
          <a:xfrm>
            <a:off x="1071240" y="6454272"/>
            <a:ext cx="524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Schema from Bennett Garner : https://www.youtube.com/watch?v=BBBOPAU0FuQ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207500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76E-2C0D-9EAE-34E4-17328383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9E73-DB1B-BF3E-9D17-916A61C7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Service Providers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294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57123-A2B2-84D9-7919-7EA81A73702A}"/>
              </a:ext>
            </a:extLst>
          </p:cNvPr>
          <p:cNvSpPr txBox="1"/>
          <p:nvPr/>
        </p:nvSpPr>
        <p:spPr>
          <a:xfrm>
            <a:off x="1366157" y="550117"/>
            <a:ext cx="9769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a company to install, maintain, and operate the cables between all our routers =&gt; Internet Service Provider (ISP)</a:t>
            </a:r>
            <a:endParaRPr lang="en-BE" sz="2400" dirty="0"/>
          </a:p>
        </p:txBody>
      </p:sp>
      <p:pic>
        <p:nvPicPr>
          <p:cNvPr id="3" name="Picture 2" descr="A computer network with a dollar sign and a symbol&#10;&#10;Description automatically generated with medium confidence">
            <a:extLst>
              <a:ext uri="{FF2B5EF4-FFF2-40B4-BE49-F238E27FC236}">
                <a16:creationId xmlns:a16="http://schemas.microsoft.com/office/drawing/2014/main" id="{53E8A080-711C-2A38-6C0A-881832C9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43" y="2056269"/>
            <a:ext cx="5175925" cy="3271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C751C-EA2A-3131-82B7-23993E6FAC53}"/>
              </a:ext>
            </a:extLst>
          </p:cNvPr>
          <p:cNvSpPr txBox="1"/>
          <p:nvPr/>
        </p:nvSpPr>
        <p:spPr>
          <a:xfrm>
            <a:off x="1237862" y="6487694"/>
            <a:ext cx="524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Schema from Bennett Garner : https://www.youtube.com/watch?v=BBBOPAU0FuQ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384894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57123-A2B2-84D9-7919-7EA81A73702A}"/>
              </a:ext>
            </a:extLst>
          </p:cNvPr>
          <p:cNvSpPr txBox="1"/>
          <p:nvPr/>
        </p:nvSpPr>
        <p:spPr>
          <a:xfrm>
            <a:off x="1366157" y="550117"/>
            <a:ext cx="976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 also can talk to each others</a:t>
            </a:r>
            <a:endParaRPr lang="en-BE" sz="2400" dirty="0"/>
          </a:p>
        </p:txBody>
      </p:sp>
      <p:pic>
        <p:nvPicPr>
          <p:cNvPr id="4" name="Picture 3" descr="A network diagram of a computer network&#10;&#10;Description automatically generated">
            <a:extLst>
              <a:ext uri="{FF2B5EF4-FFF2-40B4-BE49-F238E27FC236}">
                <a16:creationId xmlns:a16="http://schemas.microsoft.com/office/drawing/2014/main" id="{93551067-2E49-78A2-73BE-F5942F8E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3" y="1261188"/>
            <a:ext cx="9848673" cy="481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3F18F-04E5-37A3-C62D-9B8007EBC5A8}"/>
              </a:ext>
            </a:extLst>
          </p:cNvPr>
          <p:cNvSpPr txBox="1"/>
          <p:nvPr/>
        </p:nvSpPr>
        <p:spPr>
          <a:xfrm>
            <a:off x="1007309" y="6581001"/>
            <a:ext cx="524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Schema from Bennett Garner : https://www.youtube.com/watch?v=BBBOPAU0FuQ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18167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C57123-A2B2-84D9-7919-7EA81A73702A}"/>
              </a:ext>
            </a:extLst>
          </p:cNvPr>
          <p:cNvSpPr txBox="1"/>
          <p:nvPr/>
        </p:nvSpPr>
        <p:spPr>
          <a:xfrm>
            <a:off x="1496785" y="550117"/>
            <a:ext cx="97691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Internet = network of cables connecting the globe (copper wires, fiber optic cables, …)</a:t>
            </a:r>
          </a:p>
          <a:p>
            <a:endParaRPr lang="en-US" sz="2400" dirty="0"/>
          </a:p>
          <a:p>
            <a:r>
              <a:rPr lang="en-US" sz="2400" dirty="0"/>
              <a:t>ISPs : maintain this infrastructure.</a:t>
            </a:r>
          </a:p>
          <a:p>
            <a:endParaRPr lang="en-US" sz="2400" dirty="0"/>
          </a:p>
          <a:p>
            <a:r>
              <a:rPr lang="en-US" sz="2400" dirty="0"/>
              <a:t>Larger ISPs (backbone Internet providers)</a:t>
            </a:r>
          </a:p>
          <a:p>
            <a:endParaRPr lang="en-US" sz="2400" dirty="0"/>
          </a:p>
          <a:p>
            <a:pPr lvl="1"/>
            <a:r>
              <a:rPr lang="en-US" sz="2400" dirty="0"/>
              <a:t>=&gt;  provide the largest parts of the Internet infrastructure. </a:t>
            </a:r>
          </a:p>
          <a:p>
            <a:pPr lvl="1"/>
            <a:r>
              <a:rPr lang="en-US" sz="2400" dirty="0"/>
              <a:t>=&gt; such as the Atlantic Internet sea cables.</a:t>
            </a:r>
          </a:p>
          <a:p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Smaller ISPs</a:t>
            </a:r>
          </a:p>
          <a:p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=&gt; Buy </a:t>
            </a:r>
            <a:r>
              <a:rPr lang="en-B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access to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B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networks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of the larger ISPs</a:t>
            </a:r>
          </a:p>
          <a:p>
            <a:pPr lvl="1"/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BE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sell Internet access to organizations and home users.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27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chTalk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chTalk" id="{A9D90039-1F2D-4551-9889-3393E1CB80CA}" vid="{EEA0526F-D6BE-4FA6-920F-8A8CEEBBE2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ThechTalk</Template>
  <TotalTime>0</TotalTime>
  <Words>1091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ThechTalk</vt:lpstr>
      <vt:lpstr>Internet</vt:lpstr>
      <vt:lpstr>Networking</vt:lpstr>
      <vt:lpstr>PowerPoint Presentation</vt:lpstr>
      <vt:lpstr>PowerPoint Presentation</vt:lpstr>
      <vt:lpstr>PowerPoint Presentation</vt:lpstr>
      <vt:lpstr>Infrastructure</vt:lpstr>
      <vt:lpstr>PowerPoint Presentation</vt:lpstr>
      <vt:lpstr>PowerPoint Presentation</vt:lpstr>
      <vt:lpstr>PowerPoint Presentation</vt:lpstr>
      <vt:lpstr>Communication</vt:lpstr>
      <vt:lpstr>INTERNET ADDRESSES</vt:lpstr>
      <vt:lpstr>PowerPoint Presentation</vt:lpstr>
      <vt:lpstr>Internet protocol suite</vt:lpstr>
      <vt:lpstr>PowerPoint Presentation</vt:lpstr>
      <vt:lpstr>PowerPoint Presentation</vt:lpstr>
      <vt:lpstr>PowerPoint Presentation</vt:lpstr>
      <vt:lpstr>World wide web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Layla Richard</dc:creator>
  <cp:lastModifiedBy>Layla Richard</cp:lastModifiedBy>
  <cp:revision>9</cp:revision>
  <dcterms:created xsi:type="dcterms:W3CDTF">2023-12-29T17:31:42Z</dcterms:created>
  <dcterms:modified xsi:type="dcterms:W3CDTF">2024-01-03T09:40:52Z</dcterms:modified>
</cp:coreProperties>
</file>