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8" r:id="rId6"/>
    <p:sldId id="265" r:id="rId7"/>
    <p:sldId id="266" r:id="rId8"/>
    <p:sldId id="260" r:id="rId9"/>
    <p:sldId id="269" r:id="rId10"/>
    <p:sldId id="267" r:id="rId11"/>
    <p:sldId id="268" r:id="rId12"/>
    <p:sldId id="261" r:id="rId13"/>
    <p:sldId id="271" r:id="rId14"/>
    <p:sldId id="272" r:id="rId15"/>
    <p:sldId id="273" r:id="rId16"/>
    <p:sldId id="275" r:id="rId17"/>
    <p:sldId id="270" r:id="rId18"/>
    <p:sldId id="26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F2361C-E997-4981-8A52-5E5E82E172B0}">
          <p14:sldIdLst>
            <p14:sldId id="256"/>
            <p14:sldId id="257"/>
            <p14:sldId id="263"/>
            <p14:sldId id="262"/>
            <p14:sldId id="258"/>
            <p14:sldId id="265"/>
            <p14:sldId id="266"/>
            <p14:sldId id="260"/>
            <p14:sldId id="269"/>
            <p14:sldId id="267"/>
            <p14:sldId id="268"/>
            <p14:sldId id="261"/>
            <p14:sldId id="271"/>
            <p14:sldId id="272"/>
            <p14:sldId id="273"/>
            <p14:sldId id="275"/>
            <p14:sldId id="270"/>
            <p14:sldId id="26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32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9358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316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79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044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051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8891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4560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25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5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50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56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465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028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10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086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0B3A-34ED-40B6-BAE9-507955185073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282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DF3B-1B74-119E-70AF-A0E124257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Cross-Site-Scripting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A1AC4-1804-3455-BA3C-00FDB77FA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Breve Introduction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3482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58" y="501722"/>
            <a:ext cx="9905999" cy="61344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Concrete consequences examples: 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modify a press release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could affect a company’s stock price or lessen consumer confidence (reputational risk). 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on a pharmaceutical site, modify dosage information </a:t>
            </a:r>
            <a:r>
              <a:rPr lang="en-US" sz="3200" dirty="0">
                <a:sym typeface="Wingdings" panose="05000000000000000000" pitchFamily="2" charset="2"/>
              </a:rPr>
              <a:t> overdose</a:t>
            </a:r>
            <a:r>
              <a:rPr lang="en-US" sz="3200" dirty="0"/>
              <a:t> (physical harm)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steal the cookie and gain full access to the victim’s account (credentials and even identity theft)</a:t>
            </a:r>
          </a:p>
        </p:txBody>
      </p:sp>
    </p:spTree>
    <p:extLst>
      <p:ext uri="{BB962C8B-B14F-4D97-AF65-F5344CB8AC3E}">
        <p14:creationId xmlns:p14="http://schemas.microsoft.com/office/powerpoint/2010/main" val="1413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8" y="1500098"/>
            <a:ext cx="9905999" cy="6134473"/>
          </a:xfrm>
        </p:spPr>
        <p:txBody>
          <a:bodyPr>
            <a:normAutofit/>
          </a:bodyPr>
          <a:lstStyle/>
          <a:p>
            <a:r>
              <a:rPr lang="en-US" sz="3200" dirty="0"/>
              <a:t>Consequences are the same for stored or reflected XSS attacks, but reflected XSS still requires some user interaction (e.g., clicking a maliciously crafted link)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 single input field can expose any website to a serious XSS risk. </a:t>
            </a:r>
          </a:p>
        </p:txBody>
      </p:sp>
    </p:spTree>
    <p:extLst>
      <p:ext uri="{BB962C8B-B14F-4D97-AF65-F5344CB8AC3E}">
        <p14:creationId xmlns:p14="http://schemas.microsoft.com/office/powerpoint/2010/main" val="293632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Prevent XSS Attacks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102236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7" y="250860"/>
            <a:ext cx="9905999" cy="6607139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7600" dirty="0">
                <a:latin typeface="+mj-lt"/>
              </a:rPr>
              <a:t>INPUT VALIDATION</a:t>
            </a:r>
          </a:p>
          <a:p>
            <a:r>
              <a:rPr lang="en-US" sz="5100" dirty="0"/>
              <a:t> </a:t>
            </a:r>
            <a:r>
              <a:rPr lang="en-US" sz="5900" dirty="0"/>
              <a:t>NEVER trust user input</a:t>
            </a:r>
          </a:p>
          <a:p>
            <a:pPr marL="0" indent="0">
              <a:buNone/>
            </a:pPr>
            <a:endParaRPr lang="en-US" sz="5900" dirty="0"/>
          </a:p>
          <a:p>
            <a:r>
              <a:rPr lang="en-US" sz="5900" dirty="0"/>
              <a:t>Validate when it is first received from a user</a:t>
            </a:r>
          </a:p>
          <a:p>
            <a:pPr marL="0" indent="0">
              <a:buNone/>
            </a:pPr>
            <a:endParaRPr lang="en-US" sz="5900" dirty="0"/>
          </a:p>
          <a:p>
            <a:r>
              <a:rPr lang="en-US" sz="5900" dirty="0"/>
              <a:t>Examples:</a:t>
            </a:r>
            <a:endParaRPr lang="en-US" sz="5100" dirty="0">
              <a:sym typeface="Wingdings" panose="05000000000000000000" pitchFamily="2" charset="2"/>
            </a:endParaRPr>
          </a:p>
          <a:p>
            <a:pPr lvl="1"/>
            <a:r>
              <a:rPr lang="en-US" sz="5000" dirty="0"/>
              <a:t>Expecting an email </a:t>
            </a:r>
            <a:r>
              <a:rPr lang="en-US" sz="5000" dirty="0">
                <a:sym typeface="Wingdings" panose="05000000000000000000" pitchFamily="2" charset="2"/>
              </a:rPr>
              <a:t> </a:t>
            </a:r>
            <a:r>
              <a:rPr lang="en-US" sz="5000" dirty="0"/>
              <a:t>check input respects the email format (regex)</a:t>
            </a:r>
          </a:p>
          <a:p>
            <a:pPr marL="457200" lvl="1" indent="0">
              <a:buNone/>
            </a:pPr>
            <a:endParaRPr lang="en-US" sz="5000" dirty="0"/>
          </a:p>
          <a:p>
            <a:pPr lvl="1"/>
            <a:r>
              <a:rPr lang="en-US" sz="5000" dirty="0"/>
              <a:t>Expecting a positive integer </a:t>
            </a:r>
            <a:r>
              <a:rPr lang="en-US" sz="5000" dirty="0">
                <a:sym typeface="Wingdings" panose="05000000000000000000" pitchFamily="2" charset="2"/>
              </a:rPr>
              <a:t> can only contains numbers</a:t>
            </a:r>
            <a:endParaRPr lang="en-US" sz="5000" dirty="0"/>
          </a:p>
          <a:p>
            <a:pPr marL="457200" lvl="1" indent="0">
              <a:buNone/>
            </a:pPr>
            <a:endParaRPr lang="en-US" sz="5000" dirty="0">
              <a:sym typeface="Wingdings" panose="05000000000000000000" pitchFamily="2" charset="2"/>
            </a:endParaRPr>
          </a:p>
          <a:p>
            <a:pPr lvl="1"/>
            <a:r>
              <a:rPr lang="en-US" sz="5000" dirty="0">
                <a:sym typeface="Wingdings" panose="05000000000000000000" pitchFamily="2" charset="2"/>
              </a:rPr>
              <a:t>Expecting text  limit special characters allowed</a:t>
            </a:r>
            <a:r>
              <a:rPr lang="en-US" sz="3600" dirty="0"/>
              <a:t> </a:t>
            </a:r>
            <a:r>
              <a:rPr lang="en-US" sz="3800" dirty="0"/>
              <a:t>(E.G : &lt; and &gt; are not needed)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537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281" y="372160"/>
            <a:ext cx="9905999" cy="635627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7600" dirty="0">
                <a:latin typeface="+mj-lt"/>
              </a:rPr>
              <a:t>OUTPUT ENCODING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5900" dirty="0"/>
              <a:t> Translating special characters into equivalent but harmless form. </a:t>
            </a:r>
          </a:p>
          <a:p>
            <a:pPr marL="0" indent="0">
              <a:buNone/>
            </a:pPr>
            <a:r>
              <a:rPr lang="en-US" sz="4200" dirty="0"/>
              <a:t>E.G : &lt;, &gt;, ", ', and &amp;,  =&gt; &amp;</a:t>
            </a:r>
            <a:r>
              <a:rPr lang="en-US" sz="4200" dirty="0" err="1"/>
              <a:t>lt</a:t>
            </a:r>
            <a:r>
              <a:rPr lang="en-US" sz="4200" dirty="0"/>
              <a:t>;, &amp;</a:t>
            </a:r>
            <a:r>
              <a:rPr lang="en-US" sz="4200" dirty="0" err="1"/>
              <a:t>gt</a:t>
            </a:r>
            <a:r>
              <a:rPr lang="en-US" sz="4200" dirty="0"/>
              <a:t>;, &amp;</a:t>
            </a:r>
            <a:r>
              <a:rPr lang="en-US" sz="4200" dirty="0" err="1"/>
              <a:t>quot</a:t>
            </a:r>
            <a:r>
              <a:rPr lang="en-US" sz="4200" dirty="0"/>
              <a:t>;, &amp;apos;, and &amp;amp;.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5900" dirty="0"/>
              <a:t>How To ?</a:t>
            </a:r>
          </a:p>
          <a:p>
            <a:endParaRPr lang="en-US" sz="5100" dirty="0"/>
          </a:p>
          <a:p>
            <a:pPr lvl="1"/>
            <a:r>
              <a:rPr lang="en-US" sz="5900" dirty="0"/>
              <a:t>Use Safe Sink * </a:t>
            </a:r>
            <a:r>
              <a:rPr lang="en-US" sz="5100" dirty="0"/>
              <a:t>=&gt;  treat the variable as text and not as code.</a:t>
            </a:r>
          </a:p>
          <a:p>
            <a:pPr marL="0" indent="0">
              <a:buNone/>
            </a:pPr>
            <a:r>
              <a:rPr lang="en-US" sz="4200" dirty="0"/>
              <a:t>	E.G. : use </a:t>
            </a:r>
            <a:r>
              <a:rPr lang="en-US" sz="4200" dirty="0" err="1"/>
              <a:t>innerText</a:t>
            </a:r>
            <a:r>
              <a:rPr lang="en-US" sz="4200" dirty="0"/>
              <a:t> instead of </a:t>
            </a:r>
            <a:r>
              <a:rPr lang="en-US" sz="4200" dirty="0" err="1"/>
              <a:t>innerHtml</a:t>
            </a:r>
            <a:r>
              <a:rPr lang="en-US" sz="4200" dirty="0"/>
              <a:t> / use </a:t>
            </a:r>
          </a:p>
          <a:p>
            <a:pPr marL="0" indent="0">
              <a:buNone/>
            </a:pPr>
            <a:endParaRPr lang="en-US" sz="3800" dirty="0"/>
          </a:p>
          <a:p>
            <a:pPr lvl="1"/>
            <a:r>
              <a:rPr lang="en-US" sz="5900" dirty="0"/>
              <a:t>Use external libraries (see OWASP recommendations)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4200" dirty="0"/>
              <a:t>* Sink = </a:t>
            </a:r>
            <a:r>
              <a:rPr lang="en-US" sz="3800" b="0" i="0" dirty="0">
                <a:effectLst/>
                <a:latin typeface="Caecilia"/>
              </a:rPr>
              <a:t>place where data is dynamically added to  the web page, in the form of a variable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72979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7" y="250861"/>
            <a:ext cx="9905999" cy="63562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HTML SANITIZATION</a:t>
            </a:r>
          </a:p>
          <a:p>
            <a:r>
              <a:rPr lang="en-US" sz="2800" dirty="0"/>
              <a:t>Avoid whenever possible allowing users to post HTML markup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using HTML is a business requirement : sanitize the html = filter out potentially harmful tags and JavaScript</a:t>
            </a:r>
          </a:p>
          <a:p>
            <a:endParaRPr lang="en-US" sz="2800" dirty="0"/>
          </a:p>
          <a:p>
            <a:r>
              <a:rPr lang="en-US" sz="2800" dirty="0"/>
              <a:t>Use a well-known external library such as </a:t>
            </a:r>
            <a:r>
              <a:rPr lang="en-US" sz="2800" dirty="0" err="1"/>
              <a:t>DOMPurify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E031A6-A482-BFCD-6769-E0CA92C0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48" y="4966598"/>
            <a:ext cx="10201155" cy="2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SUMMARY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126615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925" y="165820"/>
            <a:ext cx="9905999" cy="6542890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XSS attacks are possible even on “basic web pages”;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Reflected : possible as soon as a user input is used directly in the page;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To prevent these attacks (reflected and stored):</a:t>
            </a:r>
          </a:p>
          <a:p>
            <a:pPr marL="457200" lvl="1" indent="0">
              <a:buNone/>
            </a:pPr>
            <a:endParaRPr lang="en-US" sz="3200" dirty="0"/>
          </a:p>
          <a:p>
            <a:pPr lvl="2"/>
            <a:r>
              <a:rPr lang="en-US" sz="3000" dirty="0"/>
              <a:t>Input validation</a:t>
            </a:r>
          </a:p>
          <a:p>
            <a:pPr lvl="2"/>
            <a:r>
              <a:rPr lang="en-US" sz="3000" dirty="0"/>
              <a:t>Output encoding</a:t>
            </a:r>
          </a:p>
          <a:p>
            <a:pPr lvl="2"/>
            <a:r>
              <a:rPr lang="en-US" sz="3200" dirty="0"/>
              <a:t>Html sanitization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5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EFE7-C1CC-2C8B-ACF3-29AC5200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B71F-F575-2982-7F55-CC75BE25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3" y="1685608"/>
            <a:ext cx="9905999" cy="4227512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OWASP – </a:t>
            </a:r>
            <a:r>
              <a:rPr lang="en-US" dirty="0"/>
              <a:t>https://owasp.org/www-community/attacks/xss</a:t>
            </a:r>
          </a:p>
          <a:p>
            <a:r>
              <a:rPr lang="en-US" dirty="0"/>
              <a:t>https://portswigger.net/web-security/cross-site-scripting</a:t>
            </a:r>
          </a:p>
          <a:p>
            <a:r>
              <a:rPr lang="en-US" dirty="0"/>
              <a:t>https://www.synopsys.com/glossary/what-is-cross-site-scripting.html</a:t>
            </a:r>
          </a:p>
          <a:p>
            <a:r>
              <a:rPr lang="en-US" dirty="0"/>
              <a:t>https://www.acunetix.com/websitesecurity/cross-site-scripting/</a:t>
            </a:r>
          </a:p>
          <a:p>
            <a:r>
              <a:rPr lang="en-US" dirty="0"/>
              <a:t>https://www.veracode.com/security/xss</a:t>
            </a:r>
          </a:p>
          <a:p>
            <a:r>
              <a:rPr lang="en-US" dirty="0"/>
              <a:t>https://gomakethings.com/preventing-cross-site-scripting-attacks-when-using-innerhtml-in-vanilla-javascript/</a:t>
            </a:r>
          </a:p>
          <a:p>
            <a:r>
              <a:rPr lang="en-US" dirty="0"/>
              <a:t>https://en.wikipedia.org/wiki/Cross-site_scripting</a:t>
            </a:r>
          </a:p>
          <a:p>
            <a:r>
              <a:rPr lang="en-US" dirty="0"/>
              <a:t>https://www.linkedin.com/advice/1/what-best-practices-output-encoding-prevent</a:t>
            </a:r>
          </a:p>
          <a:p>
            <a:r>
              <a:rPr lang="en-US" dirty="0"/>
              <a:t>https://wesbos.com/javascript/14-es-modules-and-structuring-larger-apps/83-security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7006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724406"/>
            <a:ext cx="9906000" cy="285273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244787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XSS ?</a:t>
            </a:r>
            <a:endParaRPr lang="en-BE" sz="4800" dirty="0"/>
          </a:p>
        </p:txBody>
      </p:sp>
    </p:spTree>
    <p:extLst>
      <p:ext uri="{BB962C8B-B14F-4D97-AF65-F5344CB8AC3E}">
        <p14:creationId xmlns:p14="http://schemas.microsoft.com/office/powerpoint/2010/main" val="259563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23527"/>
            <a:ext cx="9905999" cy="5410945"/>
          </a:xfrm>
        </p:spPr>
        <p:txBody>
          <a:bodyPr>
            <a:normAutofit/>
          </a:bodyPr>
          <a:lstStyle/>
          <a:p>
            <a:r>
              <a:rPr lang="en-US" sz="3200" dirty="0"/>
              <a:t>XSS is a type of injection flaw</a:t>
            </a:r>
          </a:p>
          <a:p>
            <a:endParaRPr lang="en-US" sz="3200" dirty="0"/>
          </a:p>
          <a:p>
            <a:r>
              <a:rPr lang="en-US" sz="3200" dirty="0"/>
              <a:t>an attacker injects malicious, client-side executable scripts into the code of a trusted application or website.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Can occur anywhere a web application </a:t>
            </a:r>
            <a:r>
              <a:rPr lang="en-US" sz="3200" b="1" dirty="0"/>
              <a:t>uses input from a user within the output</a:t>
            </a:r>
            <a:r>
              <a:rPr lang="en-US" sz="3200" dirty="0"/>
              <a:t> it generates </a:t>
            </a:r>
            <a:r>
              <a:rPr lang="en-US" sz="3200" b="1" dirty="0"/>
              <a:t>without validating or encoding </a:t>
            </a:r>
            <a:r>
              <a:rPr lang="en-US" sz="3200" dirty="0"/>
              <a:t>it.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14667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66" y="0"/>
            <a:ext cx="9906000" cy="2852737"/>
          </a:xfrm>
        </p:spPr>
        <p:txBody>
          <a:bodyPr>
            <a:normAutofit/>
          </a:bodyPr>
          <a:lstStyle/>
          <a:p>
            <a:r>
              <a:rPr lang="en-US" sz="4400" dirty="0"/>
              <a:t>Demo – reflected </a:t>
            </a:r>
            <a:r>
              <a:rPr lang="en-US" sz="4400" dirty="0" err="1"/>
              <a:t>xss</a:t>
            </a:r>
            <a:r>
              <a:rPr lang="en-US" sz="4400" dirty="0"/>
              <a:t> attacks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33191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Main Types of XSS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421744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636" y="361763"/>
            <a:ext cx="9905999" cy="61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REFLECTED XSS (Not persistent)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injected script is reflected off the web server (e.g.: in an error message, a search result,…);</a:t>
            </a:r>
          </a:p>
          <a:p>
            <a:endParaRPr lang="en-US" sz="3200" dirty="0"/>
          </a:p>
          <a:p>
            <a:r>
              <a:rPr lang="en-US" sz="3200" dirty="0"/>
              <a:t>Possible when the malicious data (coming from user input for example) is used immediately in the page;</a:t>
            </a:r>
          </a:p>
          <a:p>
            <a:endParaRPr lang="en-US" sz="3200" dirty="0"/>
          </a:p>
          <a:p>
            <a:r>
              <a:rPr lang="en-US" sz="3200" dirty="0"/>
              <a:t>typically delivered via email or another (neutral) web site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23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22515"/>
            <a:ext cx="9905999" cy="67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STORED XSS (persistent)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malicious script is stored in a database.</a:t>
            </a:r>
          </a:p>
          <a:p>
            <a:endParaRPr lang="en-US" sz="3200" dirty="0"/>
          </a:p>
          <a:p>
            <a:r>
              <a:rPr lang="en-US" sz="3200" dirty="0"/>
              <a:t>Rendered when data is requested, in another user’s context.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E.G. : comments on a post (forum, social network, blog) ;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978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FF8-5878-0DD5-CD92-BA46B66B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Risk And Consequences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24353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C6B-89DE-5D5D-832E-34597A4F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9" y="557706"/>
            <a:ext cx="9905999" cy="61344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XSS can cause a variety of problems such as: </a:t>
            </a:r>
          </a:p>
          <a:p>
            <a:pPr marL="0" indent="0">
              <a:buNone/>
            </a:pPr>
            <a:endParaRPr lang="en-US" sz="3600" dirty="0"/>
          </a:p>
          <a:p>
            <a:pPr lvl="1"/>
            <a:r>
              <a:rPr lang="en-US" sz="3200" dirty="0"/>
              <a:t>disclosure of the user’s session cookie.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disclosure of end user files.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Capture victim’s password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installation of malware (e.g., Trojan horse)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4974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654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Caecilia</vt:lpstr>
      <vt:lpstr>Tw Cen MT</vt:lpstr>
      <vt:lpstr>Circuit</vt:lpstr>
      <vt:lpstr>Cross-Site-Scripting</vt:lpstr>
      <vt:lpstr>What Is XSS ?</vt:lpstr>
      <vt:lpstr>PowerPoint Presentation</vt:lpstr>
      <vt:lpstr>Demo – reflected xss attacks</vt:lpstr>
      <vt:lpstr>Main Types of XSS</vt:lpstr>
      <vt:lpstr>PowerPoint Presentation</vt:lpstr>
      <vt:lpstr>PowerPoint Presentation</vt:lpstr>
      <vt:lpstr>Risk And Consequences</vt:lpstr>
      <vt:lpstr>PowerPoint Presentation</vt:lpstr>
      <vt:lpstr>PowerPoint Presentation</vt:lpstr>
      <vt:lpstr>PowerPoint Presentation</vt:lpstr>
      <vt:lpstr>Prevent XSS Attacks</vt:lpstr>
      <vt:lpstr>PowerPoint Presentation</vt:lpstr>
      <vt:lpstr>PowerPoint Presentation</vt:lpstr>
      <vt:lpstr>PowerPoint Presentation</vt:lpstr>
      <vt:lpstr>SUMMARY</vt:lpstr>
      <vt:lpstr>PowerPoint Presentation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Layla Richard</dc:creator>
  <cp:lastModifiedBy>Layla Richard</cp:lastModifiedBy>
  <cp:revision>3</cp:revision>
  <dcterms:created xsi:type="dcterms:W3CDTF">2023-10-02T10:56:41Z</dcterms:created>
  <dcterms:modified xsi:type="dcterms:W3CDTF">2023-10-05T06:39:49Z</dcterms:modified>
</cp:coreProperties>
</file>