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6" r:id="rId6"/>
    <p:sldId id="270" r:id="rId7"/>
    <p:sldId id="271" r:id="rId8"/>
    <p:sldId id="272" r:id="rId9"/>
    <p:sldId id="273" r:id="rId10"/>
    <p:sldId id="279" r:id="rId11"/>
    <p:sldId id="277" r:id="rId12"/>
    <p:sldId id="275" r:id="rId13"/>
    <p:sldId id="276" r:id="rId14"/>
    <p:sldId id="278" r:id="rId15"/>
    <p:sldId id="280" r:id="rId16"/>
    <p:sldId id="281" r:id="rId17"/>
    <p:sldId id="285" r:id="rId18"/>
    <p:sldId id="283" r:id="rId19"/>
    <p:sldId id="284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712D5-9199-424C-A741-10937758135A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857-17A5-4C29-874F-69E594AB6FA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319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322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9358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316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798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044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051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889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74560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25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565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506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56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79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465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028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107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086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0B3A-34ED-40B6-BAE9-507955185073}" type="datetimeFigureOut">
              <a:rPr lang="en-BE" smtClean="0"/>
              <a:t>23/01/2024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C6D99-260C-4319-AC61-8C00644455A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2823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3AFE-6FAA-A30B-3E17-0E5BF7FD0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1846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20240" y="453030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Oauth Modes or Uses 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F77DC-4376-B414-1950-5F8BCF984242}"/>
              </a:ext>
            </a:extLst>
          </p:cNvPr>
          <p:cNvSpPr txBox="1"/>
          <p:nvPr/>
        </p:nvSpPr>
        <p:spPr>
          <a:xfrm>
            <a:off x="1241860" y="1041556"/>
            <a:ext cx="9980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and log users into your application 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own both the OAuth server and the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usually feels like the user is signing up or logging directly into your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But  login/registration is delegated to an OAuth server rather than implemented from scratch</a:t>
            </a:r>
          </a:p>
          <a:p>
            <a:endParaRPr lang="en-US" sz="2400" dirty="0"/>
          </a:p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a third-party login and registration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“login with …”  – avoid storing credentials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Login in app through another account (i.e. Facebook or Google)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user must grant permissions to the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third-party service shows the user a screen that asks for certain permissions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18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– Grants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7789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46210" y="875030"/>
            <a:ext cx="9980680" cy="568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encapsulates the resource owner's authorization (to access its protected resources) </a:t>
            </a:r>
          </a:p>
          <a:p>
            <a:r>
              <a:rPr lang="en-US" dirty="0"/>
              <a:t>used by the client to obtain an access token</a:t>
            </a:r>
          </a:p>
          <a:p>
            <a:r>
              <a:rPr lang="en-US" dirty="0"/>
              <a:t>Different types of grants</a:t>
            </a:r>
          </a:p>
          <a:p>
            <a:pPr lvl="1"/>
            <a:r>
              <a:rPr lang="en-US" dirty="0"/>
              <a:t>Authorization Code</a:t>
            </a:r>
          </a:p>
          <a:p>
            <a:pPr lvl="1"/>
            <a:r>
              <a:rPr lang="en-US" dirty="0"/>
              <a:t>PKCE</a:t>
            </a:r>
          </a:p>
          <a:p>
            <a:pPr lvl="1"/>
            <a:r>
              <a:rPr lang="en-US" dirty="0"/>
              <a:t>Client Credentials</a:t>
            </a:r>
          </a:p>
          <a:p>
            <a:pPr lvl="1"/>
            <a:r>
              <a:rPr lang="en-US" dirty="0"/>
              <a:t>Device Code</a:t>
            </a:r>
          </a:p>
          <a:p>
            <a:pPr lvl="1"/>
            <a:r>
              <a:rPr lang="en-US" dirty="0"/>
              <a:t>Refresh Token</a:t>
            </a:r>
          </a:p>
          <a:p>
            <a:pPr lvl="1"/>
            <a:r>
              <a:rPr lang="en-US" dirty="0"/>
              <a:t>Legacy</a:t>
            </a:r>
          </a:p>
          <a:p>
            <a:pPr lvl="1"/>
            <a:r>
              <a:rPr lang="en-US" dirty="0"/>
              <a:t>Implicit Flow (legacy)</a:t>
            </a:r>
          </a:p>
          <a:p>
            <a:pPr lvl="1"/>
            <a:r>
              <a:rPr lang="en-US" dirty="0"/>
              <a:t>Password Grant (legacy)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510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43100" y="476647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Authorization Code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AB5B8-6CB7-0AD7-A95B-11F5D7333DA6}"/>
              </a:ext>
            </a:extLst>
          </p:cNvPr>
          <p:cNvSpPr txBox="1"/>
          <p:nvPr/>
        </p:nvSpPr>
        <p:spPr>
          <a:xfrm>
            <a:off x="1275080" y="1288236"/>
            <a:ext cx="9641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common OAuth grant flow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secure when a user is involved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Steps for obtaining the authorization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Client redirects user to the OAuth server (= authorization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is performed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OAuth server provides an authorization code (random string of printable ASCII characters)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Redirect back to client with the code</a:t>
            </a:r>
          </a:p>
          <a:p>
            <a:endParaRPr lang="en-US" sz="2400" dirty="0"/>
          </a:p>
          <a:p>
            <a:r>
              <a:rPr lang="en-US" sz="2400" i="1" dirty="0"/>
              <a:t>* NB : as stated before, OAuth doesn’t specify anything about this.</a:t>
            </a:r>
            <a:endParaRPr lang="en-BE" sz="2400" i="1" dirty="0"/>
          </a:p>
        </p:txBody>
      </p:sp>
    </p:spTree>
    <p:extLst>
      <p:ext uri="{BB962C8B-B14F-4D97-AF65-F5344CB8AC3E}">
        <p14:creationId xmlns:p14="http://schemas.microsoft.com/office/powerpoint/2010/main" val="425918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510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2D13E1-FEA0-23B0-0DA2-CA14C796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0"/>
            <a:ext cx="10547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55691B-13D8-E152-1BD8-1651C25834AF}"/>
              </a:ext>
            </a:extLst>
          </p:cNvPr>
          <p:cNvSpPr/>
          <p:nvPr/>
        </p:nvSpPr>
        <p:spPr>
          <a:xfrm>
            <a:off x="2552700" y="1857375"/>
            <a:ext cx="4933950" cy="19526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F2BCE-4D30-6153-208C-62D3C3724CC1}"/>
              </a:ext>
            </a:extLst>
          </p:cNvPr>
          <p:cNvSpPr txBox="1"/>
          <p:nvPr/>
        </p:nvSpPr>
        <p:spPr>
          <a:xfrm>
            <a:off x="951723" y="6413360"/>
            <a:ext cx="3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From https://developer.okta.com</a:t>
            </a:r>
            <a:endParaRPr lang="en-B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31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– Tokens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3572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08887" y="886408"/>
            <a:ext cx="9980680" cy="626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credentials used to access protected resources</a:t>
            </a:r>
          </a:p>
          <a:p>
            <a:endParaRPr lang="en-US" dirty="0"/>
          </a:p>
          <a:p>
            <a:r>
              <a:rPr lang="en-US" dirty="0"/>
              <a:t>string representing an authorization issued by authorization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Specific/limited scopes and durations of access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 token understood by the resource 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need for resource server to understand several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263876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510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2D13E1-FEA0-23B0-0DA2-CA14C796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0"/>
            <a:ext cx="10547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55691B-13D8-E152-1BD8-1651C25834AF}"/>
              </a:ext>
            </a:extLst>
          </p:cNvPr>
          <p:cNvSpPr/>
          <p:nvPr/>
        </p:nvSpPr>
        <p:spPr>
          <a:xfrm>
            <a:off x="4260202" y="3854126"/>
            <a:ext cx="5732884" cy="2304078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ED6CA-01CD-93A1-3610-3B34BE1BA2F5}"/>
              </a:ext>
            </a:extLst>
          </p:cNvPr>
          <p:cNvSpPr txBox="1"/>
          <p:nvPr/>
        </p:nvSpPr>
        <p:spPr>
          <a:xfrm>
            <a:off x="1129004" y="6522720"/>
            <a:ext cx="348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From https://developer.okta.com</a:t>
            </a:r>
            <a:endParaRPr lang="en-B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60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053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222275" y="584835"/>
            <a:ext cx="9980680" cy="6170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Authentication = Who I am &gt;&lt; Authorization = What I Can Do - strongly tied together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OAuth is about </a:t>
            </a:r>
          </a:p>
          <a:p>
            <a:pPr lvl="1"/>
            <a:r>
              <a:rPr lang="en-US" dirty="0"/>
              <a:t>delegation of the users’ authorization (but authentication must happen in the flow)</a:t>
            </a:r>
          </a:p>
          <a:p>
            <a:pPr lvl="1"/>
            <a:r>
              <a:rPr lang="en-US" dirty="0"/>
              <a:t>Avoid communicating credentials across several services/app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OAuth = specifications ; not a tool nor a techno and no implementation details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Flow :</a:t>
            </a:r>
          </a:p>
          <a:p>
            <a:pPr lvl="1"/>
            <a:r>
              <a:rPr lang="en-US" dirty="0"/>
              <a:t>After authentication</a:t>
            </a:r>
          </a:p>
          <a:p>
            <a:pPr lvl="1"/>
            <a:r>
              <a:rPr lang="en-US" dirty="0"/>
              <a:t>Oauth server gives grant to the client</a:t>
            </a:r>
          </a:p>
          <a:p>
            <a:pPr lvl="1"/>
            <a:r>
              <a:rPr lang="en-US" dirty="0"/>
              <a:t>Oauth server exchange this grant with a token</a:t>
            </a:r>
          </a:p>
          <a:p>
            <a:pPr lvl="1"/>
            <a:r>
              <a:rPr lang="en-US" dirty="0"/>
              <a:t>The client can request the protected resource with the token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D288-7B8C-4F50-D81E-5B83E497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- Authentication And Authorization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63439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D288-7B8C-4F50-D81E-5B83E497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1" y="259080"/>
            <a:ext cx="9906000" cy="667703"/>
          </a:xfrm>
        </p:spPr>
        <p:txBody>
          <a:bodyPr/>
          <a:lstStyle/>
          <a:p>
            <a:pPr algn="ctr"/>
            <a:r>
              <a:rPr lang="en-US" dirty="0"/>
              <a:t>Resources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B56B6-6A2F-6EB6-2D3C-B13A5BFE7761}"/>
              </a:ext>
            </a:extLst>
          </p:cNvPr>
          <p:cNvSpPr txBox="1"/>
          <p:nvPr/>
        </p:nvSpPr>
        <p:spPr>
          <a:xfrm>
            <a:off x="1402080" y="1135380"/>
            <a:ext cx="990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https://www.oauth.com/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https://oauth.net/getting-started/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https://frontegg.com/blog/authentication#Types-of-Authentication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https://www.idrnd.ai/5-authentication-methods-that-can-prevent-the-next-breach/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https://www.microsoft.com/en-us/security/business/security-101/what-is-authentication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https://www.sailpoint.com/identity-library/authentication-methods-used-for-network-security/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https://www.techtarget.com/searchsecurity/tip/Use-these-6-user-authentication-types-to-secure-networks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https://www.strongdm.com/authentication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https://www.toptal.com/designers/ui-ux/user-authentication-system-design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https://dev.to/ma7moud3bas/how-to-secure-the-web-a-comprehensive-guide-to-authentication-strategies-for-developers-48od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https://oauth.net/2/access-tokens/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https://datatracker.ietf.org/doc/html/rfc6749#page-4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https://en.wikipedia.org/wiki/OAuth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https://developers.google.com/identity/protocols/oauth2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https://www.youtube.com/watch?v=ZV5yTm4pT8g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https://www.youtube.com/watch?v=ZDuRmhLSLOY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5977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B56B6-6A2F-6EB6-2D3C-B13A5BFE7761}"/>
              </a:ext>
            </a:extLst>
          </p:cNvPr>
          <p:cNvSpPr txBox="1"/>
          <p:nvPr/>
        </p:nvSpPr>
        <p:spPr>
          <a:xfrm>
            <a:off x="1371600" y="830580"/>
            <a:ext cx="9906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https://www.varonis.com/blog/what-is-oauth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https://www.digitalocean.com/community/tutorials/an-introduction-to-oauth-2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https://fusionauth.io/articles/oauth/modern-guide-to-oauth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https://developers.google.com/identity/protocols/oauth2/javascript-implicit-flow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https://www.cloudflare.com/learning/access-management/what-is-oauth/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https://blog.identityautomation.com/rbac-vs-abac-access-control-models-iam-explained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https://www.aserto.com/blog/rbac-vs-abac-authorization-models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https://en.wikipedia.org/wiki/Attribute-based_access_control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https://amazic.com/6-types-of-authorizations-and-how-to-choose-the-best-one-for-your-company/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https://www.linkedin.com/pulse/comprehensive-overview-access-control-models-rbac-abac-jay-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https://auth0.com/intro-to-iam/what-is-authorization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https://www.osohq.com/post/ten-types-of-authorization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https://frontegg.com/blog/authentication-vs-authorization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https://www.cloudflare.com/learning/access-management/what-is-oauth/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https://developer.okta.com/docs/guides/implement-grant-type/authcode/main/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BE" sz="1600" dirty="0"/>
          </a:p>
        </p:txBody>
      </p:sp>
    </p:spTree>
    <p:extLst>
      <p:ext uri="{BB962C8B-B14F-4D97-AF65-F5344CB8AC3E}">
        <p14:creationId xmlns:p14="http://schemas.microsoft.com/office/powerpoint/2010/main" val="200211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858415"/>
            <a:ext cx="9980680" cy="57663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cap="small" dirty="0"/>
              <a:t>Authentication</a:t>
            </a:r>
            <a:endParaRPr lang="en-US" sz="2400" cap="small" dirty="0"/>
          </a:p>
          <a:p>
            <a:pPr marL="0" indent="0"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Identifying users that request access to a system, network, or device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Who I Am - verifies that the users are who they say they are</a:t>
            </a:r>
          </a:p>
          <a:p>
            <a:pPr>
              <a:lnSpc>
                <a:spcPct val="150000"/>
              </a:lnSpc>
            </a:pPr>
            <a:r>
              <a:rPr lang="en-US" dirty="0"/>
              <a:t>Prerequisite to authorization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dirty="0"/>
              <a:t>Lot of methods 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password-based (something the user knows)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certificate-based (something you have)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Biometric (something you are)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token-based (something you have)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practice : multifactor-authentication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4289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C50A0-873B-632E-5613-E1FACB1253E4}"/>
              </a:ext>
            </a:extLst>
          </p:cNvPr>
          <p:cNvSpPr txBox="1"/>
          <p:nvPr/>
        </p:nvSpPr>
        <p:spPr>
          <a:xfrm>
            <a:off x="1052489" y="565850"/>
            <a:ext cx="10545464" cy="600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small" dirty="0"/>
              <a:t>Authorization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Process which determines if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user is allowed to access certain resources/data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and to perform certain actions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 Can Do - Verify that user receives correct access / permissions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RBAC (roles-based access control) - E.G. : viewer, editor and admin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ABAC (Attribute-Based Access Control) - E.G.: access to users who are type=employees and have department=HR can access the HR/Payroll system AND only during business hours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6847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57F3E8-FDD4-835D-FA4B-56BE78E15A76}"/>
              </a:ext>
            </a:extLst>
          </p:cNvPr>
          <p:cNvSpPr txBox="1"/>
          <p:nvPr/>
        </p:nvSpPr>
        <p:spPr>
          <a:xfrm>
            <a:off x="1229360" y="1869440"/>
            <a:ext cx="9154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/>
              <a:t>Who I Am  &gt;&lt; What I Can Do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Secure Solution : Must have both authentication and authorization, on each and every request/action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Authentication and Authorization work together</a:t>
            </a:r>
            <a:endParaRPr lang="en-BE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96CF2-C817-4BDF-830D-977E6F8EC05D}"/>
              </a:ext>
            </a:extLst>
          </p:cNvPr>
          <p:cNvSpPr txBox="1"/>
          <p:nvPr/>
        </p:nvSpPr>
        <p:spPr>
          <a:xfrm>
            <a:off x="2564052" y="835584"/>
            <a:ext cx="7233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cap="small" dirty="0"/>
              <a:t>Authentication VS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15942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DD6-91EB-3DE6-87F3-8E3F2A76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– Definition and Flow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6392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616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OAuth 2.0 is the industry-standard protocol for </a:t>
            </a:r>
            <a:r>
              <a:rPr lang="en-US" b="1" dirty="0"/>
              <a:t>authorization</a:t>
            </a:r>
          </a:p>
          <a:p>
            <a:r>
              <a:rPr lang="en-US" dirty="0"/>
              <a:t>Allows </a:t>
            </a:r>
          </a:p>
          <a:p>
            <a:pPr lvl="1"/>
            <a:r>
              <a:rPr lang="en-US" dirty="0"/>
              <a:t>Delegating and centralizing authorization outside of the app</a:t>
            </a:r>
          </a:p>
          <a:p>
            <a:pPr lvl="1"/>
            <a:r>
              <a:rPr lang="en-US" dirty="0"/>
              <a:t>passing authorization from one service to another without sharing the user credentials</a:t>
            </a:r>
          </a:p>
          <a:p>
            <a:r>
              <a:rPr lang="en-US" dirty="0"/>
              <a:t>Before OAuth : applications requesting usernames and passwords when accessing user-specific data at other services</a:t>
            </a:r>
          </a:p>
          <a:p>
            <a:r>
              <a:rPr lang="en-US" dirty="0"/>
              <a:t>With OAuth : log into one platform and use tokens generated by that platform to grant access to data and perform actions in one or more other applications</a:t>
            </a:r>
          </a:p>
          <a:p>
            <a:r>
              <a:rPr lang="en-US" dirty="0"/>
              <a:t>OAuth is a specification : no info about how it should be implemented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0DCB1-5A27-6A7A-AC71-1703DEE1E65C}"/>
              </a:ext>
            </a:extLst>
          </p:cNvPr>
          <p:cNvSpPr txBox="1"/>
          <p:nvPr/>
        </p:nvSpPr>
        <p:spPr>
          <a:xfrm>
            <a:off x="1920240" y="826254"/>
            <a:ext cx="7233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cap="small" dirty="0"/>
              <a:t>What is OAuth</a:t>
            </a:r>
          </a:p>
        </p:txBody>
      </p:sp>
    </p:spTree>
    <p:extLst>
      <p:ext uri="{BB962C8B-B14F-4D97-AF65-F5344CB8AC3E}">
        <p14:creationId xmlns:p14="http://schemas.microsoft.com/office/powerpoint/2010/main" val="406799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</a:t>
            </a:r>
            <a:r>
              <a:rPr lang="en-US" b="1" dirty="0"/>
              <a:t> not </a:t>
            </a:r>
            <a:r>
              <a:rPr lang="en-US" dirty="0"/>
              <a:t>an authentication protocol =&gt;  OAuth says nothing about the user</a:t>
            </a:r>
          </a:p>
          <a:p>
            <a:r>
              <a:rPr lang="en-US" dirty="0"/>
              <a:t>Often misunderstood because OAuth is used </a:t>
            </a:r>
            <a:r>
              <a:rPr lang="en-US" b="1" dirty="0"/>
              <a:t>inside</a:t>
            </a:r>
            <a:r>
              <a:rPr lang="en-US" dirty="0"/>
              <a:t> of authentication protocols</a:t>
            </a:r>
          </a:p>
          <a:p>
            <a:r>
              <a:rPr lang="en-US" dirty="0"/>
              <a:t>the specifications don’t cover authentication =&gt; in practice this is a core piece of Oauth and authentication must happen in the authorization end-point</a:t>
            </a:r>
          </a:p>
          <a:p>
            <a:r>
              <a:rPr lang="en-US" dirty="0"/>
              <a:t>Exist a standard for user authentication using OAuth: OpenID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20240" y="826254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What Oauth isn’t </a:t>
            </a:r>
          </a:p>
        </p:txBody>
      </p:sp>
    </p:spTree>
    <p:extLst>
      <p:ext uri="{BB962C8B-B14F-4D97-AF65-F5344CB8AC3E}">
        <p14:creationId xmlns:p14="http://schemas.microsoft.com/office/powerpoint/2010/main" val="173309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3F4000-C7EA-6A7B-1326-39E61ABE4DD9}"/>
              </a:ext>
            </a:extLst>
          </p:cNvPr>
          <p:cNvSpPr txBox="1">
            <a:spLocks/>
          </p:cNvSpPr>
          <p:nvPr/>
        </p:nvSpPr>
        <p:spPr>
          <a:xfrm>
            <a:off x="1425890" y="1414780"/>
            <a:ext cx="998068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DB37B-0421-4E8B-409F-2B58E6222048}"/>
              </a:ext>
            </a:extLst>
          </p:cNvPr>
          <p:cNvSpPr txBox="1"/>
          <p:nvPr/>
        </p:nvSpPr>
        <p:spPr>
          <a:xfrm>
            <a:off x="1920240" y="826254"/>
            <a:ext cx="723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cap="small" dirty="0"/>
              <a:t>Abstract OAuth Flow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13DD5-8CB7-D682-EDAC-0103634C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4" y="1725782"/>
            <a:ext cx="5662151" cy="3406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F77DC-4376-B414-1950-5F8BCF984242}"/>
              </a:ext>
            </a:extLst>
          </p:cNvPr>
          <p:cNvSpPr txBox="1"/>
          <p:nvPr/>
        </p:nvSpPr>
        <p:spPr>
          <a:xfrm>
            <a:off x="7088041" y="1979782"/>
            <a:ext cx="4162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Resource </a:t>
            </a:r>
            <a:r>
              <a:rPr lang="fr-BE" dirty="0" err="1"/>
              <a:t>owner</a:t>
            </a:r>
            <a:r>
              <a:rPr lang="fr-BE" dirty="0"/>
              <a:t> = </a:t>
            </a:r>
            <a:r>
              <a:rPr lang="fr-BE" dirty="0" err="1"/>
              <a:t>often</a:t>
            </a:r>
            <a:r>
              <a:rPr lang="fr-BE" dirty="0"/>
              <a:t>, the end-user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Client = </a:t>
            </a:r>
            <a:r>
              <a:rPr lang="en-US" dirty="0"/>
              <a:t>app making protected resource requests on behalf of the resource owner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Resource Server : </a:t>
            </a:r>
            <a:r>
              <a:rPr lang="en-US" dirty="0"/>
              <a:t>server hosting the protected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Authorization server : server issuing access tokens to the client after successfully  </a:t>
            </a:r>
            <a:r>
              <a:rPr lang="en-US" i="1" u="sng" dirty="0"/>
              <a:t>authenticating</a:t>
            </a:r>
            <a:r>
              <a:rPr lang="en-US" dirty="0"/>
              <a:t> the resource owner and obtaining authorization.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23439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chTalk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chTalk" id="{A9D90039-1F2D-4551-9889-3393E1CB80CA}" vid="{EEA0526F-D6BE-4FA6-920F-8A8CEEBBE2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ThechTalk</Template>
  <TotalTime>0</TotalTime>
  <Words>1128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ThechTalk</vt:lpstr>
      <vt:lpstr>OAuth</vt:lpstr>
      <vt:lpstr>Access Control - Authentication And Authorization</vt:lpstr>
      <vt:lpstr>PowerPoint Presentation</vt:lpstr>
      <vt:lpstr>PowerPoint Presentation</vt:lpstr>
      <vt:lpstr>PowerPoint Presentation</vt:lpstr>
      <vt:lpstr>Oauth – Definition and Flow</vt:lpstr>
      <vt:lpstr>PowerPoint Presentation</vt:lpstr>
      <vt:lpstr>PowerPoint Presentation</vt:lpstr>
      <vt:lpstr>PowerPoint Presentation</vt:lpstr>
      <vt:lpstr>PowerPoint Presentation</vt:lpstr>
      <vt:lpstr>Oauth – Grants</vt:lpstr>
      <vt:lpstr>PowerPoint Presentation</vt:lpstr>
      <vt:lpstr>PowerPoint Presentation</vt:lpstr>
      <vt:lpstr>PowerPoint Presentation</vt:lpstr>
      <vt:lpstr>Oauth – Tokens</vt:lpstr>
      <vt:lpstr>PowerPoint Presentation</vt:lpstr>
      <vt:lpstr>PowerPoint Presentation</vt:lpstr>
      <vt:lpstr>Conclusion</vt:lpstr>
      <vt:lpstr>PowerPoint Presentation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</dc:title>
  <dc:creator>Layla Richard</dc:creator>
  <cp:lastModifiedBy>Layla Richard</cp:lastModifiedBy>
  <cp:revision>9</cp:revision>
  <dcterms:created xsi:type="dcterms:W3CDTF">2024-01-21T16:38:22Z</dcterms:created>
  <dcterms:modified xsi:type="dcterms:W3CDTF">2024-01-23T11:21:25Z</dcterms:modified>
</cp:coreProperties>
</file>