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0"/>
  </p:notesMasterIdLst>
  <p:sldIdLst>
    <p:sldId id="258" r:id="rId2"/>
    <p:sldId id="279" r:id="rId3"/>
    <p:sldId id="275" r:id="rId4"/>
    <p:sldId id="287" r:id="rId5"/>
    <p:sldId id="281" r:id="rId6"/>
    <p:sldId id="280" r:id="rId7"/>
    <p:sldId id="278" r:id="rId8"/>
    <p:sldId id="288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715"/>
  </p:normalViewPr>
  <p:slideViewPr>
    <p:cSldViewPr snapToGrid="0" snapToObjects="1">
      <p:cViewPr varScale="1">
        <p:scale>
          <a:sx n="81" d="100"/>
          <a:sy n="81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2021/12/28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5" r:id="rId3"/>
    <p:sldLayoutId id="2147483686" r:id="rId4"/>
    <p:sldLayoutId id="2147483687" r:id="rId5"/>
    <p:sldLayoutId id="2147483690" r:id="rId6"/>
    <p:sldLayoutId id="2147483688" r:id="rId7"/>
    <p:sldLayoutId id="2147483683" r:id="rId8"/>
    <p:sldLayoutId id="2147483680" r:id="rId9"/>
    <p:sldLayoutId id="2147483681" r:id="rId10"/>
    <p:sldLayoutId id="2147483682" r:id="rId11"/>
    <p:sldLayoutId id="2147483684" r:id="rId12"/>
    <p:sldLayoutId id="2147483662" r:id="rId13"/>
    <p:sldLayoutId id="2147483664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88848" y="1294892"/>
            <a:ext cx="6614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信软学院学院</a:t>
            </a:r>
            <a:r>
              <a:rPr kumimoji="1" lang="en-US" altLang="zh-CN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PBLF</a:t>
            </a:r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课程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21742" y="2227489"/>
            <a:ext cx="394851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PBLF</a:t>
            </a:r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答辩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67380" y="343708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烧脑游戏串烧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UESTC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报告人：刘芮利、赵晗、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张庭恺、钟城伟、黄培坤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程序整体思路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4685"/>
            <a:ext cx="12192000" cy="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 rot="10800000">
            <a:off x="859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59971" y="2258201"/>
            <a:ext cx="1905001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利用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pos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光标函数（</a:t>
            </a:r>
            <a:r>
              <a:rPr lang="en-US" altLang="zh-CN" sz="9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SetConsoleCursorPosition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())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956" y="1805769"/>
            <a:ext cx="1807029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光标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2323553" y="3460936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8"/>
          <p:cNvSpPr txBox="1"/>
          <p:nvPr/>
        </p:nvSpPr>
        <p:spPr>
          <a:xfrm>
            <a:off x="2361619" y="4788994"/>
            <a:ext cx="1719944" cy="7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界面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9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InitInterface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()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）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方块信息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9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InitBlockInfo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()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2419989" y="4336562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初始化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任意形状 17"/>
          <p:cNvSpPr/>
          <p:nvPr/>
        </p:nvSpPr>
        <p:spPr>
          <a:xfrm rot="10800000">
            <a:off x="3777888" y="1458684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3894070" y="2258201"/>
            <a:ext cx="1719944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画出方块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9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DrawBlock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（））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空格覆盖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9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DrawSpace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（））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合法性判断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9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IsLegal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（））</a:t>
            </a:r>
          </a:p>
        </p:txBody>
      </p:sp>
      <p:sp>
        <p:nvSpPr>
          <p:cNvPr id="20" name="矩形 19"/>
          <p:cNvSpPr/>
          <p:nvPr/>
        </p:nvSpPr>
        <p:spPr>
          <a:xfrm>
            <a:off x="3874622" y="1805769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掉落方块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5247589" y="345802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8"/>
          <p:cNvSpPr txBox="1"/>
          <p:nvPr/>
        </p:nvSpPr>
        <p:spPr>
          <a:xfrm>
            <a:off x="5375570" y="4788994"/>
            <a:ext cx="1719944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得分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结束</a:t>
            </a:r>
          </a:p>
        </p:txBody>
      </p:sp>
      <p:sp>
        <p:nvSpPr>
          <p:cNvPr id="24" name="矩形 23"/>
          <p:cNvSpPr/>
          <p:nvPr/>
        </p:nvSpPr>
        <p:spPr>
          <a:xfrm>
            <a:off x="5385296" y="4336562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判断得分与结束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6" name="任意形状 25"/>
          <p:cNvSpPr/>
          <p:nvPr/>
        </p:nvSpPr>
        <p:spPr>
          <a:xfrm rot="10800000">
            <a:off x="673444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8"/>
          <p:cNvSpPr txBox="1"/>
          <p:nvPr/>
        </p:nvSpPr>
        <p:spPr>
          <a:xfrm>
            <a:off x="6810739" y="2258201"/>
            <a:ext cx="1719944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顶层有方块即游戏结束</a:t>
            </a:r>
          </a:p>
        </p:txBody>
      </p:sp>
      <p:sp>
        <p:nvSpPr>
          <p:cNvPr id="28" name="矩形 27"/>
          <p:cNvSpPr/>
          <p:nvPr/>
        </p:nvSpPr>
        <p:spPr>
          <a:xfrm>
            <a:off x="6810742" y="1805769"/>
            <a:ext cx="1719944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判断游戏是否结束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A5D205-8C4D-47D1-9397-5B3C4912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4085"/>
            <a:ext cx="3883843" cy="1143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518E6D-8491-49B7-A18B-8FF3E185D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7" y="2759454"/>
            <a:ext cx="3690427" cy="986905"/>
          </a:xfrm>
          <a:prstGeom prst="rect">
            <a:avLst/>
          </a:prstGeom>
        </p:spPr>
      </p:pic>
      <p:sp>
        <p:nvSpPr>
          <p:cNvPr id="52" name="任意形状 21">
            <a:extLst>
              <a:ext uri="{FF2B5EF4-FFF2-40B4-BE49-F238E27FC236}">
                <a16:creationId xmlns:a16="http://schemas.microsoft.com/office/drawing/2014/main" id="{18F47F89-FB4D-439A-B3CC-80CA6D2B7C95}"/>
              </a:ext>
            </a:extLst>
          </p:cNvPr>
          <p:cNvSpPr/>
          <p:nvPr/>
        </p:nvSpPr>
        <p:spPr>
          <a:xfrm>
            <a:off x="8241915" y="3458021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B3B495D-887F-4F57-AECE-77CC0304EE20}"/>
              </a:ext>
            </a:extLst>
          </p:cNvPr>
          <p:cNvSpPr/>
          <p:nvPr/>
        </p:nvSpPr>
        <p:spPr>
          <a:xfrm>
            <a:off x="8326758" y="4336562"/>
            <a:ext cx="1719944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游戏主体逻辑函数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4" name="文本框 8">
            <a:extLst>
              <a:ext uri="{FF2B5EF4-FFF2-40B4-BE49-F238E27FC236}">
                <a16:creationId xmlns:a16="http://schemas.microsoft.com/office/drawing/2014/main" id="{F113D0E8-E1D3-47D7-B3BF-FEF29EB9FD20}"/>
              </a:ext>
            </a:extLst>
          </p:cNvPr>
          <p:cNvSpPr txBox="1"/>
          <p:nvPr/>
        </p:nvSpPr>
        <p:spPr>
          <a:xfrm>
            <a:off x="8268453" y="4790743"/>
            <a:ext cx="190500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随机获取下一个方块形状和形态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显示下一个方块形态于右上角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加速下落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到达底部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记录方块位置</a:t>
            </a:r>
            <a:endParaRPr lang="en-US" altLang="zh-CN" sz="9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键位设置</a:t>
            </a:r>
          </a:p>
        </p:txBody>
      </p:sp>
    </p:spTree>
    <p:extLst>
      <p:ext uri="{BB962C8B-B14F-4D97-AF65-F5344CB8AC3E}">
        <p14:creationId xmlns:p14="http://schemas.microsoft.com/office/powerpoint/2010/main" val="2452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2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8" y="4926185"/>
            <a:ext cx="3565339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利用前面写的光标跳转函数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CursorJump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（）来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printf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所需要的说明</a:t>
            </a:r>
          </a:p>
        </p:txBody>
      </p:sp>
      <p:sp>
        <p:nvSpPr>
          <p:cNvPr id="6" name="矩形 5"/>
          <p:cNvSpPr/>
          <p:nvPr/>
        </p:nvSpPr>
        <p:spPr>
          <a:xfrm>
            <a:off x="2508018" y="4473753"/>
            <a:ext cx="1107996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charset="0"/>
              </a:rPr>
              <a:t>文字说明</a:t>
            </a:r>
            <a:endParaRPr lang="en-US" altLang="zh-CN" sz="18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/>
        </p:blipFill>
        <p:spPr>
          <a:xfrm>
            <a:off x="0" y="917875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7420533" y="774263"/>
            <a:ext cx="3932481" cy="2515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7775056" y="1757816"/>
            <a:ext cx="3565339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利用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for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循环检查横纵坐标后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printf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（“■”）有方块处标记为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，没有方块处标记为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77042" y="1057809"/>
            <a:ext cx="1107996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charset="0"/>
              </a:rPr>
              <a:t>画出边界</a:t>
            </a:r>
            <a:endParaRPr lang="en-US" altLang="zh-CN" sz="18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/>
        </p:blipFill>
        <p:spPr>
          <a:xfrm>
            <a:off x="7010400" y="2922876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09034" y="917875"/>
            <a:ext cx="5601366" cy="529569"/>
          </a:xfrm>
        </p:spPr>
        <p:txBody>
          <a:bodyPr/>
          <a:lstStyle/>
          <a:p>
            <a:r>
              <a:rPr kumimoji="1" lang="zh-CN" altLang="en-US" sz="4400" dirty="0"/>
              <a:t>界面初始化</a:t>
            </a:r>
          </a:p>
        </p:txBody>
      </p:sp>
    </p:spTree>
    <p:extLst>
      <p:ext uri="{BB962C8B-B14F-4D97-AF65-F5344CB8AC3E}">
        <p14:creationId xmlns:p14="http://schemas.microsoft.com/office/powerpoint/2010/main" val="12915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方块初始化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4685"/>
            <a:ext cx="12192000" cy="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 rot="10800000">
            <a:off x="859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8956" y="1805769"/>
            <a:ext cx="1807029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“</a:t>
            </a:r>
            <a:r>
              <a:rPr lang="en-US" altLang="zh-CN" sz="1400" b="1" dirty="0">
                <a:solidFill>
                  <a:schemeClr val="bg1"/>
                </a:solidFill>
                <a:ea typeface="微软雅黑" charset="0"/>
              </a:rPr>
              <a:t>T</a:t>
            </a: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”形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2955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2556" y="4336562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“</a:t>
            </a:r>
            <a:r>
              <a:rPr lang="en-US" altLang="zh-CN" sz="1400" b="1" dirty="0">
                <a:solidFill>
                  <a:schemeClr val="bg1"/>
                </a:solidFill>
                <a:ea typeface="微软雅黑" charset="0"/>
              </a:rPr>
              <a:t>L</a:t>
            </a: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”形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任意形状 17"/>
          <p:cNvSpPr/>
          <p:nvPr/>
        </p:nvSpPr>
        <p:spPr>
          <a:xfrm rot="10800000">
            <a:off x="5050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48943" y="1805769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“</a:t>
            </a:r>
            <a:r>
              <a:rPr lang="en-US" altLang="zh-CN" sz="1400" b="1" dirty="0">
                <a:solidFill>
                  <a:schemeClr val="bg1"/>
                </a:solidFill>
                <a:ea typeface="微软雅黑" charset="0"/>
              </a:rPr>
              <a:t>J</a:t>
            </a: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”形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7146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83225" y="4336562"/>
            <a:ext cx="1770275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“</a:t>
            </a:r>
            <a:r>
              <a:rPr lang="en-US" altLang="zh-CN" sz="1400" b="1" dirty="0">
                <a:solidFill>
                  <a:schemeClr val="bg1"/>
                </a:solidFill>
                <a:ea typeface="微软雅黑" charset="0"/>
              </a:rPr>
              <a:t>Z</a:t>
            </a: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”“</a:t>
            </a:r>
            <a:r>
              <a:rPr lang="en-US" altLang="zh-CN" sz="1400" b="1" dirty="0">
                <a:solidFill>
                  <a:schemeClr val="bg1"/>
                </a:solidFill>
                <a:ea typeface="微软雅黑" charset="0"/>
              </a:rPr>
              <a:t>S</a:t>
            </a: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”“</a:t>
            </a:r>
            <a:r>
              <a:rPr lang="en-US" altLang="zh-CN" sz="1400" b="1" dirty="0">
                <a:solidFill>
                  <a:schemeClr val="bg1"/>
                </a:solidFill>
                <a:ea typeface="微软雅黑" charset="0"/>
              </a:rPr>
              <a:t>O</a:t>
            </a: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”形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6" name="任意形状 25"/>
          <p:cNvSpPr/>
          <p:nvPr/>
        </p:nvSpPr>
        <p:spPr>
          <a:xfrm rot="10800000">
            <a:off x="9241970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339942" y="1805769"/>
            <a:ext cx="1719944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“</a:t>
            </a:r>
            <a:r>
              <a:rPr lang="en-US" altLang="zh-CN" sz="1400" b="1" dirty="0">
                <a:solidFill>
                  <a:schemeClr val="bg1"/>
                </a:solidFill>
                <a:ea typeface="微软雅黑" charset="0"/>
              </a:rPr>
              <a:t>I</a:t>
            </a: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”形状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CF0B6E-1B5A-4BA7-A405-5EF4C977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5" y="2384283"/>
            <a:ext cx="2263336" cy="5791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D81430-F399-4F25-A28C-B623C4E1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931" y="4787001"/>
            <a:ext cx="2438611" cy="6782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8F5A24-9AC2-4E31-951D-B63A3CDF8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764" y="2388780"/>
            <a:ext cx="2682472" cy="69348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979546D-F01D-45F6-9002-9FE986963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041" y="4703219"/>
            <a:ext cx="3482642" cy="176799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3AA9CF3-6F29-422D-AF0D-462E48A68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472" y="2384283"/>
            <a:ext cx="2438611" cy="60965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946B27A-7DCF-4F0D-BC7A-BDE07AFA6E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386" y="1472358"/>
            <a:ext cx="9849148" cy="42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掉落方块</a:t>
            </a:r>
          </a:p>
        </p:txBody>
      </p:sp>
      <p:sp>
        <p:nvSpPr>
          <p:cNvPr id="7" name="矩形 6"/>
          <p:cNvSpPr/>
          <p:nvPr/>
        </p:nvSpPr>
        <p:spPr>
          <a:xfrm>
            <a:off x="1328056" y="3861473"/>
            <a:ext cx="2816448" cy="223452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1531525" y="4609110"/>
            <a:ext cx="261297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利用初始化将应该出现方块的地方标记为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，检测到时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printf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(“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■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”)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1526" y="4058922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画出方块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4673598" y="1045027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4877068" y="1789443"/>
            <a:ext cx="2358302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利用函数执行先后逻辑检索此处赋值时应当输出的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printf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（“ ”）</a:t>
            </a:r>
          </a:p>
        </p:txBody>
      </p:sp>
      <p:sp>
        <p:nvSpPr>
          <p:cNvPr id="15" name="矩形 14"/>
          <p:cNvSpPr/>
          <p:nvPr/>
        </p:nvSpPr>
        <p:spPr>
          <a:xfrm>
            <a:off x="4877068" y="1239255"/>
            <a:ext cx="2358302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空格覆盖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9141" y="3861472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8222611" y="4609109"/>
            <a:ext cx="2358302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如果方块落下位置已经有方块，则不可再下落（即不合法）相当于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Unity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中验证碰撞体积。</a:t>
            </a:r>
          </a:p>
        </p:txBody>
      </p:sp>
      <p:sp>
        <p:nvSpPr>
          <p:cNvPr id="20" name="矩形 19"/>
          <p:cNvSpPr/>
          <p:nvPr/>
        </p:nvSpPr>
        <p:spPr>
          <a:xfrm>
            <a:off x="8222611" y="4058921"/>
            <a:ext cx="2358302" cy="416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合法性判断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70A09B-CF85-4710-8B5F-70486213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" y="1352899"/>
            <a:ext cx="4622633" cy="19266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B16328-D3F7-4E7E-B9D9-8374C3E7C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64"/>
          <a:stretch/>
        </p:blipFill>
        <p:spPr>
          <a:xfrm>
            <a:off x="4017165" y="4045699"/>
            <a:ext cx="4078107" cy="16758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C1EA83B-63BB-4079-8D91-0AD6C1D93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395" y="1487382"/>
            <a:ext cx="4886639" cy="15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判断得分并消除满行方块</a:t>
            </a:r>
          </a:p>
        </p:txBody>
      </p:sp>
      <p:sp>
        <p:nvSpPr>
          <p:cNvPr id="7" name="任意形状 6"/>
          <p:cNvSpPr/>
          <p:nvPr/>
        </p:nvSpPr>
        <p:spPr>
          <a:xfrm>
            <a:off x="1150642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</p:txBody>
      </p:sp>
      <p:sp>
        <p:nvSpPr>
          <p:cNvPr id="10" name="形状 9"/>
          <p:cNvSpPr/>
          <p:nvPr/>
        </p:nvSpPr>
        <p:spPr>
          <a:xfrm>
            <a:off x="2333128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608521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5" name="圆角矩形 14"/>
          <p:cNvSpPr/>
          <p:nvPr/>
        </p:nvSpPr>
        <p:spPr>
          <a:xfrm>
            <a:off x="3700162" y="2428170"/>
            <a:ext cx="2060461" cy="1699449"/>
          </a:xfrm>
          <a:prstGeom prst="roundRect">
            <a:avLst>
              <a:gd name="adj" fmla="val 1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环形箭头 15"/>
          <p:cNvSpPr/>
          <p:nvPr/>
        </p:nvSpPr>
        <p:spPr>
          <a:xfrm>
            <a:off x="4865479" y="142602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4158043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1" name="任意形状 20"/>
          <p:cNvSpPr/>
          <p:nvPr/>
        </p:nvSpPr>
        <p:spPr>
          <a:xfrm>
            <a:off x="6249684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</p:txBody>
      </p:sp>
      <p:sp>
        <p:nvSpPr>
          <p:cNvPr id="25" name="形状 24"/>
          <p:cNvSpPr/>
          <p:nvPr/>
        </p:nvSpPr>
        <p:spPr>
          <a:xfrm>
            <a:off x="7432171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6707564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0" name="任意形状 29"/>
          <p:cNvSpPr/>
          <p:nvPr/>
        </p:nvSpPr>
        <p:spPr>
          <a:xfrm>
            <a:off x="8799205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386948" rIns="89133" bIns="89133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000" kern="1200"/>
          </a:p>
        </p:txBody>
      </p:sp>
      <p:sp>
        <p:nvSpPr>
          <p:cNvPr id="31" name="任意形状 30"/>
          <p:cNvSpPr/>
          <p:nvPr/>
        </p:nvSpPr>
        <p:spPr>
          <a:xfrm>
            <a:off x="9257084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2" name="文本框 8"/>
          <p:cNvSpPr txBox="1"/>
          <p:nvPr/>
        </p:nvSpPr>
        <p:spPr>
          <a:xfrm>
            <a:off x="1327357" y="2625127"/>
            <a:ext cx="1719944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统计第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i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行方块数，如果满了就得分，满一行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+1000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，并将光标跳转至得分处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printf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当前分数；如果该行没有方块，无需判断其上面的层次，跳出循环。</a:t>
            </a:r>
          </a:p>
        </p:txBody>
      </p:sp>
      <p:sp>
        <p:nvSpPr>
          <p:cNvPr id="33" name="矩形 32"/>
          <p:cNvSpPr/>
          <p:nvPr/>
        </p:nvSpPr>
        <p:spPr>
          <a:xfrm>
            <a:off x="1617915" y="3952166"/>
            <a:ext cx="1719944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统计该行方块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6475637" y="2625127"/>
            <a:ext cx="183450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当一行满并被消除后，统计上面一行方块数量，将上一层方块标识移到这一行并且移动对应颜色编号，如果上一行移下来是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（即方块），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printf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(“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■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”)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；是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0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printf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(“  ”)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66196" y="3952166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挪方块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3918539" y="2928450"/>
            <a:ext cx="1719944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检测到满行后会清除得分方块的信息，标记为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0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（即无方块），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printf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空格覆盖。</a:t>
            </a:r>
          </a:p>
        </p:txBody>
      </p:sp>
      <p:sp>
        <p:nvSpPr>
          <p:cNvPr id="37" name="矩形 36"/>
          <p:cNvSpPr/>
          <p:nvPr/>
        </p:nvSpPr>
        <p:spPr>
          <a:xfrm>
            <a:off x="4213831" y="2214521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消除满行方块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9026323" y="2928450"/>
            <a:ext cx="1719944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返回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，表示还需要调用此函数进行判断。</a:t>
            </a:r>
          </a:p>
        </p:txBody>
      </p:sp>
      <p:sp>
        <p:nvSpPr>
          <p:cNvPr id="39" name="矩形 38"/>
          <p:cNvSpPr/>
          <p:nvPr/>
        </p:nvSpPr>
        <p:spPr>
          <a:xfrm>
            <a:off x="9321615" y="2214521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400" b="1" dirty="0">
                <a:solidFill>
                  <a:schemeClr val="bg1"/>
                </a:solidFill>
                <a:ea typeface="微软雅黑" charset="0"/>
              </a:rPr>
              <a:t>return 1</a:t>
            </a:r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/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39732" y="2599794"/>
            <a:ext cx="4339097" cy="196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顶层有方块存在即游戏结束，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清屏，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更新最高分，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确定是否再来一局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732" y="1186267"/>
            <a:ext cx="3467616" cy="668516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判断游戏是否结束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7B33BB-98CC-4754-9BA6-6E8FEAA1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51" y="61416"/>
            <a:ext cx="7470805" cy="67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游戏主题逻辑函数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4685"/>
            <a:ext cx="12192000" cy="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 rot="10800000">
            <a:off x="859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8956" y="1805769"/>
            <a:ext cx="1807029" cy="62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随机获取下一个方块形态和形状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2323553" y="3460936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9989" y="4336562"/>
            <a:ext cx="1719944" cy="62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显示下一个方块形态于右上角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任意形状 17"/>
          <p:cNvSpPr/>
          <p:nvPr/>
        </p:nvSpPr>
        <p:spPr>
          <a:xfrm rot="10800000">
            <a:off x="3777888" y="1458684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74622" y="1805769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加快下落速度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5247589" y="345802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85296" y="4336562"/>
            <a:ext cx="171994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碰撞逻辑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6" name="任意形状 25"/>
          <p:cNvSpPr/>
          <p:nvPr/>
        </p:nvSpPr>
        <p:spPr>
          <a:xfrm rot="10800000">
            <a:off x="673444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10742" y="1805769"/>
            <a:ext cx="1719944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记录方块位置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2" name="任意形状 21">
            <a:extLst>
              <a:ext uri="{FF2B5EF4-FFF2-40B4-BE49-F238E27FC236}">
                <a16:creationId xmlns:a16="http://schemas.microsoft.com/office/drawing/2014/main" id="{18F47F89-FB4D-439A-B3CC-80CA6D2B7C95}"/>
              </a:ext>
            </a:extLst>
          </p:cNvPr>
          <p:cNvSpPr/>
          <p:nvPr/>
        </p:nvSpPr>
        <p:spPr>
          <a:xfrm>
            <a:off x="8241915" y="3458021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B3B495D-887F-4F57-AECE-77CC0304EE20}"/>
              </a:ext>
            </a:extLst>
          </p:cNvPr>
          <p:cNvSpPr/>
          <p:nvPr/>
        </p:nvSpPr>
        <p:spPr>
          <a:xfrm>
            <a:off x="8326758" y="4336562"/>
            <a:ext cx="1719944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按键设置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BCBF36-84AC-4A32-8BDF-03DA0C0F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40" y="2453794"/>
            <a:ext cx="9184139" cy="16000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0411C1-291D-4768-870A-0B277DEE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99" y="2147337"/>
            <a:ext cx="8038591" cy="19711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FFBD93-FBB4-4168-8B4B-FB5B9881B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149" y="1250092"/>
            <a:ext cx="6187976" cy="353598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ED1AB1-DDDF-4791-8671-A10BAA0CD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625" y="733643"/>
            <a:ext cx="4275190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463</Words>
  <Application>Microsoft Office PowerPoint</Application>
  <PresentationFormat>宽屏</PresentationFormat>
  <Paragraphs>73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Microsoft YaHei</vt:lpstr>
      <vt:lpstr>Microsoft YaHei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修 叶</cp:lastModifiedBy>
  <cp:revision>137</cp:revision>
  <dcterms:created xsi:type="dcterms:W3CDTF">2015-08-18T02:51:41Z</dcterms:created>
  <dcterms:modified xsi:type="dcterms:W3CDTF">2021-12-28T11:58:52Z</dcterms:modified>
  <cp:category/>
</cp:coreProperties>
</file>