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58" y="91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9DFF-6122-D9CD-0E1E-0202A6D27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FC339-E1C6-425F-A311-58F569C91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AB20-217C-4DF0-A101-B51729E7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B2A5-FC77-4774-AF02-16F9AB29F67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9BAD-7BA2-E8E5-EFDA-5FC56BB9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E2F25-C8DC-036D-1457-CBBFA477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B36F-59D0-4F2A-A46E-9A540E01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8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F100-00AD-A44E-FBB6-4934C9D0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1CF74-19C6-6C70-D5A3-7BACF1E74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DBD9-8B94-867E-4F46-0479BE11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B2A5-FC77-4774-AF02-16F9AB29F67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107EB-3A8E-4A45-FA22-13BF6E92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A6629-AEF5-99F2-3C99-A38B950D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B36F-59D0-4F2A-A46E-9A540E01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04D2F-F227-B9E1-3F20-C3DEBAB61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9AB55-FB27-9535-4FDE-96EF2BA23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9BA46-B43B-AB91-DD0A-5FA464B2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B2A5-FC77-4774-AF02-16F9AB29F67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9E693-849D-C69F-F8B1-A1F9E5FF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03F1-1C6F-AC32-2732-0A20A187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B36F-59D0-4F2A-A46E-9A540E01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9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5948-C0BB-BB28-D693-3AFF25C9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E835-A7BC-E7E3-B197-8AB0A0561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1B6A0-F54F-C8CE-9920-3E121132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B2A5-FC77-4774-AF02-16F9AB29F67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6113-9F77-B589-917F-CD38242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7636F-41AC-7238-ECCB-DB0271CB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B36F-59D0-4F2A-A46E-9A540E01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0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7009-B7E9-5567-9E62-22F63413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FC28F-0ADD-4E1D-5320-3C444A44A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0FC0A-6297-2C17-6173-BBF07ACB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B2A5-FC77-4774-AF02-16F9AB29F67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B3BCE-A331-6F4F-76FF-F457765A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FB46C-9036-47A3-DA3F-BCF79A88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B36F-59D0-4F2A-A46E-9A540E01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42BD-CD28-C313-41CA-F098BC09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7730-2DCF-7C03-AE1C-A6328D73E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7E50D-D159-0B23-590B-0D68CF2E3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7E154-E71A-BC06-33A4-144AD9CB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B2A5-FC77-4774-AF02-16F9AB29F67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1C0D4-E19B-45BB-A3E7-88273F29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75C21-EB41-B6E1-E789-FAF5F750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B36F-59D0-4F2A-A46E-9A540E01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4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AE66-A9AF-E91F-7715-B2AF2DB3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355AF-5D94-DEA0-B21A-0B1872A41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C240A-7ABB-BE9E-8E7A-B47A6165E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B6964-4063-8461-8E5D-051A9BB47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DA5FF-0DC8-A5DE-BB87-581A57B5C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47407-C8C8-2FE0-FB0B-85BE06EA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B2A5-FC77-4774-AF02-16F9AB29F67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D9FAC-D1B0-4DBB-3424-298559CC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D713F-7E92-3A5E-B436-6D89DAF1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B36F-59D0-4F2A-A46E-9A540E01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AEF3-7132-4B26-5CAE-7D683A07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ED364-B47A-EDE5-F1F4-DFB43C0A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B2A5-FC77-4774-AF02-16F9AB29F67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06907-8B3A-D152-9E8E-638D533B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B8582-FA8F-EE03-95B9-8F071661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B36F-59D0-4F2A-A46E-9A540E01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2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00664-D356-78CC-7734-C428EF9B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B2A5-FC77-4774-AF02-16F9AB29F67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8A230C-F9F3-F786-2B30-6899E429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3184C-46DE-1523-97B7-E6986A9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B36F-59D0-4F2A-A46E-9A540E01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5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F104-215C-8A51-D901-C55A6FCE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D5993-D687-B2F6-7BEA-A0A86BD2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6EDA2-8638-2296-0DD1-EC0C03882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B8C10-04E9-4381-AFC8-AE085D68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B2A5-FC77-4774-AF02-16F9AB29F67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563A8-A0A2-8AD3-DF7A-3424EBE2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7FE79-76E8-5620-4B14-6FAEE1C2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B36F-59D0-4F2A-A46E-9A540E01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ED3C-A010-51B0-D46F-0B73797E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569AC-D88D-7C50-4237-098C3F6E3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EFD4D-8BF7-56FB-9E2D-3DABEC77B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A1E84-A054-B422-8DBA-516720F3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B2A5-FC77-4774-AF02-16F9AB29F67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CD534-708A-7935-2C55-9750F5A9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3FCC8-CEDE-79D3-FC15-D81689AA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B36F-59D0-4F2A-A46E-9A540E01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07C8F-CDE4-0884-3D9F-AE472B3D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3C13E-540B-766C-52B0-70DD60D53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3F39D-02F0-3175-CE81-1A3EBA0DD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BB2A5-FC77-4774-AF02-16F9AB29F67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34CDE-549E-37D5-192C-57B0E2801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15F81-B868-3D4E-84DA-F7CC19C84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6B36F-59D0-4F2A-A46E-9A540E01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B4BD0F-4ADE-5962-5014-3F4F668DD464}"/>
              </a:ext>
            </a:extLst>
          </p:cNvPr>
          <p:cNvCxnSpPr>
            <a:cxnSpLocks/>
          </p:cNvCxnSpPr>
          <p:nvPr/>
        </p:nvCxnSpPr>
        <p:spPr>
          <a:xfrm>
            <a:off x="2473731" y="2780203"/>
            <a:ext cx="0" cy="3493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84F5FA-3448-6072-0325-2A7BD2FFB7F5}"/>
              </a:ext>
            </a:extLst>
          </p:cNvPr>
          <p:cNvCxnSpPr>
            <a:cxnSpLocks/>
          </p:cNvCxnSpPr>
          <p:nvPr/>
        </p:nvCxnSpPr>
        <p:spPr>
          <a:xfrm flipH="1">
            <a:off x="9425312" y="2780203"/>
            <a:ext cx="1" cy="3493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34E53D-DBED-4209-2578-6F9C33DDC75E}"/>
              </a:ext>
            </a:extLst>
          </p:cNvPr>
          <p:cNvSpPr/>
          <p:nvPr/>
        </p:nvSpPr>
        <p:spPr>
          <a:xfrm>
            <a:off x="1917817" y="2525626"/>
            <a:ext cx="1111827" cy="5091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26BC77-B8EB-E0D6-04BC-EAC60CF4766A}"/>
              </a:ext>
            </a:extLst>
          </p:cNvPr>
          <p:cNvSpPr/>
          <p:nvPr/>
        </p:nvSpPr>
        <p:spPr>
          <a:xfrm>
            <a:off x="8869399" y="2501381"/>
            <a:ext cx="1111827" cy="5091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C13CEF-7025-F713-E5D0-BD325ADACBE7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473731" y="4235209"/>
            <a:ext cx="69897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1EA337-3482-ABD0-A539-9430E9BACFB2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2437634" y="4764416"/>
            <a:ext cx="7025870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FEFF9C-26C7-2E60-A4B1-64F06BA5AE5F}"/>
              </a:ext>
            </a:extLst>
          </p:cNvPr>
          <p:cNvSpPr txBox="1"/>
          <p:nvPr/>
        </p:nvSpPr>
        <p:spPr>
          <a:xfrm>
            <a:off x="3066049" y="3919459"/>
            <a:ext cx="504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https://fulltack-exampleapp.herokuapp.com/note_spa.html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10399A-52CD-0E31-EB49-45FD4E532A7F}"/>
              </a:ext>
            </a:extLst>
          </p:cNvPr>
          <p:cNvSpPr txBox="1"/>
          <p:nvPr/>
        </p:nvSpPr>
        <p:spPr>
          <a:xfrm>
            <a:off x="4851358" y="4499813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HTML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8140C-DC7B-B41A-EA8B-BB5694E8CF1E}"/>
              </a:ext>
            </a:extLst>
          </p:cNvPr>
          <p:cNvSpPr txBox="1"/>
          <p:nvPr/>
        </p:nvSpPr>
        <p:spPr>
          <a:xfrm>
            <a:off x="2473731" y="4796274"/>
            <a:ext cx="69674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browser renders the page with instructions in HTML file using existing </a:t>
            </a:r>
            <a:r>
              <a:rPr lang="en-US" sz="1400" dirty="0" err="1"/>
              <a:t>css</a:t>
            </a:r>
            <a:r>
              <a:rPr lang="en-US" sz="1400" dirty="0"/>
              <a:t>, </a:t>
            </a:r>
            <a:r>
              <a:rPr lang="en-US" sz="1400" dirty="0" err="1"/>
              <a:t>Javascript</a:t>
            </a:r>
            <a:r>
              <a:rPr lang="en-US" sz="1400" dirty="0"/>
              <a:t> &amp; JSON data files</a:t>
            </a:r>
          </a:p>
          <a:p>
            <a:endParaRPr lang="en-US" sz="1400" dirty="0"/>
          </a:p>
          <a:p>
            <a:r>
              <a:rPr lang="en-US" sz="1400" dirty="0"/>
              <a:t>subsequent renders without data submission by user will reuse existing HTML, </a:t>
            </a:r>
            <a:r>
              <a:rPr lang="en-US" sz="1400" dirty="0" err="1"/>
              <a:t>css</a:t>
            </a:r>
            <a:r>
              <a:rPr lang="en-US" sz="1400" dirty="0"/>
              <a:t>, </a:t>
            </a:r>
            <a:r>
              <a:rPr lang="en-US" sz="1400" dirty="0" err="1"/>
              <a:t>Javascript</a:t>
            </a:r>
            <a:r>
              <a:rPr lang="en-US" sz="1400" dirty="0"/>
              <a:t> &amp; JSON files on browser side without recourse to server.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F322A0-F76D-D1D0-D0E3-2B166852AC53}"/>
              </a:ext>
            </a:extLst>
          </p:cNvPr>
          <p:cNvSpPr/>
          <p:nvPr/>
        </p:nvSpPr>
        <p:spPr>
          <a:xfrm>
            <a:off x="9409466" y="4235209"/>
            <a:ext cx="108076" cy="5292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D9F28F-0878-A32D-4249-3BEF8517E879}"/>
              </a:ext>
            </a:extLst>
          </p:cNvPr>
          <p:cNvSpPr txBox="1"/>
          <p:nvPr/>
        </p:nvSpPr>
        <p:spPr>
          <a:xfrm>
            <a:off x="288758" y="325573"/>
            <a:ext cx="11646568" cy="18928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 err="1">
                <a:solidFill>
                  <a:srgbClr val="D6DEEB"/>
                </a:solidFill>
                <a:effectLst/>
                <a:latin typeface="Gintronic" panose="020B0509040000020004" pitchFamily="49" charset="0"/>
              </a:rPr>
              <a:t>sequenceDiagram</a:t>
            </a:r>
            <a:endParaRPr lang="en-US" sz="900" b="0" dirty="0">
              <a:solidFill>
                <a:srgbClr val="D6DEEB"/>
              </a:solidFill>
              <a:effectLst/>
              <a:latin typeface="Gintronic" panose="020B0509040000020004" pitchFamily="49" charset="0"/>
            </a:endParaRPr>
          </a:p>
          <a:p>
            <a:r>
              <a:rPr lang="en-US" sz="900" b="0" dirty="0">
                <a:solidFill>
                  <a:srgbClr val="D6DEEB"/>
                </a:solidFill>
                <a:effectLst/>
                <a:latin typeface="Gintronic" panose="020B0509040000020004" pitchFamily="49" charset="0"/>
              </a:rPr>
              <a:t>participant browser</a:t>
            </a:r>
          </a:p>
          <a:p>
            <a:r>
              <a:rPr lang="en-US" sz="900" b="0" dirty="0">
                <a:solidFill>
                  <a:srgbClr val="D6DEEB"/>
                </a:solidFill>
                <a:effectLst/>
                <a:latin typeface="Gintronic" panose="020B0509040000020004" pitchFamily="49" charset="0"/>
              </a:rPr>
              <a:t>participant server</a:t>
            </a:r>
          </a:p>
          <a:p>
            <a:r>
              <a:rPr lang="en-US" sz="900" b="0" dirty="0">
                <a:solidFill>
                  <a:srgbClr val="D6DEEB"/>
                </a:solidFill>
                <a:effectLst/>
                <a:latin typeface="Gintronic" panose="020B0509040000020004" pitchFamily="49" charset="0"/>
              </a:rPr>
              <a:t>    </a:t>
            </a:r>
          </a:p>
          <a:p>
            <a:r>
              <a:rPr lang="en-US" sz="900" b="0" dirty="0">
                <a:solidFill>
                  <a:srgbClr val="D6DEEB"/>
                </a:solidFill>
                <a:effectLst/>
                <a:latin typeface="Gintronic" panose="020B0509040000020004" pitchFamily="49" charset="0"/>
              </a:rPr>
              <a:t>    browser is visited for the first time by the user</a:t>
            </a:r>
          </a:p>
          <a:p>
            <a:br>
              <a:rPr lang="en-US" sz="900" b="0" dirty="0">
                <a:solidFill>
                  <a:srgbClr val="D6DEEB"/>
                </a:solidFill>
                <a:effectLst/>
                <a:latin typeface="Gintronic" panose="020B0509040000020004" pitchFamily="49" charset="0"/>
              </a:rPr>
            </a:br>
            <a:r>
              <a:rPr lang="en-US" sz="900" b="0" dirty="0">
                <a:solidFill>
                  <a:srgbClr val="D6DEEB"/>
                </a:solidFill>
                <a:effectLst/>
                <a:latin typeface="Gintronic" panose="020B0509040000020004" pitchFamily="49" charset="0"/>
              </a:rPr>
              <a:t>    browser-&gt;&gt;server: GET https://fulltack-exampleapp.herokuapp.com/note_spa.html</a:t>
            </a:r>
          </a:p>
          <a:p>
            <a:r>
              <a:rPr lang="en-US" sz="900" b="0" dirty="0">
                <a:solidFill>
                  <a:srgbClr val="D6DEEB"/>
                </a:solidFill>
                <a:effectLst/>
                <a:latin typeface="Gintronic" panose="020B0509040000020004" pitchFamily="49" charset="0"/>
              </a:rPr>
              <a:t>    activate server</a:t>
            </a:r>
          </a:p>
          <a:p>
            <a:r>
              <a:rPr lang="en-US" sz="900" b="0" dirty="0">
                <a:solidFill>
                  <a:srgbClr val="D6DEEB"/>
                </a:solidFill>
                <a:effectLst/>
                <a:latin typeface="Gintronic" panose="020B0509040000020004" pitchFamily="49" charset="0"/>
              </a:rPr>
              <a:t>    browser&gt;server: HTML file</a:t>
            </a:r>
          </a:p>
          <a:p>
            <a:r>
              <a:rPr lang="en-US" sz="900" b="0" dirty="0">
                <a:solidFill>
                  <a:srgbClr val="D6DEEB"/>
                </a:solidFill>
                <a:effectLst/>
                <a:latin typeface="Gintronic" panose="020B0509040000020004" pitchFamily="49" charset="0"/>
              </a:rPr>
              <a:t>    deactivate server</a:t>
            </a:r>
          </a:p>
          <a:p>
            <a:br>
              <a:rPr lang="en-US" sz="900" b="0" dirty="0">
                <a:solidFill>
                  <a:srgbClr val="D6DEEB"/>
                </a:solidFill>
                <a:effectLst/>
                <a:latin typeface="Gintronic" panose="020B0509040000020004" pitchFamily="49" charset="0"/>
              </a:rPr>
            </a:br>
            <a:r>
              <a:rPr lang="en-US" sz="900" b="0" dirty="0">
                <a:solidFill>
                  <a:srgbClr val="D6DEEB"/>
                </a:solidFill>
                <a:effectLst/>
                <a:latin typeface="Gintronic" panose="020B0509040000020004" pitchFamily="49" charset="0"/>
              </a:rPr>
              <a:t>    browser renders the page with instructions in HTML file using existing </a:t>
            </a:r>
            <a:r>
              <a:rPr lang="en-US" sz="900" b="0" dirty="0" err="1">
                <a:solidFill>
                  <a:srgbClr val="D6DEEB"/>
                </a:solidFill>
                <a:effectLst/>
                <a:latin typeface="Gintronic" panose="020B0509040000020004" pitchFamily="49" charset="0"/>
              </a:rPr>
              <a:t>css</a:t>
            </a:r>
            <a:r>
              <a:rPr lang="en-US" sz="900" b="0" dirty="0">
                <a:solidFill>
                  <a:srgbClr val="D6DEEB"/>
                </a:solidFill>
                <a:effectLst/>
                <a:latin typeface="Gintronic" panose="020B0509040000020004" pitchFamily="49" charset="0"/>
              </a:rPr>
              <a:t>, </a:t>
            </a:r>
            <a:r>
              <a:rPr lang="en-US" sz="900" b="0" dirty="0" err="1">
                <a:solidFill>
                  <a:srgbClr val="D6DEEB"/>
                </a:solidFill>
                <a:effectLst/>
                <a:latin typeface="Gintronic" panose="020B0509040000020004" pitchFamily="49" charset="0"/>
              </a:rPr>
              <a:t>Javascript</a:t>
            </a:r>
            <a:r>
              <a:rPr lang="en-US" sz="900" b="0" dirty="0">
                <a:solidFill>
                  <a:srgbClr val="D6DEEB"/>
                </a:solidFill>
                <a:effectLst/>
                <a:latin typeface="Gintronic" panose="020B0509040000020004" pitchFamily="49" charset="0"/>
              </a:rPr>
              <a:t> &amp; JSON data files</a:t>
            </a:r>
          </a:p>
          <a:p>
            <a:r>
              <a:rPr lang="en-US" sz="900" b="0" dirty="0">
                <a:solidFill>
                  <a:srgbClr val="D6DEEB"/>
                </a:solidFill>
                <a:effectLst/>
                <a:latin typeface="Gintronic" panose="020B0509040000020004" pitchFamily="49" charset="0"/>
              </a:rPr>
              <a:t>    subsequent renders without data submission by user will reuse existing HTML, </a:t>
            </a:r>
            <a:r>
              <a:rPr lang="en-US" sz="900" b="0" dirty="0" err="1">
                <a:solidFill>
                  <a:srgbClr val="D6DEEB"/>
                </a:solidFill>
                <a:effectLst/>
                <a:latin typeface="Gintronic" panose="020B0509040000020004" pitchFamily="49" charset="0"/>
              </a:rPr>
              <a:t>css</a:t>
            </a:r>
            <a:r>
              <a:rPr lang="en-US" sz="900" b="0" dirty="0">
                <a:solidFill>
                  <a:srgbClr val="D6DEEB"/>
                </a:solidFill>
                <a:effectLst/>
                <a:latin typeface="Gintronic" panose="020B0509040000020004" pitchFamily="49" charset="0"/>
              </a:rPr>
              <a:t>, </a:t>
            </a:r>
            <a:r>
              <a:rPr lang="en-US" sz="900" b="0" dirty="0" err="1">
                <a:solidFill>
                  <a:srgbClr val="D6DEEB"/>
                </a:solidFill>
                <a:effectLst/>
                <a:latin typeface="Gintronic" panose="020B0509040000020004" pitchFamily="49" charset="0"/>
              </a:rPr>
              <a:t>Javascript</a:t>
            </a:r>
            <a:r>
              <a:rPr lang="en-US" sz="900" b="0" dirty="0">
                <a:solidFill>
                  <a:srgbClr val="D6DEEB"/>
                </a:solidFill>
                <a:effectLst/>
                <a:latin typeface="Gintronic" panose="020B0509040000020004" pitchFamily="49" charset="0"/>
              </a:rPr>
              <a:t> &amp; JSON files on browser side without recourse to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A60B5-5C35-FBB1-0BB9-DED1791B3D29}"/>
              </a:ext>
            </a:extLst>
          </p:cNvPr>
          <p:cNvSpPr txBox="1"/>
          <p:nvPr/>
        </p:nvSpPr>
        <p:spPr>
          <a:xfrm>
            <a:off x="2437634" y="3177912"/>
            <a:ext cx="1652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browser is visited for the first time by the user</a:t>
            </a:r>
          </a:p>
        </p:txBody>
      </p:sp>
    </p:spTree>
    <p:extLst>
      <p:ext uri="{BB962C8B-B14F-4D97-AF65-F5344CB8AC3E}">
        <p14:creationId xmlns:p14="http://schemas.microsoft.com/office/powerpoint/2010/main" val="201845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170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Gintronic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Ali</dc:creator>
  <cp:lastModifiedBy>Lawrence Ali</cp:lastModifiedBy>
  <cp:revision>3</cp:revision>
  <dcterms:created xsi:type="dcterms:W3CDTF">2023-04-07T09:15:28Z</dcterms:created>
  <dcterms:modified xsi:type="dcterms:W3CDTF">2023-04-07T10:51:42Z</dcterms:modified>
</cp:coreProperties>
</file>