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2" r:id="rId3"/>
    <p:sldId id="269" r:id="rId4"/>
    <p:sldId id="270" r:id="rId5"/>
    <p:sldId id="257" r:id="rId6"/>
    <p:sldId id="271" r:id="rId7"/>
    <p:sldId id="272" r:id="rId8"/>
    <p:sldId id="273" r:id="rId9"/>
    <p:sldId id="268" r:id="rId10"/>
    <p:sldId id="266" r:id="rId11"/>
    <p:sldId id="260" r:id="rId12"/>
    <p:sldId id="261" r:id="rId13"/>
    <p:sldId id="264" r:id="rId14"/>
    <p:sldId id="263" r:id="rId15"/>
    <p:sldId id="274" r:id="rId16"/>
    <p:sldId id="265"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3486"/>
  </p:normalViewPr>
  <p:slideViewPr>
    <p:cSldViewPr snapToGrid="0" snapToObjects="1">
      <p:cViewPr>
        <p:scale>
          <a:sx n="75" d="100"/>
          <a:sy n="75" d="100"/>
        </p:scale>
        <p:origin x="4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3/16/17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3/16/17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3/16/17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3dsymposium.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Barehanded Music: Real-time Hand Interaction for Virtual Piano</a:t>
            </a:r>
          </a:p>
        </p:txBody>
      </p:sp>
      <p:sp>
        <p:nvSpPr>
          <p:cNvPr id="3" name="Subtitle 2"/>
          <p:cNvSpPr>
            <a:spLocks noGrp="1"/>
          </p:cNvSpPr>
          <p:nvPr>
            <p:ph type="subTitle" idx="1"/>
          </p:nvPr>
        </p:nvSpPr>
        <p:spPr>
          <a:xfrm>
            <a:off x="1100051" y="4455619"/>
            <a:ext cx="10058400" cy="1474125"/>
          </a:xfrm>
        </p:spPr>
        <p:txBody>
          <a:bodyPr>
            <a:normAutofit fontScale="77500" lnSpcReduction="20000"/>
          </a:bodyPr>
          <a:lstStyle/>
          <a:p>
            <a:r>
              <a:rPr lang="en-US" dirty="0" smtClean="0"/>
              <a:t>SIGGRAPH i3D 2016</a:t>
            </a:r>
          </a:p>
          <a:p>
            <a:r>
              <a:rPr lang="en-US" dirty="0" smtClean="0"/>
              <a:t>Authored BY Hui Liang, </a:t>
            </a:r>
            <a:r>
              <a:rPr lang="en-US" dirty="0" err="1" smtClean="0"/>
              <a:t>Jin</a:t>
            </a:r>
            <a:r>
              <a:rPr lang="en-US" dirty="0" smtClean="0"/>
              <a:t> Wang, </a:t>
            </a:r>
            <a:r>
              <a:rPr lang="en-US" dirty="0" err="1" smtClean="0"/>
              <a:t>Quan</a:t>
            </a:r>
            <a:r>
              <a:rPr lang="en-US" dirty="0" smtClean="0"/>
              <a:t> Sun, Yong-</a:t>
            </a:r>
            <a:r>
              <a:rPr lang="en-US" dirty="0" err="1" smtClean="0"/>
              <a:t>Jin</a:t>
            </a:r>
            <a:r>
              <a:rPr lang="en-US" dirty="0" smtClean="0"/>
              <a:t> Liu, </a:t>
            </a:r>
            <a:r>
              <a:rPr lang="en-US" dirty="0" err="1" smtClean="0"/>
              <a:t>Junson</a:t>
            </a:r>
            <a:r>
              <a:rPr lang="en-US" dirty="0" smtClean="0"/>
              <a:t> YUAN, Jun LUO, Ying He</a:t>
            </a:r>
          </a:p>
          <a:p>
            <a:r>
              <a:rPr lang="en-US" dirty="0" smtClean="0"/>
              <a:t>Presented BY JOSEPH HEENAN</a:t>
            </a:r>
            <a:br>
              <a:rPr lang="en-US" dirty="0" smtClean="0"/>
            </a:br>
            <a:endParaRPr lang="en-US" dirty="0"/>
          </a:p>
        </p:txBody>
      </p:sp>
    </p:spTree>
    <p:extLst>
      <p:ext uri="{BB962C8B-B14F-4D97-AF65-F5344CB8AC3E}">
        <p14:creationId xmlns:p14="http://schemas.microsoft.com/office/powerpoint/2010/main" val="717318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Pipeline</a:t>
            </a:r>
            <a:endParaRPr lang="en-US" dirty="0"/>
          </a:p>
        </p:txBody>
      </p:sp>
      <p:sp>
        <p:nvSpPr>
          <p:cNvPr id="3" name="Content Placeholder 2"/>
          <p:cNvSpPr>
            <a:spLocks noGrp="1"/>
          </p:cNvSpPr>
          <p:nvPr>
            <p:ph idx="1"/>
          </p:nvPr>
        </p:nvSpPr>
        <p:spPr>
          <a:xfrm>
            <a:off x="1097280" y="1845734"/>
            <a:ext cx="10058400" cy="758921"/>
          </a:xfrm>
        </p:spPr>
        <p:txBody>
          <a:bodyPr/>
          <a:lstStyle/>
          <a:p>
            <a:r>
              <a:rPr lang="en-US" dirty="0" smtClean="0"/>
              <a:t>The following images show each stage of operation of the software routine: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46" y="2604655"/>
            <a:ext cx="10839267" cy="2661227"/>
          </a:xfrm>
          <a:prstGeom prst="rect">
            <a:avLst/>
          </a:prstGeom>
        </p:spPr>
      </p:pic>
    </p:spTree>
    <p:extLst>
      <p:ext uri="{BB962C8B-B14F-4D97-AF65-F5344CB8AC3E}">
        <p14:creationId xmlns:p14="http://schemas.microsoft.com/office/powerpoint/2010/main" val="577047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Used Part 1 - RGB-D Cameras</a:t>
            </a:r>
            <a:endParaRPr lang="en-US" dirty="0"/>
          </a:p>
        </p:txBody>
      </p:sp>
      <p:sp>
        <p:nvSpPr>
          <p:cNvPr id="3" name="Content Placeholder 2"/>
          <p:cNvSpPr>
            <a:spLocks noGrp="1"/>
          </p:cNvSpPr>
          <p:nvPr>
            <p:ph idx="1"/>
          </p:nvPr>
        </p:nvSpPr>
        <p:spPr/>
        <p:txBody>
          <a:bodyPr/>
          <a:lstStyle/>
          <a:p>
            <a:r>
              <a:rPr lang="en-US" dirty="0" smtClean="0"/>
              <a:t>The authors attempt to build a system that allows a user to rest their hands on a desk and play a “virtual piano” by tapping fingers on the desk. Major problems to solve are tap detection that is robust against self-occlusion (in this context self-occlusion refers to parts of the hand may be hidden from view of the camera) </a:t>
            </a:r>
          </a:p>
          <a:p>
            <a:r>
              <a:rPr lang="en-US" dirty="0" smtClean="0"/>
              <a:t>For this they used an “RBG-D” camera that can capture Red, Green and Blue color values in addition to depth information. The authors used the DS-325 camera, however the manufacturer (</a:t>
            </a:r>
            <a:r>
              <a:rPr lang="en-US" dirty="0" err="1" smtClean="0"/>
              <a:t>SoftKinetic</a:t>
            </a:r>
            <a:r>
              <a:rPr lang="en-US" dirty="0" smtClean="0"/>
              <a:t>) has replaced that at the current time with a DS-525 camera</a:t>
            </a:r>
          </a:p>
          <a:p>
            <a:endParaRPr lang="en-US" dirty="0"/>
          </a:p>
        </p:txBody>
      </p:sp>
    </p:spTree>
    <p:extLst>
      <p:ext uri="{BB962C8B-B14F-4D97-AF65-F5344CB8AC3E}">
        <p14:creationId xmlns:p14="http://schemas.microsoft.com/office/powerpoint/2010/main" val="76548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Used Part 2 - What is a </a:t>
            </a:r>
            <a:r>
              <a:rPr lang="en-US" dirty="0" err="1" smtClean="0"/>
              <a:t>DepthSense</a:t>
            </a:r>
            <a:r>
              <a:rPr lang="en-US" dirty="0" smtClean="0"/>
              <a:t> camera capable of?</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3692" y="1876508"/>
            <a:ext cx="4341988" cy="4022725"/>
          </a:xfrm>
        </p:spPr>
      </p:pic>
      <p:sp>
        <p:nvSpPr>
          <p:cNvPr id="8" name="TextBox 7"/>
          <p:cNvSpPr txBox="1"/>
          <p:nvPr/>
        </p:nvSpPr>
        <p:spPr>
          <a:xfrm>
            <a:off x="1411357" y="2464903"/>
            <a:ext cx="4629225" cy="1200329"/>
          </a:xfrm>
          <a:prstGeom prst="rect">
            <a:avLst/>
          </a:prstGeom>
          <a:noFill/>
        </p:spPr>
        <p:txBody>
          <a:bodyPr wrap="square" rtlCol="0">
            <a:spAutoFit/>
          </a:bodyPr>
          <a:lstStyle/>
          <a:p>
            <a:r>
              <a:rPr lang="en-US" dirty="0" smtClean="0"/>
              <a:t>The model used in this study, the DS-325, combines laser illumination with an optical lens to capture color and depth information at a resolution of 320 by 240</a:t>
            </a:r>
            <a:endParaRPr lang="en-US" dirty="0"/>
          </a:p>
        </p:txBody>
      </p:sp>
    </p:spTree>
    <p:extLst>
      <p:ext uri="{BB962C8B-B14F-4D97-AF65-F5344CB8AC3E}">
        <p14:creationId xmlns:p14="http://schemas.microsoft.com/office/powerpoint/2010/main" val="139499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Building Blocks </a:t>
            </a:r>
            <a:r>
              <a:rPr lang="mr-IN" dirty="0" smtClean="0"/>
              <a:t>–</a:t>
            </a:r>
            <a:r>
              <a:rPr lang="en-US" dirty="0" smtClean="0"/>
              <a:t> Part 1</a:t>
            </a:r>
            <a:endParaRPr lang="en-US" dirty="0"/>
          </a:p>
        </p:txBody>
      </p:sp>
      <p:sp>
        <p:nvSpPr>
          <p:cNvPr id="3" name="Content Placeholder 2"/>
          <p:cNvSpPr>
            <a:spLocks noGrp="1"/>
          </p:cNvSpPr>
          <p:nvPr>
            <p:ph idx="1"/>
          </p:nvPr>
        </p:nvSpPr>
        <p:spPr/>
        <p:txBody>
          <a:bodyPr/>
          <a:lstStyle/>
          <a:p>
            <a:r>
              <a:rPr lang="en-US" dirty="0" smtClean="0"/>
              <a:t>The normal vector centered on the desk is taken as the the origin used to render the virtual piano at</a:t>
            </a:r>
          </a:p>
          <a:p>
            <a:r>
              <a:rPr lang="en-US" dirty="0" smtClean="0"/>
              <a:t>The RANSAC algorithm helps estimate positions in 3D space, ensuring that the impact of outlier results is minimal via an iterative method (this is in contract to least squares </a:t>
            </a:r>
            <a:r>
              <a:rPr lang="en-US" dirty="0" err="1" smtClean="0"/>
              <a:t>pegression</a:t>
            </a:r>
            <a:r>
              <a:rPr lang="en-US" dirty="0" smtClean="0"/>
              <a:t> parameter estimation, where both inlier and outlier </a:t>
            </a:r>
            <a:r>
              <a:rPr lang="en-US" dirty="0" err="1" smtClean="0"/>
              <a:t>datapoints</a:t>
            </a:r>
            <a:r>
              <a:rPr lang="en-US" dirty="0" smtClean="0"/>
              <a:t> are given equal importance in the global error count)</a:t>
            </a:r>
          </a:p>
          <a:p>
            <a:r>
              <a:rPr lang="en-US" dirty="0" smtClean="0"/>
              <a:t>A random regression forest [</a:t>
            </a:r>
            <a:r>
              <a:rPr lang="en-US" dirty="0" err="1" smtClean="0"/>
              <a:t>Girshick</a:t>
            </a:r>
            <a:r>
              <a:rPr lang="en-US" dirty="0" smtClean="0"/>
              <a:t> et al 2011] is additionally used to estimate joint positions.</a:t>
            </a:r>
          </a:p>
        </p:txBody>
      </p:sp>
    </p:spTree>
    <p:extLst>
      <p:ext uri="{BB962C8B-B14F-4D97-AF65-F5344CB8AC3E}">
        <p14:creationId xmlns:p14="http://schemas.microsoft.com/office/powerpoint/2010/main" val="363532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Building Blocks </a:t>
            </a:r>
            <a:r>
              <a:rPr lang="mr-IN" dirty="0"/>
              <a:t>–</a:t>
            </a:r>
            <a:r>
              <a:rPr lang="en-US" dirty="0"/>
              <a:t> Part </a:t>
            </a:r>
            <a:r>
              <a:rPr lang="en-US" dirty="0" smtClean="0"/>
              <a:t>2</a:t>
            </a:r>
            <a:endParaRPr lang="en-US" dirty="0"/>
          </a:p>
        </p:txBody>
      </p:sp>
      <p:sp>
        <p:nvSpPr>
          <p:cNvPr id="3" name="Content Placeholder 2"/>
          <p:cNvSpPr>
            <a:spLocks noGrp="1"/>
          </p:cNvSpPr>
          <p:nvPr>
            <p:ph idx="1"/>
          </p:nvPr>
        </p:nvSpPr>
        <p:spPr/>
        <p:txBody>
          <a:bodyPr/>
          <a:lstStyle/>
          <a:p>
            <a:r>
              <a:rPr lang="en-US" dirty="0" smtClean="0"/>
              <a:t>The following high-level libraries are used to implement the algorithms in part 1:</a:t>
            </a:r>
            <a:endParaRPr lang="en-US" dirty="0"/>
          </a:p>
          <a:p>
            <a:endParaRPr lang="en-US" dirty="0" smtClean="0"/>
          </a:p>
          <a:p>
            <a:r>
              <a:rPr lang="en-US" dirty="0" err="1" smtClean="0"/>
              <a:t>OpenCV</a:t>
            </a:r>
            <a:r>
              <a:rPr lang="en-US" dirty="0" smtClean="0"/>
              <a:t> </a:t>
            </a:r>
            <a:r>
              <a:rPr lang="mr-IN" dirty="0" smtClean="0"/>
              <a:t>–</a:t>
            </a:r>
            <a:r>
              <a:rPr lang="en-US" dirty="0" smtClean="0"/>
              <a:t> For segmentation of the hand in the image</a:t>
            </a:r>
          </a:p>
          <a:p>
            <a:r>
              <a:rPr lang="en-US" dirty="0" smtClean="0"/>
              <a:t>OpenGL </a:t>
            </a:r>
            <a:r>
              <a:rPr lang="mr-IN" dirty="0" smtClean="0"/>
              <a:t>–</a:t>
            </a:r>
            <a:r>
              <a:rPr lang="en-US" dirty="0" smtClean="0"/>
              <a:t> For rendering of the virtual piano centered on the desk</a:t>
            </a:r>
            <a:endParaRPr lang="en-US" dirty="0"/>
          </a:p>
        </p:txBody>
      </p:sp>
    </p:spTree>
    <p:extLst>
      <p:ext uri="{BB962C8B-B14F-4D97-AF65-F5344CB8AC3E}">
        <p14:creationId xmlns:p14="http://schemas.microsoft.com/office/powerpoint/2010/main" val="1580046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Robustness</a:t>
            </a:r>
            <a:endParaRPr lang="en-US" dirty="0"/>
          </a:p>
        </p:txBody>
      </p:sp>
      <p:sp>
        <p:nvSpPr>
          <p:cNvPr id="3" name="Content Placeholder 2"/>
          <p:cNvSpPr>
            <a:spLocks noGrp="1"/>
          </p:cNvSpPr>
          <p:nvPr>
            <p:ph idx="1"/>
          </p:nvPr>
        </p:nvSpPr>
        <p:spPr/>
        <p:txBody>
          <a:bodyPr/>
          <a:lstStyle/>
          <a:p>
            <a:r>
              <a:rPr lang="en-US" dirty="0" smtClean="0"/>
              <a:t>After 4-fold cross validation (this means reserving 4 times a random 25% of the total dataset for testing, not seen during training) the authors report that the ”average error between the ground truth hand joint positions and the predicted positions is 1.3cm”.</a:t>
            </a:r>
          </a:p>
          <a:p>
            <a:r>
              <a:rPr lang="en-US" dirty="0" smtClean="0"/>
              <a:t>For tapping down, the authors report tapping down detection exhibits the following performance:</a:t>
            </a:r>
            <a:endParaRPr lang="en-US" dirty="0"/>
          </a:p>
        </p:txBody>
      </p:sp>
      <p:graphicFrame>
        <p:nvGraphicFramePr>
          <p:cNvPr id="4" name="Table 3"/>
          <p:cNvGraphicFramePr>
            <a:graphicFrameLocks noGrp="1"/>
          </p:cNvGraphicFramePr>
          <p:nvPr/>
        </p:nvGraphicFramePr>
        <p:xfrm>
          <a:off x="2062480" y="3414740"/>
          <a:ext cx="8127999" cy="222504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t>Finger</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r>
              <a:tr h="370840">
                <a:tc>
                  <a:txBody>
                    <a:bodyPr/>
                    <a:lstStyle/>
                    <a:p>
                      <a:r>
                        <a:rPr lang="en-US" dirty="0" smtClean="0"/>
                        <a:t>Thumb</a:t>
                      </a:r>
                      <a:endParaRPr lang="en-US" dirty="0"/>
                    </a:p>
                  </a:txBody>
                  <a:tcPr/>
                </a:tc>
                <a:tc>
                  <a:txBody>
                    <a:bodyPr/>
                    <a:lstStyle/>
                    <a:p>
                      <a:r>
                        <a:rPr lang="en-US" dirty="0" smtClean="0"/>
                        <a:t>88.99%</a:t>
                      </a:r>
                      <a:endParaRPr lang="en-US" dirty="0"/>
                    </a:p>
                  </a:txBody>
                  <a:tcPr/>
                </a:tc>
                <a:tc>
                  <a:txBody>
                    <a:bodyPr/>
                    <a:lstStyle/>
                    <a:p>
                      <a:r>
                        <a:rPr lang="en-US" dirty="0" smtClean="0"/>
                        <a:t>97.00%</a:t>
                      </a:r>
                      <a:endParaRPr lang="en-US" dirty="0"/>
                    </a:p>
                  </a:txBody>
                  <a:tcPr/>
                </a:tc>
              </a:tr>
              <a:tr h="370840">
                <a:tc>
                  <a:txBody>
                    <a:bodyPr/>
                    <a:lstStyle/>
                    <a:p>
                      <a:r>
                        <a:rPr lang="en-US" dirty="0" smtClean="0"/>
                        <a:t>Index</a:t>
                      </a:r>
                      <a:endParaRPr lang="en-US" dirty="0"/>
                    </a:p>
                  </a:txBody>
                  <a:tcPr/>
                </a:tc>
                <a:tc>
                  <a:txBody>
                    <a:bodyPr/>
                    <a:lstStyle/>
                    <a:p>
                      <a:r>
                        <a:rPr lang="en-US" dirty="0" smtClean="0"/>
                        <a:t>100.00%</a:t>
                      </a:r>
                      <a:endParaRPr lang="en-US" dirty="0"/>
                    </a:p>
                  </a:txBody>
                  <a:tcPr/>
                </a:tc>
                <a:tc>
                  <a:txBody>
                    <a:bodyPr/>
                    <a:lstStyle/>
                    <a:p>
                      <a:r>
                        <a:rPr lang="en-US" dirty="0" smtClean="0"/>
                        <a:t>95.00%</a:t>
                      </a:r>
                      <a:endParaRPr lang="en-US" dirty="0"/>
                    </a:p>
                  </a:txBody>
                  <a:tcPr/>
                </a:tc>
              </a:tr>
              <a:tr h="370840">
                <a:tc>
                  <a:txBody>
                    <a:bodyPr/>
                    <a:lstStyle/>
                    <a:p>
                      <a:r>
                        <a:rPr lang="en-US" dirty="0" smtClean="0"/>
                        <a:t>Middle</a:t>
                      </a:r>
                      <a:endParaRPr lang="en-US" dirty="0"/>
                    </a:p>
                  </a:txBody>
                  <a:tcPr/>
                </a:tc>
                <a:tc>
                  <a:txBody>
                    <a:bodyPr/>
                    <a:lstStyle/>
                    <a:p>
                      <a:r>
                        <a:rPr lang="en-US" dirty="0" smtClean="0"/>
                        <a:t>96.77%</a:t>
                      </a:r>
                      <a:endParaRPr lang="en-US" dirty="0"/>
                    </a:p>
                  </a:txBody>
                  <a:tcPr/>
                </a:tc>
                <a:tc>
                  <a:txBody>
                    <a:bodyPr/>
                    <a:lstStyle/>
                    <a:p>
                      <a:r>
                        <a:rPr lang="en-US" dirty="0" smtClean="0"/>
                        <a:t>90.00%</a:t>
                      </a:r>
                      <a:endParaRPr lang="en-US" dirty="0"/>
                    </a:p>
                  </a:txBody>
                  <a:tcPr/>
                </a:tc>
              </a:tr>
              <a:tr h="370840">
                <a:tc>
                  <a:txBody>
                    <a:bodyPr/>
                    <a:lstStyle/>
                    <a:p>
                      <a:r>
                        <a:rPr lang="en-US" dirty="0" smtClean="0"/>
                        <a:t>Ring</a:t>
                      </a:r>
                      <a:endParaRPr lang="en-US" dirty="0"/>
                    </a:p>
                  </a:txBody>
                  <a:tcPr/>
                </a:tc>
                <a:tc>
                  <a:txBody>
                    <a:bodyPr/>
                    <a:lstStyle/>
                    <a:p>
                      <a:r>
                        <a:rPr lang="en-US" dirty="0" smtClean="0"/>
                        <a:t>85.34%</a:t>
                      </a:r>
                      <a:endParaRPr lang="en-US" dirty="0"/>
                    </a:p>
                  </a:txBody>
                  <a:tcPr/>
                </a:tc>
                <a:tc>
                  <a:txBody>
                    <a:bodyPr/>
                    <a:lstStyle/>
                    <a:p>
                      <a:r>
                        <a:rPr lang="en-US" dirty="0" smtClean="0"/>
                        <a:t>99.00%</a:t>
                      </a:r>
                      <a:endParaRPr lang="en-US" dirty="0"/>
                    </a:p>
                  </a:txBody>
                  <a:tcPr/>
                </a:tc>
              </a:tr>
              <a:tr h="370840">
                <a:tc>
                  <a:txBody>
                    <a:bodyPr/>
                    <a:lstStyle/>
                    <a:p>
                      <a:r>
                        <a:rPr lang="en-US" dirty="0" smtClean="0"/>
                        <a:t>Pinky</a:t>
                      </a:r>
                      <a:endParaRPr lang="en-US" dirty="0"/>
                    </a:p>
                  </a:txBody>
                  <a:tcPr/>
                </a:tc>
                <a:tc>
                  <a:txBody>
                    <a:bodyPr/>
                    <a:lstStyle/>
                    <a:p>
                      <a:r>
                        <a:rPr lang="en-US" dirty="0" smtClean="0"/>
                        <a:t>100.00%</a:t>
                      </a:r>
                      <a:endParaRPr lang="en-US" dirty="0"/>
                    </a:p>
                  </a:txBody>
                  <a:tcPr/>
                </a:tc>
                <a:tc>
                  <a:txBody>
                    <a:bodyPr/>
                    <a:lstStyle/>
                    <a:p>
                      <a:r>
                        <a:rPr lang="en-US" dirty="0" smtClean="0"/>
                        <a:t>87.00%</a:t>
                      </a:r>
                      <a:endParaRPr lang="en-US" dirty="0"/>
                    </a:p>
                  </a:txBody>
                  <a:tcPr/>
                </a:tc>
              </a:tr>
            </a:tbl>
          </a:graphicData>
        </a:graphic>
      </p:graphicFrame>
    </p:spTree>
    <p:extLst>
      <p:ext uri="{BB962C8B-B14F-4D97-AF65-F5344CB8AC3E}">
        <p14:creationId xmlns:p14="http://schemas.microsoft.com/office/powerpoint/2010/main" val="1487064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Due to limited training dataset size, the prediction accuracy drops when size of player’s hand differs significantly from sizes in training dataset</a:t>
            </a:r>
          </a:p>
          <a:p>
            <a:r>
              <a:rPr lang="en-US" dirty="0" smtClean="0"/>
              <a:t>Current algorithm is not efficient or accurate enough to detect the tapping event in a fast playing tempo</a:t>
            </a:r>
            <a:endParaRPr lang="en-US" dirty="0"/>
          </a:p>
        </p:txBody>
      </p:sp>
    </p:spTree>
    <p:extLst>
      <p:ext uri="{BB962C8B-B14F-4D97-AF65-F5344CB8AC3E}">
        <p14:creationId xmlns:p14="http://schemas.microsoft.com/office/powerpoint/2010/main" val="1534366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 Directions</a:t>
            </a:r>
            <a:endParaRPr lang="en-US" dirty="0"/>
          </a:p>
        </p:txBody>
      </p:sp>
      <p:sp>
        <p:nvSpPr>
          <p:cNvPr id="3" name="Content Placeholder 2"/>
          <p:cNvSpPr>
            <a:spLocks noGrp="1"/>
          </p:cNvSpPr>
          <p:nvPr>
            <p:ph idx="1"/>
          </p:nvPr>
        </p:nvSpPr>
        <p:spPr/>
        <p:txBody>
          <a:bodyPr/>
          <a:lstStyle/>
          <a:p>
            <a:r>
              <a:rPr lang="en-US" dirty="0" smtClean="0"/>
              <a:t>Hand normalization algorithm for players with varying hand sizes</a:t>
            </a:r>
          </a:p>
          <a:p>
            <a:r>
              <a:rPr lang="en-US" dirty="0" smtClean="0"/>
              <a:t>Integration with head-mounted VR display which may provide a more immersive experience</a:t>
            </a:r>
          </a:p>
          <a:p>
            <a:r>
              <a:rPr lang="en-US" dirty="0" smtClean="0"/>
              <a:t>Creation of larger training dataset including player faster (allegro) rhythms</a:t>
            </a:r>
            <a:endParaRPr lang="en-US" dirty="0"/>
          </a:p>
        </p:txBody>
      </p:sp>
    </p:spTree>
    <p:extLst>
      <p:ext uri="{BB962C8B-B14F-4D97-AF65-F5344CB8AC3E}">
        <p14:creationId xmlns:p14="http://schemas.microsoft.com/office/powerpoint/2010/main" val="1633469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Paper Citation</a:t>
            </a:r>
            <a:endParaRPr lang="en-US" sz="3200" dirty="0"/>
          </a:p>
        </p:txBody>
      </p:sp>
      <p:sp>
        <p:nvSpPr>
          <p:cNvPr id="3" name="Content Placeholder 2"/>
          <p:cNvSpPr>
            <a:spLocks noGrp="1"/>
          </p:cNvSpPr>
          <p:nvPr>
            <p:ph idx="1"/>
          </p:nvPr>
        </p:nvSpPr>
        <p:spPr/>
        <p:txBody>
          <a:bodyPr/>
          <a:lstStyle/>
          <a:p>
            <a:r>
              <a:rPr lang="en-US" dirty="0" smtClean="0"/>
              <a:t>Title</a:t>
            </a:r>
            <a:r>
              <a:rPr lang="en-US" dirty="0"/>
              <a:t>: Barehanded Music: Real-time Hand Interaction for Virtual </a:t>
            </a:r>
            <a:r>
              <a:rPr lang="en-US" dirty="0" smtClean="0"/>
              <a:t>Piano</a:t>
            </a:r>
          </a:p>
          <a:p>
            <a:r>
              <a:rPr lang="en-US" dirty="0" smtClean="0"/>
              <a:t>Presented: </a:t>
            </a:r>
            <a:r>
              <a:rPr lang="en-US" i="1" dirty="0" smtClean="0"/>
              <a:t>20th </a:t>
            </a:r>
            <a:r>
              <a:rPr lang="en-US" i="1" dirty="0"/>
              <a:t>ACM SIGGRAPH Symposium on Interactive 3D Graphics and Games</a:t>
            </a:r>
            <a:r>
              <a:rPr lang="en-US" dirty="0"/>
              <a:t> (I3D '16</a:t>
            </a:r>
            <a:r>
              <a:rPr lang="en-US" dirty="0" smtClean="0"/>
              <a:t>)</a:t>
            </a:r>
          </a:p>
          <a:p>
            <a:r>
              <a:rPr lang="en-US" dirty="0" smtClean="0"/>
              <a:t>Published: February 2016, </a:t>
            </a:r>
            <a:r>
              <a:rPr lang="en-US" u="sng" dirty="0">
                <a:hlinkClick r:id="rId2" tooltip="Conference Website"/>
              </a:rPr>
              <a:t>I3D '16</a:t>
            </a:r>
            <a:r>
              <a:rPr lang="en-US" dirty="0"/>
              <a:t> Proceedings of the 20th ACM SIGGRAPH Symposium on Interactive 3D Graphics and </a:t>
            </a:r>
            <a:r>
              <a:rPr lang="en-US" dirty="0" smtClean="0"/>
              <a:t>Games</a:t>
            </a:r>
          </a:p>
          <a:p>
            <a:r>
              <a:rPr lang="en-US" dirty="0"/>
              <a:t>Hui Liang, </a:t>
            </a:r>
            <a:r>
              <a:rPr lang="en-US" dirty="0" err="1"/>
              <a:t>Jin</a:t>
            </a:r>
            <a:r>
              <a:rPr lang="en-US" dirty="0"/>
              <a:t> Wang, Qian Sun, Yong-</a:t>
            </a:r>
            <a:r>
              <a:rPr lang="en-US" dirty="0" err="1"/>
              <a:t>Jin</a:t>
            </a:r>
            <a:r>
              <a:rPr lang="en-US" dirty="0"/>
              <a:t> Liu, </a:t>
            </a:r>
            <a:r>
              <a:rPr lang="en-US" dirty="0" err="1"/>
              <a:t>Junsong</a:t>
            </a:r>
            <a:r>
              <a:rPr lang="en-US" dirty="0"/>
              <a:t> Yuan, Jun Luo, and Ying He. 2016. Barehanded music: real-time hand interaction for virtual piano. In </a:t>
            </a:r>
            <a:r>
              <a:rPr lang="en-US" i="1" dirty="0"/>
              <a:t>Proceedings of the 20th ACM SIGGRAPH Symposium on Interactive 3D Graphics and Games</a:t>
            </a:r>
            <a:r>
              <a:rPr lang="en-US" dirty="0"/>
              <a:t> (I3D '16). ACM, New York, NY, USA, 87-94. DOI: https://doi-org.ezproxy2.library.drexel.edu/10.1145/2856400.2856411</a:t>
            </a:r>
            <a:endParaRPr lang="en-US" dirty="0" smtClean="0"/>
          </a:p>
          <a:p>
            <a:endParaRPr lang="en-US" dirty="0"/>
          </a:p>
        </p:txBody>
      </p:sp>
    </p:spTree>
    <p:extLst>
      <p:ext uri="{BB962C8B-B14F-4D97-AF65-F5344CB8AC3E}">
        <p14:creationId xmlns:p14="http://schemas.microsoft.com/office/powerpoint/2010/main" val="2064499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p:txBody>
          <a:bodyPr/>
          <a:lstStyle/>
          <a:p>
            <a:r>
              <a:rPr lang="en-US" sz="2800" dirty="0" smtClean="0"/>
              <a:t>Goal</a:t>
            </a:r>
            <a:r>
              <a:rPr lang="en-US" dirty="0" smtClean="0"/>
              <a:t> </a:t>
            </a:r>
          </a:p>
          <a:p>
            <a:r>
              <a:rPr lang="en-US" dirty="0"/>
              <a:t>A</a:t>
            </a:r>
            <a:r>
              <a:rPr lang="en-US" dirty="0" smtClean="0"/>
              <a:t>llow a user (who may not have a physical piano) to learn to play a virtual piano</a:t>
            </a:r>
            <a:endParaRPr lang="en-US" dirty="0" smtClean="0"/>
          </a:p>
          <a:p>
            <a:r>
              <a:rPr lang="en-US" sz="2800" dirty="0" smtClean="0"/>
              <a:t>Solution useful for</a:t>
            </a:r>
          </a:p>
          <a:p>
            <a:r>
              <a:rPr lang="en-US" dirty="0" smtClean="0"/>
              <a:t>Distance music education</a:t>
            </a:r>
          </a:p>
          <a:p>
            <a:r>
              <a:rPr lang="en-US" dirty="0" smtClean="0"/>
              <a:t>Music therapy in partially disabled populations (e.g., stroke victims)</a:t>
            </a:r>
          </a:p>
          <a:p>
            <a:endParaRPr lang="en-US" dirty="0" smtClean="0"/>
          </a:p>
        </p:txBody>
      </p:sp>
    </p:spTree>
    <p:extLst>
      <p:ext uri="{BB962C8B-B14F-4D97-AF65-F5344CB8AC3E}">
        <p14:creationId xmlns:p14="http://schemas.microsoft.com/office/powerpoint/2010/main" val="568782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The algorithm must be able to process input and render a tap event to a virtual piano in real-time</a:t>
            </a:r>
          </a:p>
          <a:p>
            <a:r>
              <a:rPr lang="en-US" dirty="0" smtClean="0"/>
              <a:t>A training/test dataset must be compiled to evaluate accuracy of the algorithm</a:t>
            </a:r>
          </a:p>
          <a:p>
            <a:r>
              <a:rPr lang="en-US" dirty="0" smtClean="0"/>
              <a:t>The algorithm must be robust to a variety of hand sizes and colors</a:t>
            </a:r>
          </a:p>
          <a:p>
            <a:r>
              <a:rPr lang="en-US" dirty="0" smtClean="0"/>
              <a:t>It must be comfortable for a user to interact with the virtual piano</a:t>
            </a:r>
            <a:endParaRPr lang="en-US" dirty="0"/>
          </a:p>
        </p:txBody>
      </p:sp>
    </p:spTree>
    <p:extLst>
      <p:ext uri="{BB962C8B-B14F-4D97-AF65-F5344CB8AC3E}">
        <p14:creationId xmlns:p14="http://schemas.microsoft.com/office/powerpoint/2010/main" val="334131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 Hand Tracking in Free Space with Leap Motion</a:t>
            </a:r>
            <a:endParaRPr lang="en-US" dirty="0"/>
          </a:p>
        </p:txBody>
      </p:sp>
      <p:sp>
        <p:nvSpPr>
          <p:cNvPr id="3" name="Content Placeholder 2"/>
          <p:cNvSpPr>
            <a:spLocks noGrp="1"/>
          </p:cNvSpPr>
          <p:nvPr>
            <p:ph idx="1"/>
          </p:nvPr>
        </p:nvSpPr>
        <p:spPr/>
        <p:txBody>
          <a:bodyPr/>
          <a:lstStyle/>
          <a:p>
            <a:r>
              <a:rPr lang="en-US" dirty="0" smtClean="0"/>
              <a:t>Examples here include systems incorporating the Leap Motion on left [Han and Gold 2014], a recent start-up product that offers a hand-tracker as a UI input tool, and an example from the SGP ‘15 Conference called “Robust Articulated-ICP for Real-Time Hand Tracking” on the right. Images from Article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13" y="3172087"/>
            <a:ext cx="3289300" cy="2895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472" y="3449177"/>
            <a:ext cx="3340100" cy="2895600"/>
          </a:xfrm>
          <a:prstGeom prst="rect">
            <a:avLst/>
          </a:prstGeom>
        </p:spPr>
      </p:pic>
    </p:spTree>
    <p:extLst>
      <p:ext uri="{BB962C8B-B14F-4D97-AF65-F5344CB8AC3E}">
        <p14:creationId xmlns:p14="http://schemas.microsoft.com/office/powerpoint/2010/main" val="1420393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Work: Hand Tracking in Free Space with Depth Camera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Tagliasacchi</a:t>
            </a:r>
            <a:r>
              <a:rPr lang="en-US" dirty="0" smtClean="0"/>
              <a:t> and Schroeder 201515] presented a system based on a depth camera called “Robust Articulated-ICP for Real-Time Hand Tracking” on the right.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290" y="2973494"/>
            <a:ext cx="3340100" cy="2895600"/>
          </a:xfrm>
          <a:prstGeom prst="rect">
            <a:avLst/>
          </a:prstGeom>
        </p:spPr>
      </p:pic>
    </p:spTree>
    <p:extLst>
      <p:ext uri="{BB962C8B-B14F-4D97-AF65-F5344CB8AC3E}">
        <p14:creationId xmlns:p14="http://schemas.microsoft.com/office/powerpoint/2010/main" val="94475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Limitations of Related Work</a:t>
            </a:r>
            <a:endParaRPr lang="en-US" dirty="0"/>
          </a:p>
        </p:txBody>
      </p:sp>
      <p:sp>
        <p:nvSpPr>
          <p:cNvPr id="3" name="Content Placeholder 2"/>
          <p:cNvSpPr>
            <a:spLocks noGrp="1"/>
          </p:cNvSpPr>
          <p:nvPr>
            <p:ph idx="1"/>
          </p:nvPr>
        </p:nvSpPr>
        <p:spPr/>
        <p:txBody>
          <a:bodyPr/>
          <a:lstStyle/>
          <a:p>
            <a:r>
              <a:rPr lang="en-US" dirty="0" smtClean="0"/>
              <a:t>All prior systems the authors could find performed detection in free space, that is, with hands in the air and not resting on any surfaces. However this position is not comfortable to long-lasting </a:t>
            </a:r>
            <a:r>
              <a:rPr lang="en-US" dirty="0" err="1" smtClean="0"/>
              <a:t>interations</a:t>
            </a:r>
            <a:r>
              <a:rPr lang="en-US" dirty="0" smtClean="0"/>
              <a:t> such as learning to play piano.</a:t>
            </a:r>
          </a:p>
          <a:p>
            <a:r>
              <a:rPr lang="en-US" dirty="0" smtClean="0"/>
              <a:t>Furthermore it is difficult for a user to orient their hand positions in free space for playing an instrument where absolution positioning (vs just gesture detection) is important, such as the piano. Placing hands on a rigid surface such as a desk helps with this.</a:t>
            </a:r>
            <a:endParaRPr lang="en-US" dirty="0"/>
          </a:p>
        </p:txBody>
      </p:sp>
    </p:spTree>
    <p:extLst>
      <p:ext uri="{BB962C8B-B14F-4D97-AF65-F5344CB8AC3E}">
        <p14:creationId xmlns:p14="http://schemas.microsoft.com/office/powerpoint/2010/main" val="761127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Algorithm for hand segmentation against a planar surface</a:t>
            </a:r>
          </a:p>
          <a:p>
            <a:r>
              <a:rPr lang="en-US" dirty="0" smtClean="0"/>
              <a:t>Estimation model for finger position and tap up/down detection</a:t>
            </a:r>
          </a:p>
          <a:p>
            <a:r>
              <a:rPr lang="en-US" dirty="0" smtClean="0"/>
              <a:t>Rendering and Feedback of Detected Movements on a Virtual Piano</a:t>
            </a:r>
          </a:p>
          <a:p>
            <a:r>
              <a:rPr lang="en-US" dirty="0" smtClean="0"/>
              <a:t>An end-to-end software pipeline enabling the virtual piano playing experience</a:t>
            </a:r>
            <a:endParaRPr lang="en-US" dirty="0"/>
          </a:p>
        </p:txBody>
      </p:sp>
    </p:spTree>
    <p:extLst>
      <p:ext uri="{BB962C8B-B14F-4D97-AF65-F5344CB8AC3E}">
        <p14:creationId xmlns:p14="http://schemas.microsoft.com/office/powerpoint/2010/main" val="987129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3" name="Content Placeholder 2"/>
          <p:cNvSpPr>
            <a:spLocks noGrp="1"/>
          </p:cNvSpPr>
          <p:nvPr>
            <p:ph idx="1"/>
          </p:nvPr>
        </p:nvSpPr>
        <p:spPr/>
        <p:txBody>
          <a:bodyPr/>
          <a:lstStyle/>
          <a:p>
            <a:r>
              <a:rPr lang="en-US" dirty="0" smtClean="0"/>
              <a:t>Solution allows </a:t>
            </a:r>
            <a:r>
              <a:rPr lang="en-US" dirty="0" smtClean="0"/>
              <a:t>a user to simulate playing a virtual piano without discomfort of holding hands in the air</a:t>
            </a:r>
          </a:p>
          <a:p>
            <a:r>
              <a:rPr lang="en-US" dirty="0" smtClean="0"/>
              <a:t>On </a:t>
            </a:r>
            <a:r>
              <a:rPr lang="en-US" dirty="0" smtClean="0"/>
              <a:t>a dataset of 7.2k annotated images, a random forest model is used to predict 3D hand joint positions for online (live) position detection</a:t>
            </a:r>
          </a:p>
          <a:p>
            <a:r>
              <a:rPr lang="en-US" dirty="0" smtClean="0"/>
              <a:t>Tapping is detected based on relative heights of each of the fingers after positions are estimated</a:t>
            </a:r>
          </a:p>
          <a:p>
            <a:r>
              <a:rPr lang="en-US" dirty="0" smtClean="0"/>
              <a:t>The entire algorithm runs in less than 20ms allowing for real-time performance</a:t>
            </a:r>
            <a:endParaRPr lang="en-US" dirty="0"/>
          </a:p>
        </p:txBody>
      </p:sp>
    </p:spTree>
    <p:extLst>
      <p:ext uri="{BB962C8B-B14F-4D97-AF65-F5344CB8AC3E}">
        <p14:creationId xmlns:p14="http://schemas.microsoft.com/office/powerpoint/2010/main" val="1528662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1413</TotalTime>
  <Words>959</Words>
  <Application>Microsoft Macintosh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Calibri Light</vt:lpstr>
      <vt:lpstr>Mangal</vt:lpstr>
      <vt:lpstr>Retrospect</vt:lpstr>
      <vt:lpstr>Barehanded Music: Real-time Hand Interaction for Virtual Piano</vt:lpstr>
      <vt:lpstr>Paper Citation</vt:lpstr>
      <vt:lpstr>Introduction</vt:lpstr>
      <vt:lpstr>Challenges</vt:lpstr>
      <vt:lpstr>Related Work: Hand Tracking in Free Space with Leap Motion</vt:lpstr>
      <vt:lpstr>Related Work: Hand Tracking in Free Space with Depth Camera</vt:lpstr>
      <vt:lpstr>Limitations of Related Work</vt:lpstr>
      <vt:lpstr>Contributions</vt:lpstr>
      <vt:lpstr>Solution Overview</vt:lpstr>
      <vt:lpstr>Software Pipeline</vt:lpstr>
      <vt:lpstr>Hardware Used Part 1 - RGB-D Cameras</vt:lpstr>
      <vt:lpstr>Hardware Used Part 2 - What is a DepthSense camera capable of?</vt:lpstr>
      <vt:lpstr>Algorithm Building Blocks – Part 1</vt:lpstr>
      <vt:lpstr>Algorithm Building Blocks – Part 2</vt:lpstr>
      <vt:lpstr>Robustness</vt:lpstr>
      <vt:lpstr>Limitations</vt:lpstr>
      <vt:lpstr>Future Directions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Barehanded Music: Real-time Hand Interaction for Virtual Piano</dc:title>
  <dc:creator>Microsoft Office User</dc:creator>
  <cp:lastModifiedBy>Microsoft Office User</cp:lastModifiedBy>
  <cp:revision>15</cp:revision>
  <dcterms:created xsi:type="dcterms:W3CDTF">2017-03-16T22:15:07Z</dcterms:created>
  <dcterms:modified xsi:type="dcterms:W3CDTF">2017-03-17T21:48:10Z</dcterms:modified>
</cp:coreProperties>
</file>