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C676639-6418-45FC-A9AB-894C16C76C8E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2205789-2B10-4663-ABC6-B950C3D8A3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6639-6418-45FC-A9AB-894C16C76C8E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5789-2B10-4663-ABC6-B950C3D8A3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6639-6418-45FC-A9AB-894C16C76C8E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5789-2B10-4663-ABC6-B950C3D8A3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C676639-6418-45FC-A9AB-894C16C76C8E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2205789-2B10-4663-ABC6-B950C3D8A3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C676639-6418-45FC-A9AB-894C16C76C8E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2205789-2B10-4663-ABC6-B950C3D8A3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6639-6418-45FC-A9AB-894C16C76C8E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5789-2B10-4663-ABC6-B950C3D8A3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6639-6418-45FC-A9AB-894C16C76C8E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5789-2B10-4663-ABC6-B950C3D8A3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C676639-6418-45FC-A9AB-894C16C76C8E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2205789-2B10-4663-ABC6-B950C3D8A3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6639-6418-45FC-A9AB-894C16C76C8E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05789-2B10-4663-ABC6-B950C3D8A3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C676639-6418-45FC-A9AB-894C16C76C8E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2205789-2B10-4663-ABC6-B950C3D8A3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C676639-6418-45FC-A9AB-894C16C76C8E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2205789-2B10-4663-ABC6-B950C3D8A3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C676639-6418-45FC-A9AB-894C16C76C8E}" type="datetimeFigureOut">
              <a:rPr lang="zh-CN" altLang="en-US" smtClean="0"/>
              <a:pPr/>
              <a:t>2017/12/28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205789-2B10-4663-ABC6-B950C3D8A3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858000" cy="1894362"/>
          </a:xfrm>
        </p:spPr>
        <p:txBody>
          <a:bodyPr>
            <a:noAutofit/>
          </a:bodyPr>
          <a:lstStyle/>
          <a:p>
            <a:r>
              <a:rPr lang="en-US" altLang="zh-CN" sz="6000" spc="500" dirty="0" smtClean="0">
                <a:solidFill>
                  <a:srgbClr val="FF0000"/>
                </a:solidFill>
                <a:ea typeface="华文楷体" pitchFamily="2" charset="-122"/>
              </a:rPr>
              <a:t>2018</a:t>
            </a:r>
            <a:r>
              <a:rPr lang="zh-CN" altLang="en-US" sz="6000" spc="500" dirty="0" smtClean="0">
                <a:solidFill>
                  <a:srgbClr val="FF0000"/>
                </a:solidFill>
                <a:ea typeface="华文楷体" pitchFamily="2" charset="-122"/>
              </a:rPr>
              <a:t>年新年慰问</a:t>
            </a:r>
            <a:endParaRPr lang="zh-CN" altLang="en-US" sz="6000" spc="500" dirty="0">
              <a:solidFill>
                <a:srgbClr val="FF0000"/>
              </a:solidFill>
              <a:ea typeface="华文楷体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29322" y="5143512"/>
            <a:ext cx="3214678" cy="13716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900" dirty="0" smtClean="0"/>
              <a:t>                                                                         </a:t>
            </a:r>
            <a:r>
              <a:rPr lang="zh-CN" altLang="en-US" sz="5400" dirty="0" smtClean="0">
                <a:solidFill>
                  <a:srgbClr val="FF0000"/>
                </a:solidFill>
                <a:latin typeface="+mj-ea"/>
                <a:ea typeface="+mj-ea"/>
              </a:rPr>
              <a:t>直属工会</a:t>
            </a:r>
            <a:endParaRPr lang="zh-CN" altLang="en-US" sz="5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7281890" cy="113191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rgbClr val="FF0000"/>
                </a:solidFill>
                <a:latin typeface="+mj-ea"/>
                <a:ea typeface="+mj-ea"/>
              </a:rPr>
              <a:t>新年寄语</a:t>
            </a:r>
            <a:endParaRPr lang="zh-CN" altLang="en-US" sz="4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57158" y="2071678"/>
            <a:ext cx="7467600" cy="340214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zh-CN" altLang="en-US" sz="3200" dirty="0" smtClean="0">
                <a:latin typeface="+mj-ea"/>
                <a:ea typeface="+mj-ea"/>
              </a:rPr>
              <a:t>           企业完美的业绩里，看到的是您的辛勤汗水</a:t>
            </a:r>
            <a:r>
              <a:rPr lang="en-US" altLang="zh-CN" sz="3200" dirty="0" smtClean="0">
                <a:latin typeface="+mj-ea"/>
                <a:ea typeface="+mj-ea"/>
              </a:rPr>
              <a:t>;</a:t>
            </a:r>
            <a:r>
              <a:rPr lang="zh-CN" altLang="en-US" sz="3200" dirty="0" smtClean="0">
                <a:latin typeface="+mj-ea"/>
                <a:ea typeface="+mj-ea"/>
              </a:rPr>
              <a:t>过去的一年里，难忘的是您的辛勤付出</a:t>
            </a:r>
            <a:r>
              <a:rPr lang="en-US" altLang="zh-CN" sz="3200" dirty="0" smtClean="0">
                <a:latin typeface="+mj-ea"/>
                <a:ea typeface="+mj-ea"/>
              </a:rPr>
              <a:t>;</a:t>
            </a:r>
            <a:r>
              <a:rPr lang="zh-CN" altLang="en-US" sz="3200" dirty="0" smtClean="0">
                <a:latin typeface="+mj-ea"/>
                <a:ea typeface="+mj-ea"/>
              </a:rPr>
              <a:t>未来的日子里，还要和您一起创造精彩</a:t>
            </a:r>
            <a:r>
              <a:rPr lang="en-US" altLang="zh-CN" sz="3200" dirty="0" smtClean="0">
                <a:latin typeface="+mj-ea"/>
                <a:ea typeface="+mj-ea"/>
              </a:rPr>
              <a:t>!</a:t>
            </a:r>
            <a:r>
              <a:rPr lang="zh-CN" altLang="en-US" sz="3200" dirty="0" smtClean="0">
                <a:latin typeface="+mj-ea"/>
                <a:ea typeface="+mj-ea"/>
              </a:rPr>
              <a:t>在新的一年即将到来时，祝您身体健康，万事如意</a:t>
            </a:r>
            <a:r>
              <a:rPr lang="en-US" altLang="zh-CN" sz="3200" dirty="0" smtClean="0">
                <a:latin typeface="+mj-ea"/>
                <a:ea typeface="+mj-ea"/>
              </a:rPr>
              <a:t>!</a:t>
            </a:r>
          </a:p>
          <a:p>
            <a:pPr>
              <a:buNone/>
            </a:pPr>
            <a:endParaRPr lang="zh-CN" altLang="en-US" sz="28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7467600" cy="11430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慰问品领取方式：</a:t>
            </a:r>
            <a:endParaRPr lang="zh-CN" altLang="en-US" sz="4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1571612"/>
            <a:ext cx="8786842" cy="528638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r>
              <a:rPr lang="zh-CN" altLang="en-US" sz="4500" dirty="0" smtClean="0">
                <a:latin typeface="+mj-ea"/>
                <a:ea typeface="+mj-ea"/>
              </a:rPr>
              <a:t>本次发放采用线上兑换的方式进行。</a:t>
            </a:r>
            <a:r>
              <a:rPr lang="zh-CN" altLang="en-US" sz="4500" dirty="0" smtClean="0">
                <a:solidFill>
                  <a:srgbClr val="FF0000"/>
                </a:solidFill>
                <a:latin typeface="+mj-ea"/>
                <a:ea typeface="+mj-ea"/>
              </a:rPr>
              <a:t>时间为</a:t>
            </a:r>
            <a:r>
              <a:rPr lang="en-US" sz="4500" dirty="0" smtClean="0">
                <a:solidFill>
                  <a:srgbClr val="FF0000"/>
                </a:solidFill>
                <a:latin typeface="+mj-ea"/>
                <a:ea typeface="+mj-ea"/>
              </a:rPr>
              <a:t>2017</a:t>
            </a:r>
            <a:r>
              <a:rPr lang="zh-CN" altLang="en-US" sz="4500" dirty="0" smtClean="0">
                <a:solidFill>
                  <a:srgbClr val="FF0000"/>
                </a:solidFill>
                <a:latin typeface="+mj-ea"/>
                <a:ea typeface="+mj-ea"/>
              </a:rPr>
              <a:t>年</a:t>
            </a:r>
            <a:r>
              <a:rPr lang="en-US" altLang="zh-CN" sz="4500" dirty="0" smtClean="0">
                <a:solidFill>
                  <a:srgbClr val="FF0000"/>
                </a:solidFill>
                <a:latin typeface="+mj-ea"/>
                <a:ea typeface="+mj-ea"/>
              </a:rPr>
              <a:t>12</a:t>
            </a:r>
            <a:r>
              <a:rPr lang="zh-CN" altLang="en-US" sz="4500" dirty="0" smtClean="0">
                <a:solidFill>
                  <a:srgbClr val="FF0000"/>
                </a:solidFill>
                <a:latin typeface="+mj-ea"/>
                <a:ea typeface="+mj-ea"/>
              </a:rPr>
              <a:t>月</a:t>
            </a:r>
            <a:r>
              <a:rPr lang="en-US" sz="4500" dirty="0" smtClean="0">
                <a:solidFill>
                  <a:srgbClr val="FF0000"/>
                </a:solidFill>
                <a:latin typeface="+mj-ea"/>
                <a:ea typeface="+mj-ea"/>
              </a:rPr>
              <a:t>29</a:t>
            </a:r>
            <a:r>
              <a:rPr lang="zh-CN" altLang="en-US" sz="4500" dirty="0" smtClean="0">
                <a:solidFill>
                  <a:srgbClr val="FF0000"/>
                </a:solidFill>
                <a:latin typeface="+mj-ea"/>
                <a:ea typeface="+mj-ea"/>
              </a:rPr>
              <a:t>日到</a:t>
            </a:r>
            <a:r>
              <a:rPr lang="en-US" altLang="zh-CN" sz="4500" dirty="0" smtClean="0">
                <a:solidFill>
                  <a:srgbClr val="FF0000"/>
                </a:solidFill>
                <a:latin typeface="+mj-ea"/>
                <a:ea typeface="+mj-ea"/>
              </a:rPr>
              <a:t>2018</a:t>
            </a:r>
            <a:r>
              <a:rPr lang="zh-CN" altLang="en-US" sz="4500" dirty="0" smtClean="0">
                <a:solidFill>
                  <a:srgbClr val="FF0000"/>
                </a:solidFill>
                <a:latin typeface="+mj-ea"/>
                <a:ea typeface="+mj-ea"/>
              </a:rPr>
              <a:t>年</a:t>
            </a:r>
            <a:r>
              <a:rPr lang="en-US" altLang="zh-CN" sz="4500" dirty="0" smtClean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zh-CN" altLang="en-US" sz="4500" dirty="0" smtClean="0">
                <a:solidFill>
                  <a:srgbClr val="FF0000"/>
                </a:solidFill>
                <a:latin typeface="+mj-ea"/>
                <a:ea typeface="+mj-ea"/>
              </a:rPr>
              <a:t>月</a:t>
            </a:r>
            <a:r>
              <a:rPr lang="en-US" sz="4500" dirty="0" smtClean="0">
                <a:solidFill>
                  <a:srgbClr val="FF0000"/>
                </a:solidFill>
                <a:latin typeface="+mj-ea"/>
                <a:ea typeface="+mj-ea"/>
              </a:rPr>
              <a:t>28</a:t>
            </a:r>
            <a:r>
              <a:rPr lang="zh-CN" altLang="en-US" sz="4500" dirty="0" smtClean="0">
                <a:solidFill>
                  <a:srgbClr val="FF0000"/>
                </a:solidFill>
                <a:latin typeface="+mj-ea"/>
                <a:ea typeface="+mj-ea"/>
              </a:rPr>
              <a:t>日（可与春节慰问合并使用）。</a:t>
            </a:r>
            <a:endParaRPr lang="en-US" altLang="zh-CN" sz="4500" dirty="0" smtClean="0">
              <a:latin typeface="+mj-ea"/>
              <a:ea typeface="+mj-ea"/>
            </a:endParaRPr>
          </a:p>
          <a:p>
            <a:r>
              <a:rPr lang="zh-CN" altLang="en-US" sz="4500" dirty="0" smtClean="0">
                <a:latin typeface="+mj-ea"/>
                <a:ea typeface="+mj-ea"/>
              </a:rPr>
              <a:t>本次活动</a:t>
            </a:r>
            <a:r>
              <a:rPr lang="zh-CN" altLang="en-US" sz="4500" b="1" dirty="0" smtClean="0">
                <a:solidFill>
                  <a:srgbClr val="FF0000"/>
                </a:solidFill>
                <a:latin typeface="+mj-ea"/>
                <a:ea typeface="+mj-ea"/>
              </a:rPr>
              <a:t>每个员工有</a:t>
            </a:r>
            <a:r>
              <a:rPr lang="en-US" sz="4500" b="1" dirty="0" smtClean="0">
                <a:solidFill>
                  <a:srgbClr val="FF0000"/>
                </a:solidFill>
                <a:latin typeface="+mj-ea"/>
                <a:ea typeface="+mj-ea"/>
              </a:rPr>
              <a:t>400</a:t>
            </a:r>
            <a:r>
              <a:rPr lang="zh-CN" altLang="en-US" sz="4500" b="1" dirty="0" smtClean="0">
                <a:solidFill>
                  <a:srgbClr val="FF0000"/>
                </a:solidFill>
                <a:latin typeface="+mj-ea"/>
                <a:ea typeface="+mj-ea"/>
              </a:rPr>
              <a:t>积分，春节前再适当补充。</a:t>
            </a:r>
            <a:r>
              <a:rPr lang="zh-CN" altLang="en-US" sz="4500" dirty="0" smtClean="0">
                <a:latin typeface="+mj-ea"/>
                <a:ea typeface="+mj-ea"/>
              </a:rPr>
              <a:t>大家可以在给定的商品目录中自由选择商品进行组合，积分扣完为止。</a:t>
            </a:r>
          </a:p>
          <a:p>
            <a:r>
              <a:rPr lang="zh-CN" altLang="en-US" sz="4500" dirty="0" smtClean="0">
                <a:latin typeface="+mj-ea"/>
                <a:ea typeface="+mj-ea"/>
              </a:rPr>
              <a:t>兑换方式：</a:t>
            </a:r>
          </a:p>
          <a:p>
            <a:r>
              <a:rPr lang="zh-CN" altLang="en-US" sz="4500" dirty="0" smtClean="0">
                <a:latin typeface="+mj-ea"/>
                <a:ea typeface="+mj-ea"/>
              </a:rPr>
              <a:t>可以通过登录活动网址或者扫描活动二维码的方式（下附），通过电脑或者手机进行兑换。</a:t>
            </a:r>
            <a:r>
              <a:rPr lang="zh-CN" altLang="en-US" sz="4500" b="1" dirty="0" smtClean="0">
                <a:latin typeface="+mj-ea"/>
                <a:ea typeface="+mj-ea"/>
              </a:rPr>
              <a:t>登录账号为翼支付充值手机号码及事业部工会委员会提供的手机号！</a:t>
            </a:r>
            <a:endParaRPr lang="zh-CN" altLang="en-US" sz="4500" dirty="0" smtClean="0">
              <a:latin typeface="+mj-ea"/>
              <a:ea typeface="+mj-ea"/>
            </a:endParaRPr>
          </a:p>
          <a:p>
            <a:r>
              <a:rPr lang="zh-CN" altLang="en-US" sz="4500" dirty="0" smtClean="0">
                <a:latin typeface="+mj-ea"/>
                <a:ea typeface="+mj-ea"/>
              </a:rPr>
              <a:t>进入活动页面后，请填写正确的</a:t>
            </a:r>
            <a:r>
              <a:rPr lang="zh-CN" altLang="en-US" sz="4500" b="1" dirty="0" smtClean="0">
                <a:latin typeface="+mj-ea"/>
                <a:ea typeface="+mj-ea"/>
              </a:rPr>
              <a:t>收货人姓名</a:t>
            </a:r>
            <a:r>
              <a:rPr lang="zh-CN" altLang="en-US" sz="4500" dirty="0" smtClean="0">
                <a:latin typeface="+mj-ea"/>
                <a:ea typeface="+mj-ea"/>
              </a:rPr>
              <a:t>、</a:t>
            </a:r>
            <a:r>
              <a:rPr lang="zh-CN" altLang="en-US" sz="4500" b="1" dirty="0" smtClean="0">
                <a:latin typeface="+mj-ea"/>
                <a:ea typeface="+mj-ea"/>
              </a:rPr>
              <a:t>联系方式</a:t>
            </a:r>
            <a:r>
              <a:rPr lang="zh-CN" altLang="en-US" sz="4500" dirty="0" smtClean="0">
                <a:latin typeface="+mj-ea"/>
                <a:ea typeface="+mj-ea"/>
              </a:rPr>
              <a:t>及</a:t>
            </a:r>
            <a:r>
              <a:rPr lang="zh-CN" altLang="en-US" sz="4500" b="1" dirty="0" smtClean="0">
                <a:latin typeface="+mj-ea"/>
                <a:ea typeface="+mj-ea"/>
              </a:rPr>
              <a:t>收货地址</a:t>
            </a:r>
            <a:r>
              <a:rPr lang="zh-CN" altLang="en-US" sz="4500" dirty="0" smtClean="0">
                <a:latin typeface="+mj-ea"/>
                <a:ea typeface="+mj-ea"/>
              </a:rPr>
              <a:t>，将选择好的商品组合添加到购物车后，统一提交订单。订单提交后，商品将由物流公司进行配送，请注意查收！</a:t>
            </a:r>
          </a:p>
          <a:p>
            <a:r>
              <a:rPr lang="zh-CN" altLang="en-US" sz="4500" dirty="0" smtClean="0">
                <a:latin typeface="+mj-ea"/>
                <a:ea typeface="+mj-ea"/>
              </a:rPr>
              <a:t>注意事项：</a:t>
            </a:r>
          </a:p>
          <a:p>
            <a:pPr>
              <a:buNone/>
            </a:pPr>
            <a:r>
              <a:rPr lang="en-US" sz="4500" dirty="0" smtClean="0">
                <a:latin typeface="+mj-ea"/>
                <a:ea typeface="+mj-ea"/>
              </a:rPr>
              <a:t>     1</a:t>
            </a:r>
            <a:r>
              <a:rPr lang="zh-CN" altLang="en-US" sz="4500" dirty="0" smtClean="0">
                <a:latin typeface="+mj-ea"/>
                <a:ea typeface="+mj-ea"/>
              </a:rPr>
              <a:t>、因大部分商品已提供企业团购价，不再享有满减、秒杀等限时限量前台优惠。</a:t>
            </a:r>
          </a:p>
          <a:p>
            <a:pPr>
              <a:buNone/>
            </a:pPr>
            <a:r>
              <a:rPr lang="en-US" sz="4500" dirty="0" smtClean="0">
                <a:latin typeface="+mj-ea"/>
                <a:ea typeface="+mj-ea"/>
              </a:rPr>
              <a:t>     2</a:t>
            </a:r>
            <a:r>
              <a:rPr lang="zh-CN" altLang="en-US" sz="4500" dirty="0" smtClean="0">
                <a:latin typeface="+mj-ea"/>
                <a:ea typeface="+mj-ea"/>
              </a:rPr>
              <a:t>、请各位总部员工务必在活动期间进行兑换，活动结束前尚未兑换的积分，即视为放弃兑换！请各部门工会小组长务必通知到每一位员工。</a:t>
            </a:r>
          </a:p>
          <a:p>
            <a:pPr>
              <a:buNone/>
            </a:pPr>
            <a:r>
              <a:rPr lang="en-US" sz="4500" kern="0" dirty="0" smtClean="0">
                <a:latin typeface="+mj-ea"/>
                <a:ea typeface="+mj-ea"/>
              </a:rPr>
              <a:t>     3</a:t>
            </a:r>
            <a:r>
              <a:rPr lang="zh-CN" altLang="en-US" sz="4500" kern="0" dirty="0" smtClean="0">
                <a:latin typeface="+mj-ea"/>
                <a:ea typeface="+mj-ea"/>
              </a:rPr>
              <a:t>、由于活动商品库存即京东商城商品库存，因此某些商品在活动过程中可能出现缺货的情况。在提交订单过程中，如有问题，还请按照提示进行操作，或联系客服专线</a:t>
            </a:r>
            <a:r>
              <a:rPr lang="en-US" sz="4500" kern="0" dirty="0" smtClean="0">
                <a:latin typeface="+mj-ea"/>
                <a:ea typeface="+mj-ea"/>
              </a:rPr>
              <a:t>400-928-6699</a:t>
            </a:r>
            <a:r>
              <a:rPr lang="zh-CN" altLang="en-US" sz="4500" kern="0" dirty="0" smtClean="0">
                <a:latin typeface="+mj-ea"/>
                <a:ea typeface="+mj-ea"/>
              </a:rPr>
              <a:t>；</a:t>
            </a:r>
          </a:p>
          <a:p>
            <a:pPr>
              <a:buNone/>
            </a:pPr>
            <a:r>
              <a:rPr lang="en-US" sz="4500" kern="0" dirty="0" smtClean="0">
                <a:latin typeface="+mj-ea"/>
                <a:ea typeface="+mj-ea"/>
              </a:rPr>
              <a:t>     4</a:t>
            </a:r>
            <a:r>
              <a:rPr lang="zh-CN" altLang="en-US" sz="4500" dirty="0" smtClean="0">
                <a:latin typeface="+mj-ea"/>
                <a:ea typeface="+mj-ea"/>
              </a:rPr>
              <a:t>、兑换活动仅支持换货，无法退货，故大家在下单的时候一定要慎重。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兑换地址及二维码</a:t>
            </a:r>
            <a:endParaRPr lang="zh-CN" altLang="en-US" sz="3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1643050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页面链接：</a:t>
            </a:r>
            <a:r>
              <a:rPr lang="en-US" dirty="0" smtClean="0"/>
              <a:t>https://mes.jd.com/ylevBF99ppfo9JFIqiwlLw==/index</a:t>
            </a:r>
            <a:endParaRPr lang="zh-CN" altLang="en-US" dirty="0"/>
          </a:p>
        </p:txBody>
      </p:sp>
      <p:pic>
        <p:nvPicPr>
          <p:cNvPr id="8" name="内容占位符 7" descr="微信截图_20171228104326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57488" y="2285992"/>
            <a:ext cx="2154919" cy="27305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3012</TotalTime>
  <Words>385</Words>
  <Application>Microsoft Office PowerPoint</Application>
  <PresentationFormat>全屏显示(4:3)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凸显</vt:lpstr>
      <vt:lpstr>2018年新年慰问</vt:lpstr>
      <vt:lpstr>新年寄语</vt:lpstr>
      <vt:lpstr>慰问品领取方式：</vt:lpstr>
      <vt:lpstr>兑换地址及二维码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2018年新年慰问</dc:title>
  <dc:creator>王伟ww1</dc:creator>
  <cp:lastModifiedBy>王伟ww1</cp:lastModifiedBy>
  <cp:revision>308</cp:revision>
  <dcterms:created xsi:type="dcterms:W3CDTF">2017-12-18T07:05:47Z</dcterms:created>
  <dcterms:modified xsi:type="dcterms:W3CDTF">2017-12-28T03:09:18Z</dcterms:modified>
</cp:coreProperties>
</file>