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6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ncepts" id="{97F96181-9BB3-5F45-9953-477C272E6049}">
          <p14:sldIdLst>
            <p14:sldId id="257"/>
            <p14:sldId id="256"/>
          </p14:sldIdLst>
        </p14:section>
        <p14:section name="Design" id="{29C5E586-5644-D14A-88E1-3462A5D26E69}">
          <p14:sldIdLst>
            <p14:sldId id="259"/>
            <p14:sldId id="25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1"/>
    <p:restoredTop sz="94658"/>
  </p:normalViewPr>
  <p:slideViewPr>
    <p:cSldViewPr snapToGrid="0" snapToObjects="1">
      <p:cViewPr varScale="1">
        <p:scale>
          <a:sx n="141" d="100"/>
          <a:sy n="141" d="100"/>
        </p:scale>
        <p:origin x="26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ED106-BD79-874C-9F69-FE0A0FA95B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1CF11E-EF56-8C4D-A379-4A63DA9DFF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44391D-AB45-214D-B94B-BE98227D2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3E006-4292-B84D-875F-9D4B73236D7F}" type="datetimeFigureOut">
              <a:rPr lang="en-US" smtClean="0"/>
              <a:t>8/26/21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2E753F-ED5C-814D-B227-4E38EDC14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FCAB67-6BF0-AF49-ACEF-185F0BA1C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818DC-4FAB-DF4F-A604-50730F54B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85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53E9B-1929-F94C-9282-89D9ACCCA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94CEC2-6FE5-E244-A179-EAD95A8AF5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755637-8583-9044-9C47-1F8611B64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3E006-4292-B84D-875F-9D4B73236D7F}" type="datetimeFigureOut">
              <a:rPr lang="en-US" smtClean="0"/>
              <a:t>8/26/21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78591B-A127-4E4E-BE97-8463788BC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7FC03A-66DD-4643-B324-0CD0D3085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818DC-4FAB-DF4F-A604-50730F54B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977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49F6C0-4FEA-F44D-96F9-97475382BE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C4D624-2AE0-304C-BABB-DB14B6BD52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D00B79-801A-9147-9858-C25A2C79A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3E006-4292-B84D-875F-9D4B73236D7F}" type="datetimeFigureOut">
              <a:rPr lang="en-US" smtClean="0"/>
              <a:t>8/26/21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D94AFC-B2DB-F34F-AC91-5B5234388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D539D1-AC36-2B4C-9F10-8BDC01D43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818DC-4FAB-DF4F-A604-50730F54B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297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1BE44-6A2D-C241-8F00-BD9B1E70F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986C70-FB32-364C-B4A8-FA9ED2D6EB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103AF-8F7E-3043-BA49-4FB323BAC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3E006-4292-B84D-875F-9D4B73236D7F}" type="datetimeFigureOut">
              <a:rPr lang="en-US" smtClean="0"/>
              <a:t>8/26/21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8EF783-DF21-094D-998E-D376EEC30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F0A2DF-9766-4B42-B451-8A9F6EE81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818DC-4FAB-DF4F-A604-50730F54B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511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F478E-DFDD-7449-8612-EA46B6AD4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E2F28A-CEB4-6E47-83BD-4998E172E4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C27FFC-E771-2642-977F-EB8F66102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3E006-4292-B84D-875F-9D4B73236D7F}" type="datetimeFigureOut">
              <a:rPr lang="en-US" smtClean="0"/>
              <a:t>8/26/21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79ECBE-EA4C-E44C-8AAC-D57C4F00B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5AC289-553C-D64D-84C3-7C8B02F4E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818DC-4FAB-DF4F-A604-50730F54B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326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E3ADC-7BD3-C444-91CC-BA1730051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CAA243-883B-524C-B456-8AB7666BD6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AE9104-E838-6749-8DD1-AC995A0A18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35E89C-00B2-934B-99E8-D6174201E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3E006-4292-B84D-875F-9D4B73236D7F}" type="datetimeFigureOut">
              <a:rPr lang="en-US" smtClean="0"/>
              <a:t>8/26/21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2867B2-537A-6F46-B36E-FBE818F90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04F150-238B-3C41-A21F-04F98F748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818DC-4FAB-DF4F-A604-50730F54B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045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5667C-D509-1A49-9401-9F0594952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7D1D05-7807-AC40-850A-5DECF0DBC9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6CBD41-7A12-AC4C-83C1-6A50305ACD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D85183-0BC6-CE44-8C5D-E861BFE8D5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2B62DC-369F-BE4A-A70F-A2F1497A78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10F56E-F7AB-9347-9AF1-1DA9FA341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3E006-4292-B84D-875F-9D4B73236D7F}" type="datetimeFigureOut">
              <a:rPr lang="en-US" smtClean="0"/>
              <a:t>8/26/21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177B07-1334-6749-8E96-85B6C62E9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B6FBE0-3E20-254D-A03E-486AB99BB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818DC-4FAB-DF4F-A604-50730F54B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886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A4C7E-4210-0448-BCB6-6CCFC5362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F78323-61AE-2641-AB81-E7709C139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3E006-4292-B84D-875F-9D4B73236D7F}" type="datetimeFigureOut">
              <a:rPr lang="en-US" smtClean="0"/>
              <a:t>8/26/21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7322E3-7ECD-0F40-8E8E-445790046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5586CA-37D4-AD42-A26C-62FFB1031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818DC-4FAB-DF4F-A604-50730F54B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318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EF60F1-51E9-E848-AA61-A51AAA095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3E006-4292-B84D-875F-9D4B73236D7F}" type="datetimeFigureOut">
              <a:rPr lang="en-US" smtClean="0"/>
              <a:t>8/26/21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858B13-B362-7E42-B649-D9784F0A5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4C5928-83EE-574B-B356-333DC82EF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818DC-4FAB-DF4F-A604-50730F54B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922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6030D-044B-ED42-9CC0-8BFA23A28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8CEB56-E443-BC47-8360-40964A3306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918C6E-2642-1C40-8769-CA99D62209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CDEF27-E7FC-9D4B-8CF4-50845D80D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3E006-4292-B84D-875F-9D4B73236D7F}" type="datetimeFigureOut">
              <a:rPr lang="en-US" smtClean="0"/>
              <a:t>8/26/21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A2EE35-3725-6340-A116-5CAF44EE1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CDB15B-3772-9C4F-9865-42774A48E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818DC-4FAB-DF4F-A604-50730F54B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144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80415-82A1-C842-A372-46E6C00E6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925D1F-7BA8-D14B-A194-6A183F3299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53BA8C-F34D-8142-89E1-D4D95671CB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DDCBBB-EBFC-4145-A49A-A068A26B5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3E006-4292-B84D-875F-9D4B73236D7F}" type="datetimeFigureOut">
              <a:rPr lang="en-US" smtClean="0"/>
              <a:t>8/26/21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87D597-F04D-1246-8D4F-103A98236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6CA698-877A-134B-AEF6-A4BE408E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818DC-4FAB-DF4F-A604-50730F54B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726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43EE45-3170-9647-B27E-3E81CA18E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585AC5-D15B-1B4E-A44F-CAEA1CE115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09F0C7-78E6-0C44-A19E-FA55FB90C7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3E006-4292-B84D-875F-9D4B73236D7F}" type="datetimeFigureOut">
              <a:rPr lang="en-US" smtClean="0"/>
              <a:t>8/26/21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7FDF3F-F730-AF4B-AEBD-89639C5846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FF053D-8856-704F-A3F7-82C831774C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B818DC-4FAB-DF4F-A604-50730F54B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202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2AE79-AE87-AB41-9F1B-844C65B15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F5B764-0552-F04C-916F-EF9E018AE994}"/>
              </a:ext>
            </a:extLst>
          </p:cNvPr>
          <p:cNvSpPr txBox="1"/>
          <p:nvPr/>
        </p:nvSpPr>
        <p:spPr>
          <a:xfrm>
            <a:off x="838200" y="1506022"/>
            <a:ext cx="4557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Maximizing TPS making it a data gobbler </a:t>
            </a:r>
            <a:r>
              <a:rPr lang="en-US" dirty="0">
                <a:sym typeface="Wingdings" pitchFamily="2" charset="2"/>
              </a:rPr>
              <a:t>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1957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A450EB6-295A-3145-86DA-2F583B0CB0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7121103"/>
              </p:ext>
            </p:extLst>
          </p:nvPr>
        </p:nvGraphicFramePr>
        <p:xfrm>
          <a:off x="1918878" y="306682"/>
          <a:ext cx="6772638" cy="14833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128773">
                  <a:extLst>
                    <a:ext uri="{9D8B030D-6E8A-4147-A177-3AD203B41FA5}">
                      <a16:colId xmlns:a16="http://schemas.microsoft.com/office/drawing/2014/main" val="1871810864"/>
                    </a:ext>
                  </a:extLst>
                </a:gridCol>
                <a:gridCol w="1128773">
                  <a:extLst>
                    <a:ext uri="{9D8B030D-6E8A-4147-A177-3AD203B41FA5}">
                      <a16:colId xmlns:a16="http://schemas.microsoft.com/office/drawing/2014/main" val="329750393"/>
                    </a:ext>
                  </a:extLst>
                </a:gridCol>
                <a:gridCol w="1128773">
                  <a:extLst>
                    <a:ext uri="{9D8B030D-6E8A-4147-A177-3AD203B41FA5}">
                      <a16:colId xmlns:a16="http://schemas.microsoft.com/office/drawing/2014/main" val="645913592"/>
                    </a:ext>
                  </a:extLst>
                </a:gridCol>
                <a:gridCol w="1128773">
                  <a:extLst>
                    <a:ext uri="{9D8B030D-6E8A-4147-A177-3AD203B41FA5}">
                      <a16:colId xmlns:a16="http://schemas.microsoft.com/office/drawing/2014/main" val="2531760191"/>
                    </a:ext>
                  </a:extLst>
                </a:gridCol>
                <a:gridCol w="1128773">
                  <a:extLst>
                    <a:ext uri="{9D8B030D-6E8A-4147-A177-3AD203B41FA5}">
                      <a16:colId xmlns:a16="http://schemas.microsoft.com/office/drawing/2014/main" val="3809840608"/>
                    </a:ext>
                  </a:extLst>
                </a:gridCol>
                <a:gridCol w="1128773">
                  <a:extLst>
                    <a:ext uri="{9D8B030D-6E8A-4147-A177-3AD203B41FA5}">
                      <a16:colId xmlns:a16="http://schemas.microsoft.com/office/drawing/2014/main" val="38438144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Time/Tag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Tag1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Tag2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Tag3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Tag4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Tag5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5844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7205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9106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964102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01978DA-F699-1B42-AC35-4C49275A9F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2360615"/>
              </p:ext>
            </p:extLst>
          </p:nvPr>
        </p:nvGraphicFramePr>
        <p:xfrm>
          <a:off x="1918878" y="2529301"/>
          <a:ext cx="6772638" cy="14833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128773">
                  <a:extLst>
                    <a:ext uri="{9D8B030D-6E8A-4147-A177-3AD203B41FA5}">
                      <a16:colId xmlns:a16="http://schemas.microsoft.com/office/drawing/2014/main" val="1871810864"/>
                    </a:ext>
                  </a:extLst>
                </a:gridCol>
                <a:gridCol w="1128773">
                  <a:extLst>
                    <a:ext uri="{9D8B030D-6E8A-4147-A177-3AD203B41FA5}">
                      <a16:colId xmlns:a16="http://schemas.microsoft.com/office/drawing/2014/main" val="329750393"/>
                    </a:ext>
                  </a:extLst>
                </a:gridCol>
                <a:gridCol w="1128773">
                  <a:extLst>
                    <a:ext uri="{9D8B030D-6E8A-4147-A177-3AD203B41FA5}">
                      <a16:colId xmlns:a16="http://schemas.microsoft.com/office/drawing/2014/main" val="645913592"/>
                    </a:ext>
                  </a:extLst>
                </a:gridCol>
                <a:gridCol w="1128773">
                  <a:extLst>
                    <a:ext uri="{9D8B030D-6E8A-4147-A177-3AD203B41FA5}">
                      <a16:colId xmlns:a16="http://schemas.microsoft.com/office/drawing/2014/main" val="2531760191"/>
                    </a:ext>
                  </a:extLst>
                </a:gridCol>
                <a:gridCol w="1128773">
                  <a:extLst>
                    <a:ext uri="{9D8B030D-6E8A-4147-A177-3AD203B41FA5}">
                      <a16:colId xmlns:a16="http://schemas.microsoft.com/office/drawing/2014/main" val="3809840608"/>
                    </a:ext>
                  </a:extLst>
                </a:gridCol>
                <a:gridCol w="1128773">
                  <a:extLst>
                    <a:ext uri="{9D8B030D-6E8A-4147-A177-3AD203B41FA5}">
                      <a16:colId xmlns:a16="http://schemas.microsoft.com/office/drawing/2014/main" val="38438144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Time/Tag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Tag1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Tag2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Tag3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Tag4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Tag5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5844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0 =&gt; 10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S1 =&gt; S10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7205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10 =&gt; 20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9106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20 =&gt; 30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964102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CC833F69-C66C-0541-9620-43FEF9F197B8}"/>
              </a:ext>
            </a:extLst>
          </p:cNvPr>
          <p:cNvSpPr txBox="1"/>
          <p:nvPr/>
        </p:nvSpPr>
        <p:spPr>
          <a:xfrm>
            <a:off x="197298" y="635898"/>
            <a:ext cx="17215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Ideal Representation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277714-3871-BC4D-9A69-B666E9D7BE69}"/>
              </a:ext>
            </a:extLst>
          </p:cNvPr>
          <p:cNvSpPr txBox="1"/>
          <p:nvPr/>
        </p:nvSpPr>
        <p:spPr>
          <a:xfrm>
            <a:off x="84177" y="2815383"/>
            <a:ext cx="17215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 Squeezed Representation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6887AA-3273-4043-9CCC-35751AA80DF5}"/>
              </a:ext>
            </a:extLst>
          </p:cNvPr>
          <p:cNvSpPr txBox="1"/>
          <p:nvPr/>
        </p:nvSpPr>
        <p:spPr>
          <a:xfrm>
            <a:off x="9209986" y="635898"/>
            <a:ext cx="26520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One Insert per sample.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Insert rate = Number of TPS.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B83739-2D76-C743-8E07-57DCFD39944C}"/>
              </a:ext>
            </a:extLst>
          </p:cNvPr>
          <p:cNvSpPr txBox="1"/>
          <p:nvPr/>
        </p:nvSpPr>
        <p:spPr>
          <a:xfrm>
            <a:off x="9209987" y="2861550"/>
            <a:ext cx="26520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One Insert per Time-Range.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Insert rate = Number of TPS * Timespan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0C9520A3-26FE-1447-A039-55D1027682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5043796"/>
              </p:ext>
            </p:extLst>
          </p:nvPr>
        </p:nvGraphicFramePr>
        <p:xfrm>
          <a:off x="1918878" y="4751920"/>
          <a:ext cx="6772638" cy="2011680"/>
        </p:xfrm>
        <a:graphic>
          <a:graphicData uri="http://schemas.openxmlformats.org/drawingml/2006/table">
            <a:tbl>
              <a:tblPr firstRow="1">
                <a:tableStyleId>{93296810-A885-4BE3-A3E7-6D5BEEA58F35}</a:tableStyleId>
              </a:tblPr>
              <a:tblGrid>
                <a:gridCol w="1128773">
                  <a:extLst>
                    <a:ext uri="{9D8B030D-6E8A-4147-A177-3AD203B41FA5}">
                      <a16:colId xmlns:a16="http://schemas.microsoft.com/office/drawing/2014/main" val="1871810864"/>
                    </a:ext>
                  </a:extLst>
                </a:gridCol>
                <a:gridCol w="1128773">
                  <a:extLst>
                    <a:ext uri="{9D8B030D-6E8A-4147-A177-3AD203B41FA5}">
                      <a16:colId xmlns:a16="http://schemas.microsoft.com/office/drawing/2014/main" val="329750393"/>
                    </a:ext>
                  </a:extLst>
                </a:gridCol>
                <a:gridCol w="1128773">
                  <a:extLst>
                    <a:ext uri="{9D8B030D-6E8A-4147-A177-3AD203B41FA5}">
                      <a16:colId xmlns:a16="http://schemas.microsoft.com/office/drawing/2014/main" val="645913592"/>
                    </a:ext>
                  </a:extLst>
                </a:gridCol>
                <a:gridCol w="1128773">
                  <a:extLst>
                    <a:ext uri="{9D8B030D-6E8A-4147-A177-3AD203B41FA5}">
                      <a16:colId xmlns:a16="http://schemas.microsoft.com/office/drawing/2014/main" val="2531760191"/>
                    </a:ext>
                  </a:extLst>
                </a:gridCol>
                <a:gridCol w="1128773">
                  <a:extLst>
                    <a:ext uri="{9D8B030D-6E8A-4147-A177-3AD203B41FA5}">
                      <a16:colId xmlns:a16="http://schemas.microsoft.com/office/drawing/2014/main" val="3809840608"/>
                    </a:ext>
                  </a:extLst>
                </a:gridCol>
                <a:gridCol w="1128773">
                  <a:extLst>
                    <a:ext uri="{9D8B030D-6E8A-4147-A177-3AD203B41FA5}">
                      <a16:colId xmlns:a16="http://schemas.microsoft.com/office/drawing/2014/main" val="3843814488"/>
                    </a:ext>
                  </a:extLst>
                </a:gridCol>
              </a:tblGrid>
              <a:tr h="540270">
                <a:tc>
                  <a:txBody>
                    <a:bodyPr/>
                    <a:lstStyle/>
                    <a:p>
                      <a:r>
                        <a:rPr lang="en-US" dirty="0"/>
                        <a:t>Time/Tag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Tag1 =&gt; Tag10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Tag10 =&gt; Tag20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Tag20 =&gt; Tag30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Tag30 =&gt; Tag40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Tag40 =&gt; Tag50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5844002"/>
                  </a:ext>
                </a:extLst>
              </a:tr>
              <a:tr h="540270">
                <a:tc>
                  <a:txBody>
                    <a:bodyPr/>
                    <a:lstStyle/>
                    <a:p>
                      <a:r>
                        <a:rPr lang="en-US" dirty="0"/>
                        <a:t>0 =&gt; 10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S1 =&gt; S10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S1 =&gt; S10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7205132"/>
                  </a:ext>
                </a:extLst>
              </a:tr>
              <a:tr h="308725">
                <a:tc>
                  <a:txBody>
                    <a:bodyPr/>
                    <a:lstStyle/>
                    <a:p>
                      <a:r>
                        <a:rPr lang="en-US" dirty="0"/>
                        <a:t>10 =&gt; 20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9106903"/>
                  </a:ext>
                </a:extLst>
              </a:tr>
              <a:tr h="308725">
                <a:tc>
                  <a:txBody>
                    <a:bodyPr/>
                    <a:lstStyle/>
                    <a:p>
                      <a:r>
                        <a:rPr lang="en-US" dirty="0"/>
                        <a:t>20 =&gt; 30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9641020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97E475B4-90C7-EB41-B583-2E224ABED9F7}"/>
              </a:ext>
            </a:extLst>
          </p:cNvPr>
          <p:cNvSpPr txBox="1"/>
          <p:nvPr/>
        </p:nvSpPr>
        <p:spPr>
          <a:xfrm>
            <a:off x="9153427" y="5124267"/>
            <a:ext cx="27086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One Insert per Time-Range.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Insert rate = Number of TPS * Timespan *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82C459-BDB7-924B-907B-7EFAFB2B36D0}"/>
              </a:ext>
            </a:extLst>
          </p:cNvPr>
          <p:cNvSpPr txBox="1"/>
          <p:nvPr/>
        </p:nvSpPr>
        <p:spPr>
          <a:xfrm>
            <a:off x="84177" y="5084873"/>
            <a:ext cx="17215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 &amp; Tag Squeezed Representation </a:t>
            </a:r>
          </a:p>
        </p:txBody>
      </p:sp>
      <p:sp>
        <p:nvSpPr>
          <p:cNvPr id="13" name="Down Arrow 12">
            <a:extLst>
              <a:ext uri="{FF2B5EF4-FFF2-40B4-BE49-F238E27FC236}">
                <a16:creationId xmlns:a16="http://schemas.microsoft.com/office/drawing/2014/main" id="{0FE13ADF-3D24-DF41-94CE-D055394D9EDA}"/>
              </a:ext>
            </a:extLst>
          </p:cNvPr>
          <p:cNvSpPr/>
          <p:nvPr/>
        </p:nvSpPr>
        <p:spPr>
          <a:xfrm>
            <a:off x="4873657" y="1919439"/>
            <a:ext cx="989814" cy="45248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4" name="Down Arrow 13">
            <a:extLst>
              <a:ext uri="{FF2B5EF4-FFF2-40B4-BE49-F238E27FC236}">
                <a16:creationId xmlns:a16="http://schemas.microsoft.com/office/drawing/2014/main" id="{7A50DBDF-3F4F-3B4B-865D-5F53581A8C38}"/>
              </a:ext>
            </a:extLst>
          </p:cNvPr>
          <p:cNvSpPr/>
          <p:nvPr/>
        </p:nvSpPr>
        <p:spPr>
          <a:xfrm>
            <a:off x="4873657" y="4170037"/>
            <a:ext cx="989814" cy="45248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376334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1" grpId="0"/>
      <p:bldP spid="12" grpId="0"/>
      <p:bldP spid="1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456EDA8B-6A59-0A49-A426-CF220DDEB256}"/>
              </a:ext>
            </a:extLst>
          </p:cNvPr>
          <p:cNvSpPr/>
          <p:nvPr/>
        </p:nvSpPr>
        <p:spPr>
          <a:xfrm>
            <a:off x="5386811" y="1943255"/>
            <a:ext cx="1946495" cy="232674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6DE59862-2A87-FB42-9E9C-91A199124F15}"/>
              </a:ext>
            </a:extLst>
          </p:cNvPr>
          <p:cNvSpPr/>
          <p:nvPr/>
        </p:nvSpPr>
        <p:spPr>
          <a:xfrm>
            <a:off x="5195211" y="2099827"/>
            <a:ext cx="1946495" cy="232674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9D26916-919F-634B-9C3A-C144F5EA2075}"/>
              </a:ext>
            </a:extLst>
          </p:cNvPr>
          <p:cNvSpPr/>
          <p:nvPr/>
        </p:nvSpPr>
        <p:spPr>
          <a:xfrm>
            <a:off x="5051834" y="2289372"/>
            <a:ext cx="1946495" cy="232674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618D1C-EFBF-4945-913A-33792B6A6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Host Diagram</a:t>
            </a:r>
          </a:p>
        </p:txBody>
      </p:sp>
      <p:sp>
        <p:nvSpPr>
          <p:cNvPr id="4" name="Can 3">
            <a:extLst>
              <a:ext uri="{FF2B5EF4-FFF2-40B4-BE49-F238E27FC236}">
                <a16:creationId xmlns:a16="http://schemas.microsoft.com/office/drawing/2014/main" id="{BB87E6DA-1F50-954C-B3D9-4032A6342FEA}"/>
              </a:ext>
            </a:extLst>
          </p:cNvPr>
          <p:cNvSpPr/>
          <p:nvPr/>
        </p:nvSpPr>
        <p:spPr>
          <a:xfrm>
            <a:off x="9162108" y="3573987"/>
            <a:ext cx="1466661" cy="139201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Redis</a:t>
            </a:r>
          </a:p>
          <a:p>
            <a:pPr algn="ctr"/>
            <a:r>
              <a:rPr lang="en-US" dirty="0"/>
              <a:t>Hot Store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72034B8-06C7-1142-8687-95AF373E8649}"/>
              </a:ext>
            </a:extLst>
          </p:cNvPr>
          <p:cNvSpPr/>
          <p:nvPr/>
        </p:nvSpPr>
        <p:spPr>
          <a:xfrm>
            <a:off x="5435128" y="3452742"/>
            <a:ext cx="1195058" cy="97382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lsm-ts</a:t>
            </a:r>
            <a:endParaRPr lang="en-US" sz="1200" dirty="0"/>
          </a:p>
          <a:p>
            <a:pPr algn="ctr"/>
            <a:r>
              <a:rPr lang="en-US" sz="1200" dirty="0"/>
              <a:t>lib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09ACCD-5252-7F44-A725-53771B101BFE}"/>
              </a:ext>
            </a:extLst>
          </p:cNvPr>
          <p:cNvSpPr txBox="1"/>
          <p:nvPr/>
        </p:nvSpPr>
        <p:spPr>
          <a:xfrm>
            <a:off x="5386812" y="2444849"/>
            <a:ext cx="13142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Host TS-Rest service</a:t>
            </a:r>
          </a:p>
        </p:txBody>
      </p:sp>
      <p:cxnSp>
        <p:nvCxnSpPr>
          <p:cNvPr id="9" name="Elbow Connector 8">
            <a:extLst>
              <a:ext uri="{FF2B5EF4-FFF2-40B4-BE49-F238E27FC236}">
                <a16:creationId xmlns:a16="http://schemas.microsoft.com/office/drawing/2014/main" id="{C4BC70A1-6364-984C-93B0-BB78A10F00BA}"/>
              </a:ext>
            </a:extLst>
          </p:cNvPr>
          <p:cNvCxnSpPr>
            <a:cxnSpLocks/>
            <a:stCxn id="6" idx="3"/>
            <a:endCxn id="4" idx="1"/>
          </p:cNvCxnSpPr>
          <p:nvPr/>
        </p:nvCxnSpPr>
        <p:spPr>
          <a:xfrm>
            <a:off x="6998329" y="3452742"/>
            <a:ext cx="2897110" cy="12124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8B43908C-15A9-AB4F-8161-10B4AFE26F17}"/>
              </a:ext>
            </a:extLst>
          </p:cNvPr>
          <p:cNvCxnSpPr>
            <a:cxnSpLocks/>
            <a:stCxn id="4" idx="1"/>
            <a:endCxn id="6" idx="3"/>
          </p:cNvCxnSpPr>
          <p:nvPr/>
        </p:nvCxnSpPr>
        <p:spPr>
          <a:xfrm rot="16200000" flipV="1">
            <a:off x="8386262" y="2064810"/>
            <a:ext cx="121245" cy="289711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0B9905F3-1E3B-1D4A-BCD7-03F9CADF9C45}"/>
              </a:ext>
            </a:extLst>
          </p:cNvPr>
          <p:cNvSpPr/>
          <p:nvPr/>
        </p:nvSpPr>
        <p:spPr>
          <a:xfrm>
            <a:off x="5386812" y="5214796"/>
            <a:ext cx="5386812" cy="1376127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t"/>
          <a:lstStyle/>
          <a:p>
            <a:pPr algn="ctr"/>
            <a:endParaRPr lang="en-US" dirty="0"/>
          </a:p>
        </p:txBody>
      </p:sp>
      <p:sp>
        <p:nvSpPr>
          <p:cNvPr id="13" name="Can 12">
            <a:extLst>
              <a:ext uri="{FF2B5EF4-FFF2-40B4-BE49-F238E27FC236}">
                <a16:creationId xmlns:a16="http://schemas.microsoft.com/office/drawing/2014/main" id="{E0554F7D-803D-B14D-877E-17F5CD727041}"/>
              </a:ext>
            </a:extLst>
          </p:cNvPr>
          <p:cNvSpPr/>
          <p:nvPr/>
        </p:nvSpPr>
        <p:spPr>
          <a:xfrm>
            <a:off x="5730844" y="5739897"/>
            <a:ext cx="1267485" cy="74238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FS</a:t>
            </a:r>
          </a:p>
        </p:txBody>
      </p:sp>
      <p:sp>
        <p:nvSpPr>
          <p:cNvPr id="14" name="Can 13">
            <a:extLst>
              <a:ext uri="{FF2B5EF4-FFF2-40B4-BE49-F238E27FC236}">
                <a16:creationId xmlns:a16="http://schemas.microsoft.com/office/drawing/2014/main" id="{46B0ED63-9780-1C47-8E9C-8AC14AF005D4}"/>
              </a:ext>
            </a:extLst>
          </p:cNvPr>
          <p:cNvSpPr/>
          <p:nvPr/>
        </p:nvSpPr>
        <p:spPr>
          <a:xfrm>
            <a:off x="7546064" y="5739897"/>
            <a:ext cx="1267485" cy="74238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PG</a:t>
            </a:r>
          </a:p>
        </p:txBody>
      </p:sp>
      <p:sp>
        <p:nvSpPr>
          <p:cNvPr id="15" name="Can 14">
            <a:extLst>
              <a:ext uri="{FF2B5EF4-FFF2-40B4-BE49-F238E27FC236}">
                <a16:creationId xmlns:a16="http://schemas.microsoft.com/office/drawing/2014/main" id="{F547FE90-0CB3-3E40-B1BE-3301D96C90AE}"/>
              </a:ext>
            </a:extLst>
          </p:cNvPr>
          <p:cNvSpPr/>
          <p:nvPr/>
        </p:nvSpPr>
        <p:spPr>
          <a:xfrm>
            <a:off x="9361284" y="5739897"/>
            <a:ext cx="1267485" cy="74238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Blob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2AF426F-CB3F-1944-A9AA-816E622A87D0}"/>
              </a:ext>
            </a:extLst>
          </p:cNvPr>
          <p:cNvSpPr/>
          <p:nvPr/>
        </p:nvSpPr>
        <p:spPr>
          <a:xfrm>
            <a:off x="7405734" y="5214796"/>
            <a:ext cx="18530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Drain/Cold-Stores</a:t>
            </a:r>
          </a:p>
        </p:txBody>
      </p: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92018B14-C6DD-9A42-B8F3-D566C49689D3}"/>
              </a:ext>
            </a:extLst>
          </p:cNvPr>
          <p:cNvCxnSpPr>
            <a:stCxn id="6" idx="3"/>
            <a:endCxn id="16" idx="0"/>
          </p:cNvCxnSpPr>
          <p:nvPr/>
        </p:nvCxnSpPr>
        <p:spPr>
          <a:xfrm>
            <a:off x="6998329" y="3452742"/>
            <a:ext cx="1333909" cy="176205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ight Arrow 30">
            <a:extLst>
              <a:ext uri="{FF2B5EF4-FFF2-40B4-BE49-F238E27FC236}">
                <a16:creationId xmlns:a16="http://schemas.microsoft.com/office/drawing/2014/main" id="{A7856B33-1A1C-E24B-BBCA-A36BDC8AECFC}"/>
              </a:ext>
            </a:extLst>
          </p:cNvPr>
          <p:cNvSpPr/>
          <p:nvPr/>
        </p:nvSpPr>
        <p:spPr>
          <a:xfrm>
            <a:off x="3047301" y="2838214"/>
            <a:ext cx="1589598" cy="1229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Http Read/Write Calls</a:t>
            </a:r>
          </a:p>
        </p:txBody>
      </p:sp>
    </p:spTree>
    <p:extLst>
      <p:ext uri="{BB962C8B-B14F-4D97-AF65-F5344CB8AC3E}">
        <p14:creationId xmlns:p14="http://schemas.microsoft.com/office/powerpoint/2010/main" val="456144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16379F4-C88A-B048-A169-37A212235D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6513856"/>
              </p:ext>
            </p:extLst>
          </p:nvPr>
        </p:nvGraphicFramePr>
        <p:xfrm>
          <a:off x="1218191" y="1996087"/>
          <a:ext cx="2730124" cy="16840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365062">
                  <a:extLst>
                    <a:ext uri="{9D8B030D-6E8A-4147-A177-3AD203B41FA5}">
                      <a16:colId xmlns:a16="http://schemas.microsoft.com/office/drawing/2014/main" val="1341882885"/>
                    </a:ext>
                  </a:extLst>
                </a:gridCol>
                <a:gridCol w="1365062">
                  <a:extLst>
                    <a:ext uri="{9D8B030D-6E8A-4147-A177-3AD203B41FA5}">
                      <a16:colId xmlns:a16="http://schemas.microsoft.com/office/drawing/2014/main" val="459845358"/>
                    </a:ext>
                  </a:extLst>
                </a:gridCol>
              </a:tblGrid>
              <a:tr h="421015"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b="0" dirty="0" err="1"/>
                        <a:t>PartitionHash</a:t>
                      </a:r>
                      <a:r>
                        <a:rPr lang="en-US" sz="1200" b="0" dirty="0"/>
                        <a:t>(1)-</a:t>
                      </a:r>
                      <a:r>
                        <a:rPr lang="en-US" sz="1200" b="0" dirty="0" err="1"/>
                        <a:t>StartTimestamp</a:t>
                      </a:r>
                      <a:endParaRPr 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3020464"/>
                  </a:ext>
                </a:extLst>
              </a:tr>
              <a:tr h="421015"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bg1"/>
                          </a:solidFill>
                        </a:rPr>
                        <a:t>score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bg1"/>
                          </a:solidFill>
                        </a:rPr>
                        <a:t>member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1820975"/>
                  </a:ext>
                </a:extLst>
              </a:tr>
              <a:tr h="421015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778896176"/>
                  </a:ext>
                </a:extLst>
              </a:tr>
              <a:tr h="421015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099434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06EB222-4E17-DD42-A632-297F27E7FB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493339"/>
              </p:ext>
            </p:extLst>
          </p:nvPr>
        </p:nvGraphicFramePr>
        <p:xfrm>
          <a:off x="7490485" y="4804330"/>
          <a:ext cx="2005846" cy="1097280"/>
        </p:xfrm>
        <a:graphic>
          <a:graphicData uri="http://schemas.openxmlformats.org/drawingml/2006/table">
            <a:tbl>
              <a:tblPr firstRow="1">
                <a:tableStyleId>{F5AB1C69-6EDB-4FF4-983F-18BD219EF322}</a:tableStyleId>
              </a:tblPr>
              <a:tblGrid>
                <a:gridCol w="1002923">
                  <a:extLst>
                    <a:ext uri="{9D8B030D-6E8A-4147-A177-3AD203B41FA5}">
                      <a16:colId xmlns:a16="http://schemas.microsoft.com/office/drawing/2014/main" val="1341882885"/>
                    </a:ext>
                  </a:extLst>
                </a:gridCol>
                <a:gridCol w="1002923">
                  <a:extLst>
                    <a:ext uri="{9D8B030D-6E8A-4147-A177-3AD203B41FA5}">
                      <a16:colId xmlns:a16="http://schemas.microsoft.com/office/drawing/2014/main" val="459845358"/>
                    </a:ext>
                  </a:extLst>
                </a:gridCol>
              </a:tblGrid>
              <a:tr h="262536"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RecentActivity</a:t>
                      </a:r>
                      <a:endParaRPr lang="en-US" sz="1200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3020464"/>
                  </a:ext>
                </a:extLst>
              </a:tr>
              <a:tr h="262536">
                <a:tc>
                  <a:txBody>
                    <a:bodyPr/>
                    <a:lstStyle/>
                    <a:p>
                      <a:r>
                        <a:rPr lang="en-US" sz="1200" dirty="0"/>
                        <a:t>score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member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1820975"/>
                  </a:ext>
                </a:extLst>
              </a:tr>
              <a:tr h="262536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8896176"/>
                  </a:ext>
                </a:extLst>
              </a:tr>
              <a:tr h="262536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0994340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E8B211A-99FE-5C42-A399-255B3F4A69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6036980"/>
              </p:ext>
            </p:extLst>
          </p:nvPr>
        </p:nvGraphicFramePr>
        <p:xfrm>
          <a:off x="9605224" y="4364245"/>
          <a:ext cx="2005846" cy="1537365"/>
        </p:xfrm>
        <a:graphic>
          <a:graphicData uri="http://schemas.openxmlformats.org/drawingml/2006/table">
            <a:tbl>
              <a:tblPr firstRow="1">
                <a:tableStyleId>{F5AB1C69-6EDB-4FF4-983F-18BD219EF322}</a:tableStyleId>
              </a:tblPr>
              <a:tblGrid>
                <a:gridCol w="1002923">
                  <a:extLst>
                    <a:ext uri="{9D8B030D-6E8A-4147-A177-3AD203B41FA5}">
                      <a16:colId xmlns:a16="http://schemas.microsoft.com/office/drawing/2014/main" val="1341882885"/>
                    </a:ext>
                  </a:extLst>
                </a:gridCol>
                <a:gridCol w="1002923">
                  <a:extLst>
                    <a:ext uri="{9D8B030D-6E8A-4147-A177-3AD203B41FA5}">
                      <a16:colId xmlns:a16="http://schemas.microsoft.com/office/drawing/2014/main" val="459845358"/>
                    </a:ext>
                  </a:extLst>
                </a:gridCol>
              </a:tblGrid>
              <a:tr h="254862"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Pen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3020464"/>
                  </a:ext>
                </a:extLst>
              </a:tr>
              <a:tr h="421015">
                <a:tc>
                  <a:txBody>
                    <a:bodyPr/>
                    <a:lstStyle/>
                    <a:p>
                      <a:r>
                        <a:rPr lang="en-US" sz="1200" dirty="0"/>
                        <a:t>score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member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1820975"/>
                  </a:ext>
                </a:extLst>
              </a:tr>
              <a:tr h="421015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8896176"/>
                  </a:ext>
                </a:extLst>
              </a:tr>
              <a:tr h="421015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0994340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C0DDD1F-BA1E-2B4E-8358-D75E12EDC2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6644080"/>
              </p:ext>
            </p:extLst>
          </p:nvPr>
        </p:nvGraphicFramePr>
        <p:xfrm>
          <a:off x="5263586" y="4370844"/>
          <a:ext cx="3345759" cy="278699"/>
        </p:xfrm>
        <a:graphic>
          <a:graphicData uri="http://schemas.openxmlformats.org/drawingml/2006/table">
            <a:tbl>
              <a:tblPr firstRow="1">
                <a:tableStyleId>{F5AB1C69-6EDB-4FF4-983F-18BD219EF322}</a:tableStyleId>
              </a:tblPr>
              <a:tblGrid>
                <a:gridCol w="901323">
                  <a:extLst>
                    <a:ext uri="{9D8B030D-6E8A-4147-A177-3AD203B41FA5}">
                      <a16:colId xmlns:a16="http://schemas.microsoft.com/office/drawing/2014/main" val="1341882885"/>
                    </a:ext>
                  </a:extLst>
                </a:gridCol>
                <a:gridCol w="2444436">
                  <a:extLst>
                    <a:ext uri="{9D8B030D-6E8A-4147-A177-3AD203B41FA5}">
                      <a16:colId xmlns:a16="http://schemas.microsoft.com/office/drawing/2014/main" val="459845358"/>
                    </a:ext>
                  </a:extLst>
                </a:gridCol>
              </a:tblGrid>
              <a:tr h="278699">
                <a:tc>
                  <a:txBody>
                    <a:bodyPr/>
                    <a:lstStyle/>
                    <a:p>
                      <a:r>
                        <a:rPr lang="en-US" sz="1200" dirty="0"/>
                        <a:t>EPOCH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&lt;Time-In-Milliseconds&gt;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1820975"/>
                  </a:ext>
                </a:extLst>
              </a:tr>
            </a:tbl>
          </a:graphicData>
        </a:graphic>
      </p:graphicFrame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D74B7A67-26C3-614B-905F-6C267EAD111F}"/>
              </a:ext>
            </a:extLst>
          </p:cNvPr>
          <p:cNvSpPr/>
          <p:nvPr/>
        </p:nvSpPr>
        <p:spPr>
          <a:xfrm>
            <a:off x="561315" y="1543561"/>
            <a:ext cx="4119327" cy="4974934"/>
          </a:xfrm>
          <a:prstGeom prst="round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b="1" dirty="0"/>
              <a:t>Partitions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DFDDB76C-652C-3442-930B-2CCD5A13BA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7744615"/>
              </p:ext>
            </p:extLst>
          </p:nvPr>
        </p:nvGraphicFramePr>
        <p:xfrm>
          <a:off x="1218191" y="4138219"/>
          <a:ext cx="2730124" cy="16840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365062">
                  <a:extLst>
                    <a:ext uri="{9D8B030D-6E8A-4147-A177-3AD203B41FA5}">
                      <a16:colId xmlns:a16="http://schemas.microsoft.com/office/drawing/2014/main" val="1341882885"/>
                    </a:ext>
                  </a:extLst>
                </a:gridCol>
                <a:gridCol w="1365062">
                  <a:extLst>
                    <a:ext uri="{9D8B030D-6E8A-4147-A177-3AD203B41FA5}">
                      <a16:colId xmlns:a16="http://schemas.microsoft.com/office/drawing/2014/main" val="459845358"/>
                    </a:ext>
                  </a:extLst>
                </a:gridCol>
              </a:tblGrid>
              <a:tr h="421015"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b="0" dirty="0" err="1"/>
                        <a:t>PartitionHash</a:t>
                      </a:r>
                      <a:r>
                        <a:rPr lang="en-US" sz="1200" b="0" dirty="0"/>
                        <a:t>(N)-</a:t>
                      </a:r>
                      <a:r>
                        <a:rPr lang="en-US" sz="1200" b="0" dirty="0" err="1"/>
                        <a:t>StartTimestamp</a:t>
                      </a:r>
                      <a:endParaRPr 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3020464"/>
                  </a:ext>
                </a:extLst>
              </a:tr>
              <a:tr h="421015"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bg1"/>
                          </a:solidFill>
                        </a:rPr>
                        <a:t>score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bg1"/>
                          </a:solidFill>
                        </a:rPr>
                        <a:t>member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1820975"/>
                  </a:ext>
                </a:extLst>
              </a:tr>
              <a:tr h="421015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778896176"/>
                  </a:ext>
                </a:extLst>
              </a:tr>
              <a:tr h="421015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0994340"/>
                  </a:ext>
                </a:extLst>
              </a:tr>
            </a:tbl>
          </a:graphicData>
        </a:graphic>
      </p:graphicFrame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DE831430-7BFC-754A-A0C5-6325753F6BFB}"/>
              </a:ext>
            </a:extLst>
          </p:cNvPr>
          <p:cNvSpPr/>
          <p:nvPr/>
        </p:nvSpPr>
        <p:spPr>
          <a:xfrm>
            <a:off x="5006566" y="4018405"/>
            <a:ext cx="6861017" cy="2495508"/>
          </a:xfrm>
          <a:prstGeom prst="round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b="1" dirty="0"/>
              <a:t>Management</a:t>
            </a: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C3B02E16-B184-D54D-A831-DEC89ACAD1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0687764"/>
              </p:ext>
            </p:extLst>
          </p:nvPr>
        </p:nvGraphicFramePr>
        <p:xfrm>
          <a:off x="5263586" y="4804330"/>
          <a:ext cx="2005845" cy="1097280"/>
        </p:xfrm>
        <a:graphic>
          <a:graphicData uri="http://schemas.openxmlformats.org/drawingml/2006/table">
            <a:tbl>
              <a:tblPr firstRow="1">
                <a:tableStyleId>{F5AB1C69-6EDB-4FF4-983F-18BD219EF322}</a:tableStyleId>
              </a:tblPr>
              <a:tblGrid>
                <a:gridCol w="668615">
                  <a:extLst>
                    <a:ext uri="{9D8B030D-6E8A-4147-A177-3AD203B41FA5}">
                      <a16:colId xmlns:a16="http://schemas.microsoft.com/office/drawing/2014/main" val="1341882885"/>
                    </a:ext>
                  </a:extLst>
                </a:gridCol>
                <a:gridCol w="668615">
                  <a:extLst>
                    <a:ext uri="{9D8B030D-6E8A-4147-A177-3AD203B41FA5}">
                      <a16:colId xmlns:a16="http://schemas.microsoft.com/office/drawing/2014/main" val="459845358"/>
                    </a:ext>
                  </a:extLst>
                </a:gridCol>
                <a:gridCol w="668615">
                  <a:extLst>
                    <a:ext uri="{9D8B030D-6E8A-4147-A177-3AD203B41FA5}">
                      <a16:colId xmlns:a16="http://schemas.microsoft.com/office/drawing/2014/main" val="1922990892"/>
                    </a:ext>
                  </a:extLst>
                </a:gridCol>
              </a:tblGrid>
              <a:tr h="262536">
                <a:tc gridSpan="3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monitoring</a:t>
                      </a:r>
                      <a:endParaRPr lang="en-US" sz="1200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3020464"/>
                  </a:ext>
                </a:extLst>
              </a:tr>
              <a:tr h="262536">
                <a:tc>
                  <a:txBody>
                    <a:bodyPr/>
                    <a:lstStyle/>
                    <a:p>
                      <a:r>
                        <a:rPr lang="en-US" sz="1200" dirty="0"/>
                        <a:t>hash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field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value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1820975"/>
                  </a:ext>
                </a:extLst>
              </a:tr>
              <a:tr h="262536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8896176"/>
                  </a:ext>
                </a:extLst>
              </a:tr>
              <a:tr h="262536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0994340"/>
                  </a:ext>
                </a:extLst>
              </a:tr>
            </a:tbl>
          </a:graphicData>
        </a:graphic>
      </p:graphicFrame>
      <p:sp>
        <p:nvSpPr>
          <p:cNvPr id="18" name="Title 1">
            <a:extLst>
              <a:ext uri="{FF2B5EF4-FFF2-40B4-BE49-F238E27FC236}">
                <a16:creationId xmlns:a16="http://schemas.microsoft.com/office/drawing/2014/main" id="{1085460F-AA1C-1644-A3E3-5630E8420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077" y="112106"/>
            <a:ext cx="10515600" cy="1325563"/>
          </a:xfrm>
        </p:spPr>
        <p:txBody>
          <a:bodyPr/>
          <a:lstStyle/>
          <a:p>
            <a:r>
              <a:rPr lang="en-US" dirty="0"/>
              <a:t>Redis Landscape</a:t>
            </a:r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91652AA6-5A90-0C4E-85A4-4419724B83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0865869"/>
              </p:ext>
            </p:extLst>
          </p:nvPr>
        </p:nvGraphicFramePr>
        <p:xfrm>
          <a:off x="5263586" y="1745432"/>
          <a:ext cx="2005846" cy="1684060"/>
        </p:xfrm>
        <a:graphic>
          <a:graphicData uri="http://schemas.openxmlformats.org/drawingml/2006/table">
            <a:tbl>
              <a:tblPr firstRow="1">
                <a:tableStyleId>{93296810-A885-4BE3-A3E7-6D5BEEA58F35}</a:tableStyleId>
              </a:tblPr>
              <a:tblGrid>
                <a:gridCol w="1002923">
                  <a:extLst>
                    <a:ext uri="{9D8B030D-6E8A-4147-A177-3AD203B41FA5}">
                      <a16:colId xmlns:a16="http://schemas.microsoft.com/office/drawing/2014/main" val="1341882885"/>
                    </a:ext>
                  </a:extLst>
                </a:gridCol>
                <a:gridCol w="1002923">
                  <a:extLst>
                    <a:ext uri="{9D8B030D-6E8A-4147-A177-3AD203B41FA5}">
                      <a16:colId xmlns:a16="http://schemas.microsoft.com/office/drawing/2014/main" val="459845358"/>
                    </a:ext>
                  </a:extLst>
                </a:gridCol>
              </a:tblGrid>
              <a:tr h="421015"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TagName1</a:t>
                      </a:r>
                      <a:endParaRPr 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3020464"/>
                  </a:ext>
                </a:extLst>
              </a:tr>
              <a:tr h="421015"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score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member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911820975"/>
                  </a:ext>
                </a:extLst>
              </a:tr>
              <a:tr h="421015">
                <a:tc>
                  <a:txBody>
                    <a:bodyPr/>
                    <a:lstStyle/>
                    <a:p>
                      <a:pPr algn="l"/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778896176"/>
                  </a:ext>
                </a:extLst>
              </a:tr>
              <a:tr h="421015">
                <a:tc>
                  <a:txBody>
                    <a:bodyPr/>
                    <a:lstStyle/>
                    <a:p>
                      <a:pPr algn="l"/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0994340"/>
                  </a:ext>
                </a:extLst>
              </a:tr>
            </a:tbl>
          </a:graphicData>
        </a:graphic>
      </p:graphicFrame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F68BED84-84CC-4948-BAEE-0A9A5B670A57}"/>
              </a:ext>
            </a:extLst>
          </p:cNvPr>
          <p:cNvSpPr/>
          <p:nvPr/>
        </p:nvSpPr>
        <p:spPr>
          <a:xfrm>
            <a:off x="5006565" y="1543075"/>
            <a:ext cx="6861017" cy="2261916"/>
          </a:xfrm>
          <a:prstGeom prst="round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b="1" dirty="0"/>
              <a:t>Indexes</a:t>
            </a:r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98677E44-5FAE-6F49-AD5D-A508B43EBE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5907011"/>
              </p:ext>
            </p:extLst>
          </p:nvPr>
        </p:nvGraphicFramePr>
        <p:xfrm>
          <a:off x="9496331" y="1722042"/>
          <a:ext cx="2005846" cy="1684060"/>
        </p:xfrm>
        <a:graphic>
          <a:graphicData uri="http://schemas.openxmlformats.org/drawingml/2006/table">
            <a:tbl>
              <a:tblPr firstRow="1">
                <a:tableStyleId>{93296810-A885-4BE3-A3E7-6D5BEEA58F35}</a:tableStyleId>
              </a:tblPr>
              <a:tblGrid>
                <a:gridCol w="1002923">
                  <a:extLst>
                    <a:ext uri="{9D8B030D-6E8A-4147-A177-3AD203B41FA5}">
                      <a16:colId xmlns:a16="http://schemas.microsoft.com/office/drawing/2014/main" val="1341882885"/>
                    </a:ext>
                  </a:extLst>
                </a:gridCol>
                <a:gridCol w="1002923">
                  <a:extLst>
                    <a:ext uri="{9D8B030D-6E8A-4147-A177-3AD203B41FA5}">
                      <a16:colId xmlns:a16="http://schemas.microsoft.com/office/drawing/2014/main" val="459845358"/>
                    </a:ext>
                  </a:extLst>
                </a:gridCol>
              </a:tblGrid>
              <a:tr h="421015"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TagNameN</a:t>
                      </a:r>
                      <a:endParaRPr 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3020464"/>
                  </a:ext>
                </a:extLst>
              </a:tr>
              <a:tr h="421015"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score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member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911820975"/>
                  </a:ext>
                </a:extLst>
              </a:tr>
              <a:tr h="421015">
                <a:tc>
                  <a:txBody>
                    <a:bodyPr/>
                    <a:lstStyle/>
                    <a:p>
                      <a:pPr algn="l"/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778896176"/>
                  </a:ext>
                </a:extLst>
              </a:tr>
              <a:tr h="421015">
                <a:tc>
                  <a:txBody>
                    <a:bodyPr/>
                    <a:lstStyle/>
                    <a:p>
                      <a:pPr algn="l"/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09943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81693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185</Words>
  <Application>Microsoft Macintosh PowerPoint</Application>
  <PresentationFormat>Widescreen</PresentationFormat>
  <Paragraphs>83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Wingdings</vt:lpstr>
      <vt:lpstr>Office Theme</vt:lpstr>
      <vt:lpstr>Concept</vt:lpstr>
      <vt:lpstr>PowerPoint Presentation</vt:lpstr>
      <vt:lpstr>Host Diagram</vt:lpstr>
      <vt:lpstr>Redis Landscape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Ragji, Laukik</dc:creator>
  <cp:lastModifiedBy>Ragji, Laukik</cp:lastModifiedBy>
  <cp:revision>14</cp:revision>
  <dcterms:created xsi:type="dcterms:W3CDTF">2021-08-26T11:21:41Z</dcterms:created>
  <dcterms:modified xsi:type="dcterms:W3CDTF">2021-08-26T13:59:04Z</dcterms:modified>
</cp:coreProperties>
</file>