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2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8297-5A69-5A4E-9E98-C43CF263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FCF59-EBF9-E945-AD5C-C4F471D6C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864F7-91E4-8B46-85CF-A017FE9A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1CDC-2EE1-6A42-A8EE-C3A17F8F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50E0-54E1-CC47-9708-6F5841C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B3F7-60AE-1240-8668-1ED7708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951C8-0195-FA41-8009-722DDCABF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6FD7-FD4E-0449-A647-14B0731D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0A5B-1C2E-A840-995C-912CE94D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E9BD-9F6C-1242-A1A5-15F66A90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3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0C46A-A2E5-B84E-982F-13742E979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B245D-01CE-414C-8C94-9D85836D7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CFA3-0024-5341-8955-534F35B4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5B64B-C53B-1443-BFAD-EF764045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13D4A-49FC-954C-BE28-0B633748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6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B525-DFC5-7543-907B-1F7C79D3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FA4B-E219-F041-BAA0-7805BEE6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A7ED-BF22-C54C-897E-958AEB6A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425D-B90B-7748-B5CC-014B5248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12ED-2A9B-3C41-AE71-B7A5C12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5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262A-AFE5-BC48-B0CA-DF712904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9013-A77C-7D4F-B68D-FB2275BA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24C2-54EB-8E4A-B29F-F65FBD3D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73E6-ABB4-1E45-A1E7-78EC3CBD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24007-F22F-504B-BAAC-FF7C98C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813D-E204-6143-987F-CC1ECC14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8056-A2F4-BB41-A3FB-3A50EA21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EE5A6-6DC9-4343-9EE1-7CB44D824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5C8DB-3404-4D4E-AD6B-DDEEDB58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3452B-02A1-524C-9A62-4C952E1F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B2633-C311-3946-ACD5-FAF91E0D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85AD-8465-8843-B45C-7EE27B05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CC67-BD9B-FC4C-98F8-8536CD24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EF4B-912F-9546-9ED5-D9B68EE0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B1D27-39E3-4742-A435-4AAC4D2A2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B9653-EA6D-E54D-AAC7-FAA56A181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03300-6666-AB49-BCD4-44CD2F21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25BCA-4A0E-AF4E-BF39-F197779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6E829-0A4F-274D-9AC1-41369667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F8AA-7BFF-254C-BCB2-491239D6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DDF96-9CF3-8044-9298-0D2E89E4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FAE55-FCDA-8B4C-98E2-9E96761E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A1E22-BA67-2249-8136-FAD67B2F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1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4FE09-11D2-2C49-9A76-1060086A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21208-E29D-3D4B-BCB5-400CE026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65D76-4978-D645-ABDD-90D58A57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4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9928-F694-BB47-A713-B53A1135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2AD0-8FB0-B743-AC49-B919C4B2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35A2D-7101-214B-B14E-BC5F7BDB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7CC1-2985-9043-876C-68055AD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5181-08E6-934A-84C2-B351C871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7350-222D-9F46-8554-F1A20DE0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A3E3-6A9A-C04F-823B-40AF51F1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F4E53-BEEB-6142-B49F-A4493667D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00C7B-F584-2F43-8B12-4C3B0BACD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9471-4B90-BA4F-9052-6085CA49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FD5A-D6DF-DB4D-85FE-0047249F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6ABE-1BD3-4B44-8E34-D14073C2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E5CF-ADFB-3C4B-BB21-87DAD8E6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DF32-A284-2445-AAF6-D40DD6667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A844-5FAE-6640-B2A8-6D394D1E5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5385-016D-5A41-A4C9-0B797D434028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7DF4-FCFE-574D-8A8D-80A9DB09C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B827-31B9-4D43-BF43-98414B04B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AD168-2094-A145-9F24-7426357B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9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00CF0-F716-B543-B6EF-539412018CB1}"/>
              </a:ext>
            </a:extLst>
          </p:cNvPr>
          <p:cNvSpPr txBox="1"/>
          <p:nvPr/>
        </p:nvSpPr>
        <p:spPr>
          <a:xfrm>
            <a:off x="3102795" y="2547990"/>
            <a:ext cx="573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SOFTWARE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3482-642D-0C45-BA70-79C9C9F0C4C9}"/>
              </a:ext>
            </a:extLst>
          </p:cNvPr>
          <p:cNvSpPr txBox="1"/>
          <p:nvPr/>
        </p:nvSpPr>
        <p:spPr>
          <a:xfrm>
            <a:off x="4911048" y="3647326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0679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2A-015A-EB4B-9DA1-A46A7F0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B7E98-8628-164D-B484-85C06660227A}"/>
              </a:ext>
            </a:extLst>
          </p:cNvPr>
          <p:cNvSpPr/>
          <p:nvPr/>
        </p:nvSpPr>
        <p:spPr>
          <a:xfrm>
            <a:off x="6974872" y="2560274"/>
            <a:ext cx="1130157" cy="19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Tool </a:t>
            </a:r>
          </a:p>
          <a:p>
            <a:pPr algn="ctr"/>
            <a:r>
              <a:rPr lang="en-US" dirty="0"/>
              <a:t>UI APP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EDB447F2-1C69-CB44-8110-E55406315BED}"/>
              </a:ext>
            </a:extLst>
          </p:cNvPr>
          <p:cNvSpPr/>
          <p:nvPr/>
        </p:nvSpPr>
        <p:spPr>
          <a:xfrm>
            <a:off x="5259086" y="2899028"/>
            <a:ext cx="842481" cy="8219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6FA41-A369-B94E-A2B6-B582F2B941C0}"/>
              </a:ext>
            </a:extLst>
          </p:cNvPr>
          <p:cNvSpPr txBox="1"/>
          <p:nvPr/>
        </p:nvSpPr>
        <p:spPr>
          <a:xfrm>
            <a:off x="5052878" y="3811712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 Persona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C2ED653-ADC2-2D42-B663-11DBFC8F72BF}"/>
              </a:ext>
            </a:extLst>
          </p:cNvPr>
          <p:cNvSpPr/>
          <p:nvPr/>
        </p:nvSpPr>
        <p:spPr>
          <a:xfrm>
            <a:off x="6307775" y="3109648"/>
            <a:ext cx="460889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D9B8CF-88B4-BC4C-8345-8C30354EE461}"/>
              </a:ext>
            </a:extLst>
          </p:cNvPr>
          <p:cNvSpPr/>
          <p:nvPr/>
        </p:nvSpPr>
        <p:spPr>
          <a:xfrm>
            <a:off x="2775670" y="2568834"/>
            <a:ext cx="1130157" cy="1900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Magic Tool</a:t>
            </a:r>
          </a:p>
          <a:p>
            <a:pPr algn="ctr"/>
            <a:r>
              <a:rPr lang="en-US" dirty="0"/>
              <a:t>UI APP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9E10416D-D0CE-774D-AC3D-A81235C6334A}"/>
              </a:ext>
            </a:extLst>
          </p:cNvPr>
          <p:cNvSpPr/>
          <p:nvPr/>
        </p:nvSpPr>
        <p:spPr>
          <a:xfrm>
            <a:off x="1059884" y="2907588"/>
            <a:ext cx="842481" cy="82193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6C631-EE80-5F45-A512-8C89CC35AFB2}"/>
              </a:ext>
            </a:extLst>
          </p:cNvPr>
          <p:cNvSpPr txBox="1"/>
          <p:nvPr/>
        </p:nvSpPr>
        <p:spPr>
          <a:xfrm>
            <a:off x="853678" y="3811712"/>
            <a:ext cx="141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 Persona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8FCF2D0-714C-D048-AA72-B57FFF53D090}"/>
              </a:ext>
            </a:extLst>
          </p:cNvPr>
          <p:cNvSpPr/>
          <p:nvPr/>
        </p:nvSpPr>
        <p:spPr>
          <a:xfrm>
            <a:off x="2108573" y="3118208"/>
            <a:ext cx="460889" cy="400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D71D69-EB94-0B40-B857-DB4196993D03}"/>
              </a:ext>
            </a:extLst>
          </p:cNvPr>
          <p:cNvSpPr/>
          <p:nvPr/>
        </p:nvSpPr>
        <p:spPr>
          <a:xfrm>
            <a:off x="753076" y="2095928"/>
            <a:ext cx="3527034" cy="328773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dirty="0"/>
              <a:t>APP Schematics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5B46A7-60D2-9943-AA64-8752C628AA03}"/>
              </a:ext>
            </a:extLst>
          </p:cNvPr>
          <p:cNvSpPr/>
          <p:nvPr/>
        </p:nvSpPr>
        <p:spPr>
          <a:xfrm>
            <a:off x="4385781" y="3118207"/>
            <a:ext cx="561428" cy="113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F1F104-2BED-A444-AEDB-9B3A5050E3F5}"/>
              </a:ext>
            </a:extLst>
          </p:cNvPr>
          <p:cNvSpPr/>
          <p:nvPr/>
        </p:nvSpPr>
        <p:spPr>
          <a:xfrm>
            <a:off x="5047674" y="2085656"/>
            <a:ext cx="3632775" cy="328773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en-US" dirty="0"/>
              <a:t>Component UX Design &amp; Layout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AB7615C-382B-A544-824D-F602E95C8E3F}"/>
              </a:ext>
            </a:extLst>
          </p:cNvPr>
          <p:cNvSpPr/>
          <p:nvPr/>
        </p:nvSpPr>
        <p:spPr>
          <a:xfrm>
            <a:off x="8780914" y="3074004"/>
            <a:ext cx="561428" cy="1135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B3E1646B-5EE4-E848-83B5-0A21F6DCA80E}"/>
              </a:ext>
            </a:extLst>
          </p:cNvPr>
          <p:cNvSpPr/>
          <p:nvPr/>
        </p:nvSpPr>
        <p:spPr>
          <a:xfrm>
            <a:off x="9442807" y="2490944"/>
            <a:ext cx="1663557" cy="230141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File</a:t>
            </a:r>
          </a:p>
        </p:txBody>
      </p:sp>
    </p:spTree>
    <p:extLst>
      <p:ext uri="{BB962C8B-B14F-4D97-AF65-F5344CB8AC3E}">
        <p14:creationId xmlns:p14="http://schemas.microsoft.com/office/powerpoint/2010/main" val="194930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2A-015A-EB4B-9DA1-A46A7F0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 Persona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E6722-4AC7-5548-B60B-8FC5C7E76061}"/>
              </a:ext>
            </a:extLst>
          </p:cNvPr>
          <p:cNvSpPr txBox="1"/>
          <p:nvPr/>
        </p:nvSpPr>
        <p:spPr>
          <a:xfrm>
            <a:off x="838200" y="2392680"/>
            <a:ext cx="6141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Decides Name of the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we are stuck to Angular 8 and Bootstrap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Decides number of Modules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Decides default(</a:t>
            </a:r>
            <a:r>
              <a:rPr lang="en-US" dirty="0" err="1"/>
              <a:t>a.k.a</a:t>
            </a:r>
            <a:r>
              <a:rPr lang="en-US" dirty="0"/>
              <a:t> Bootstrap) module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Decides Components, Services, Pipes within those modules.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A5F9C-7854-AD47-B270-7FD3C1E0A793}"/>
              </a:ext>
            </a:extLst>
          </p:cNvPr>
          <p:cNvSpPr/>
          <p:nvPr/>
        </p:nvSpPr>
        <p:spPr>
          <a:xfrm>
            <a:off x="838200" y="5742432"/>
            <a:ext cx="8790432" cy="502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OFE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BCEB0-209C-BB44-822E-BFA2B6D7AAC0}"/>
              </a:ext>
            </a:extLst>
          </p:cNvPr>
          <p:cNvSpPr/>
          <p:nvPr/>
        </p:nvSpPr>
        <p:spPr>
          <a:xfrm>
            <a:off x="838200" y="5157216"/>
            <a:ext cx="5734812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8D9ED-15CB-DF4C-8753-F3564B827AAD}"/>
              </a:ext>
            </a:extLst>
          </p:cNvPr>
          <p:cNvSpPr/>
          <p:nvPr/>
        </p:nvSpPr>
        <p:spPr>
          <a:xfrm>
            <a:off x="838200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 List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B1498-D0DD-C84B-B834-BFE7F6E3F189}"/>
              </a:ext>
            </a:extLst>
          </p:cNvPr>
          <p:cNvSpPr/>
          <p:nvPr/>
        </p:nvSpPr>
        <p:spPr>
          <a:xfrm>
            <a:off x="206349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1296F2-2BBD-2B44-BCFD-CDEA0173F478}"/>
              </a:ext>
            </a:extLst>
          </p:cNvPr>
          <p:cNvSpPr/>
          <p:nvPr/>
        </p:nvSpPr>
        <p:spPr>
          <a:xfrm>
            <a:off x="333603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AEA723-B874-8E44-BC42-69F7F4DF302E}"/>
              </a:ext>
            </a:extLst>
          </p:cNvPr>
          <p:cNvSpPr/>
          <p:nvPr/>
        </p:nvSpPr>
        <p:spPr>
          <a:xfrm>
            <a:off x="6573012" y="5157216"/>
            <a:ext cx="30556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EAEFD-FFC3-194F-992C-0752D4C87703}"/>
              </a:ext>
            </a:extLst>
          </p:cNvPr>
          <p:cNvSpPr/>
          <p:nvPr/>
        </p:nvSpPr>
        <p:spPr>
          <a:xfrm>
            <a:off x="460857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932D-5892-2445-9457-F24644BD5FD6}"/>
              </a:ext>
            </a:extLst>
          </p:cNvPr>
          <p:cNvSpPr/>
          <p:nvPr/>
        </p:nvSpPr>
        <p:spPr>
          <a:xfrm>
            <a:off x="5873496" y="4572000"/>
            <a:ext cx="699516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</a:p>
          <a:p>
            <a:pPr algn="ctr"/>
            <a:r>
              <a:rPr lang="en-US" sz="1200" dirty="0"/>
              <a:t>Pipe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D3320A-50BE-A645-9294-F29A62A61BC6}"/>
              </a:ext>
            </a:extLst>
          </p:cNvPr>
          <p:cNvSpPr/>
          <p:nvPr/>
        </p:nvSpPr>
        <p:spPr>
          <a:xfrm>
            <a:off x="6347165" y="5501640"/>
            <a:ext cx="225847" cy="240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8566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2A-015A-EB4B-9DA1-A46A7F09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UX Persona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E6722-4AC7-5548-B60B-8FC5C7E76061}"/>
              </a:ext>
            </a:extLst>
          </p:cNvPr>
          <p:cNvSpPr txBox="1"/>
          <p:nvPr/>
        </p:nvSpPr>
        <p:spPr>
          <a:xfrm>
            <a:off x="834880" y="2161847"/>
            <a:ext cx="520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Design how each component will look.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Composes a components from multiple elements.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Elements are composed in row fashion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5A5F9C-7854-AD47-B270-7FD3C1E0A793}"/>
              </a:ext>
            </a:extLst>
          </p:cNvPr>
          <p:cNvSpPr/>
          <p:nvPr/>
        </p:nvSpPr>
        <p:spPr>
          <a:xfrm>
            <a:off x="838200" y="5742432"/>
            <a:ext cx="8790432" cy="502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OFE Application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BCEB0-209C-BB44-822E-BFA2B6D7AAC0}"/>
              </a:ext>
            </a:extLst>
          </p:cNvPr>
          <p:cNvSpPr/>
          <p:nvPr/>
        </p:nvSpPr>
        <p:spPr>
          <a:xfrm>
            <a:off x="838200" y="5157216"/>
            <a:ext cx="5734812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Alerts Module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8D9ED-15CB-DF4C-8753-F3564B827AAD}"/>
              </a:ext>
            </a:extLst>
          </p:cNvPr>
          <p:cNvSpPr/>
          <p:nvPr/>
        </p:nvSpPr>
        <p:spPr>
          <a:xfrm>
            <a:off x="838200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 List Component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EB1498-D0DD-C84B-B834-BFE7F6E3F189}"/>
              </a:ext>
            </a:extLst>
          </p:cNvPr>
          <p:cNvSpPr/>
          <p:nvPr/>
        </p:nvSpPr>
        <p:spPr>
          <a:xfrm>
            <a:off x="206349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Filter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1296F2-2BBD-2B44-BCFD-CDEA0173F478}"/>
              </a:ext>
            </a:extLst>
          </p:cNvPr>
          <p:cNvSpPr/>
          <p:nvPr/>
        </p:nvSpPr>
        <p:spPr>
          <a:xfrm>
            <a:off x="333603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Detail</a:t>
            </a:r>
          </a:p>
          <a:p>
            <a:pPr algn="ctr"/>
            <a:r>
              <a:rPr lang="en-US" sz="1200" dirty="0"/>
              <a:t>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AEA723-B874-8E44-BC42-69F7F4DF302E}"/>
              </a:ext>
            </a:extLst>
          </p:cNvPr>
          <p:cNvSpPr/>
          <p:nvPr/>
        </p:nvSpPr>
        <p:spPr>
          <a:xfrm>
            <a:off x="6573012" y="5157216"/>
            <a:ext cx="30556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 Module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EAEFD-FFC3-194F-992C-0752D4C87703}"/>
              </a:ext>
            </a:extLst>
          </p:cNvPr>
          <p:cNvSpPr/>
          <p:nvPr/>
        </p:nvSpPr>
        <p:spPr>
          <a:xfrm>
            <a:off x="4608576" y="4572000"/>
            <a:ext cx="1264920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932D-5892-2445-9457-F24644BD5FD6}"/>
              </a:ext>
            </a:extLst>
          </p:cNvPr>
          <p:cNvSpPr/>
          <p:nvPr/>
        </p:nvSpPr>
        <p:spPr>
          <a:xfrm>
            <a:off x="5873496" y="4572000"/>
            <a:ext cx="699516" cy="5852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</a:p>
          <a:p>
            <a:pPr algn="ctr"/>
            <a:r>
              <a:rPr lang="en-US" sz="1200" dirty="0"/>
              <a:t>Pipe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D3320A-50BE-A645-9294-F29A62A61BC6}"/>
              </a:ext>
            </a:extLst>
          </p:cNvPr>
          <p:cNvSpPr/>
          <p:nvPr/>
        </p:nvSpPr>
        <p:spPr>
          <a:xfrm>
            <a:off x="6347165" y="5501640"/>
            <a:ext cx="225847" cy="2407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59F5E0-CC2F-3C42-BE17-BB079A171BA6}"/>
              </a:ext>
            </a:extLst>
          </p:cNvPr>
          <p:cNvSpPr/>
          <p:nvPr/>
        </p:nvSpPr>
        <p:spPr>
          <a:xfrm>
            <a:off x="838200" y="3200400"/>
            <a:ext cx="298976" cy="1371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</a:t>
            </a:r>
          </a:p>
          <a:p>
            <a:pPr algn="ctr"/>
            <a:r>
              <a:rPr lang="en-US" sz="1200" dirty="0"/>
              <a:t>I</a:t>
            </a:r>
          </a:p>
          <a:p>
            <a:pPr algn="ctr"/>
            <a:r>
              <a:rPr lang="en-US" sz="1200" dirty="0"/>
              <a:t>S</a:t>
            </a:r>
          </a:p>
          <a:p>
            <a:pPr algn="ctr"/>
            <a:r>
              <a:rPr lang="en-US" sz="1200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6CBED-7CFD-7C49-B5C6-0E9E0B4896EB}"/>
              </a:ext>
            </a:extLst>
          </p:cNvPr>
          <p:cNvSpPr/>
          <p:nvPr/>
        </p:nvSpPr>
        <p:spPr>
          <a:xfrm>
            <a:off x="1151872" y="3200400"/>
            <a:ext cx="298976" cy="1371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</a:t>
            </a:r>
          </a:p>
          <a:p>
            <a:pPr algn="ctr"/>
            <a:r>
              <a:rPr lang="en-US" sz="1200" dirty="0" err="1"/>
              <a:t>ch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5157A-8F66-8E4F-84E4-E6BD1B72EE84}"/>
              </a:ext>
            </a:extLst>
          </p:cNvPr>
          <p:cNvSpPr/>
          <p:nvPr/>
        </p:nvSpPr>
        <p:spPr>
          <a:xfrm>
            <a:off x="1465544" y="3200400"/>
            <a:ext cx="298976" cy="13716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</a:t>
            </a:r>
          </a:p>
          <a:p>
            <a:pPr algn="ctr"/>
            <a:r>
              <a:rPr lang="en-US" sz="1200" dirty="0"/>
              <a:t>ton</a:t>
            </a:r>
          </a:p>
        </p:txBody>
      </p:sp>
    </p:spTree>
    <p:extLst>
      <p:ext uri="{BB962C8B-B14F-4D97-AF65-F5344CB8AC3E}">
        <p14:creationId xmlns:p14="http://schemas.microsoft.com/office/powerpoint/2010/main" val="410883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2610-442A-3D4D-822B-B37E9CC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035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037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00CF0-F716-B543-B6EF-539412018CB1}"/>
              </a:ext>
            </a:extLst>
          </p:cNvPr>
          <p:cNvSpPr txBox="1"/>
          <p:nvPr/>
        </p:nvSpPr>
        <p:spPr>
          <a:xfrm>
            <a:off x="3102795" y="2547990"/>
            <a:ext cx="573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SOFTWARE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3482-642D-0C45-BA70-79C9C9F0C4C9}"/>
              </a:ext>
            </a:extLst>
          </p:cNvPr>
          <p:cNvSpPr txBox="1"/>
          <p:nvPr/>
        </p:nvSpPr>
        <p:spPr>
          <a:xfrm>
            <a:off x="4911048" y="3647326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420B6-5D74-D048-A51A-636D2A00B80A}"/>
              </a:ext>
            </a:extLst>
          </p:cNvPr>
          <p:cNvSpPr txBox="1"/>
          <p:nvPr/>
        </p:nvSpPr>
        <p:spPr>
          <a:xfrm>
            <a:off x="5046470" y="4016120"/>
            <a:ext cx="1399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Demo:2 | 7-OCT-19</a:t>
            </a:r>
          </a:p>
        </p:txBody>
      </p:sp>
    </p:spTree>
    <p:extLst>
      <p:ext uri="{BB962C8B-B14F-4D97-AF65-F5344CB8AC3E}">
        <p14:creationId xmlns:p14="http://schemas.microsoft.com/office/powerpoint/2010/main" val="39652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CAC-AC47-8D4E-A483-971366B9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7BDB-7785-1048-A050-DBB6F5EE8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layouts can be constructed through the tool</a:t>
            </a:r>
          </a:p>
          <a:p>
            <a:r>
              <a:rPr lang="en-US" dirty="0"/>
              <a:t>Limited component support Image, Buttons, accordion</a:t>
            </a:r>
          </a:p>
          <a:p>
            <a:r>
              <a:rPr lang="en-US" dirty="0"/>
              <a:t>Nested layouts, layouts within layout are supported</a:t>
            </a:r>
          </a:p>
          <a:p>
            <a:r>
              <a:rPr lang="en-US" dirty="0"/>
              <a:t>Ground zero level documentation on JSON file.</a:t>
            </a:r>
          </a:p>
        </p:txBody>
      </p:sp>
    </p:spTree>
    <p:extLst>
      <p:ext uri="{BB962C8B-B14F-4D97-AF65-F5344CB8AC3E}">
        <p14:creationId xmlns:p14="http://schemas.microsoft.com/office/powerpoint/2010/main" val="2674168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F5F0-3E9D-4D45-AEA1-99ABC266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54AB-7E7A-624B-8E42-F8916387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2119"/>
          </a:xfrm>
        </p:spPr>
        <p:txBody>
          <a:bodyPr/>
          <a:lstStyle/>
          <a:p>
            <a:r>
              <a:rPr lang="en-US" dirty="0"/>
              <a:t>Everything in the application is a stack of rows.(Max-N)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C52D7-856C-8548-8A95-E859E701BD52}"/>
              </a:ext>
            </a:extLst>
          </p:cNvPr>
          <p:cNvSpPr/>
          <p:nvPr/>
        </p:nvSpPr>
        <p:spPr>
          <a:xfrm>
            <a:off x="1243172" y="2373330"/>
            <a:ext cx="9883740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1DC7F-1677-D04F-BFCE-C34BC5079468}"/>
              </a:ext>
            </a:extLst>
          </p:cNvPr>
          <p:cNvSpPr/>
          <p:nvPr/>
        </p:nvSpPr>
        <p:spPr>
          <a:xfrm>
            <a:off x="1243172" y="3176087"/>
            <a:ext cx="9883740" cy="667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Row-2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0979B2-2423-BC49-BE41-1D2EDAC759B2}"/>
              </a:ext>
            </a:extLst>
          </p:cNvPr>
          <p:cNvSpPr txBox="1">
            <a:spLocks/>
          </p:cNvSpPr>
          <p:nvPr/>
        </p:nvSpPr>
        <p:spPr>
          <a:xfrm>
            <a:off x="838200" y="4172681"/>
            <a:ext cx="10515600" cy="221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Rows have elements stacked horizontally(Max-12)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B9533-0CFC-144C-B287-67D4DB55634B}"/>
              </a:ext>
            </a:extLst>
          </p:cNvPr>
          <p:cNvSpPr/>
          <p:nvPr/>
        </p:nvSpPr>
        <p:spPr>
          <a:xfrm>
            <a:off x="1243172" y="4734673"/>
            <a:ext cx="9883740" cy="178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Row-1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B9B69-09AE-4B42-84D4-4F65B2C1D7CD}"/>
              </a:ext>
            </a:extLst>
          </p:cNvPr>
          <p:cNvSpPr/>
          <p:nvPr/>
        </p:nvSpPr>
        <p:spPr>
          <a:xfrm>
            <a:off x="1366463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C5B44-BDDB-D447-93FA-449A9A0474EC}"/>
              </a:ext>
            </a:extLst>
          </p:cNvPr>
          <p:cNvSpPr/>
          <p:nvPr/>
        </p:nvSpPr>
        <p:spPr>
          <a:xfrm>
            <a:off x="3246635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F6653-D8E2-6F46-B699-D13162A3D8E8}"/>
              </a:ext>
            </a:extLst>
          </p:cNvPr>
          <p:cNvSpPr/>
          <p:nvPr/>
        </p:nvSpPr>
        <p:spPr>
          <a:xfrm>
            <a:off x="9245029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3B622-8EFB-2243-9BC9-35C820E2A07D}"/>
              </a:ext>
            </a:extLst>
          </p:cNvPr>
          <p:cNvSpPr/>
          <p:nvPr/>
        </p:nvSpPr>
        <p:spPr>
          <a:xfrm>
            <a:off x="5126807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8EAEF-2585-0A46-8869-8329C5BDD8E1}"/>
              </a:ext>
            </a:extLst>
          </p:cNvPr>
          <p:cNvSpPr/>
          <p:nvPr/>
        </p:nvSpPr>
        <p:spPr>
          <a:xfrm>
            <a:off x="7006979" y="4880225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Component-4</a:t>
            </a:r>
          </a:p>
        </p:txBody>
      </p:sp>
    </p:spTree>
    <p:extLst>
      <p:ext uri="{BB962C8B-B14F-4D97-AF65-F5344CB8AC3E}">
        <p14:creationId xmlns:p14="http://schemas.microsoft.com/office/powerpoint/2010/main" val="46263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F5F0-3E9D-4D45-AEA1-99ABC266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54AB-7E7A-624B-8E42-F8916387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/>
          <a:lstStyle/>
          <a:p>
            <a:r>
              <a:rPr lang="en-US" dirty="0"/>
              <a:t>Elements can have layouts within them(Max N-Rows,12 Components, N Depth)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2B9533-0CFC-144C-B287-67D4DB55634B}"/>
              </a:ext>
            </a:extLst>
          </p:cNvPr>
          <p:cNvSpPr/>
          <p:nvPr/>
        </p:nvSpPr>
        <p:spPr>
          <a:xfrm>
            <a:off x="838200" y="2878137"/>
            <a:ext cx="9883740" cy="1785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Row-1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6B9B69-09AE-4B42-84D4-4F65B2C1D7CD}"/>
              </a:ext>
            </a:extLst>
          </p:cNvPr>
          <p:cNvSpPr/>
          <p:nvPr/>
        </p:nvSpPr>
        <p:spPr>
          <a:xfrm>
            <a:off x="961491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C5B44-BDDB-D447-93FA-449A9A0474EC}"/>
              </a:ext>
            </a:extLst>
          </p:cNvPr>
          <p:cNvSpPr/>
          <p:nvPr/>
        </p:nvSpPr>
        <p:spPr>
          <a:xfrm>
            <a:off x="2841663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F6653-D8E2-6F46-B699-D13162A3D8E8}"/>
              </a:ext>
            </a:extLst>
          </p:cNvPr>
          <p:cNvSpPr/>
          <p:nvPr/>
        </p:nvSpPr>
        <p:spPr>
          <a:xfrm>
            <a:off x="8840057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3B622-8EFB-2243-9BC9-35C820E2A07D}"/>
              </a:ext>
            </a:extLst>
          </p:cNvPr>
          <p:cNvSpPr/>
          <p:nvPr/>
        </p:nvSpPr>
        <p:spPr>
          <a:xfrm>
            <a:off x="4721835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78EAEF-2585-0A46-8869-8329C5BDD8E1}"/>
              </a:ext>
            </a:extLst>
          </p:cNvPr>
          <p:cNvSpPr/>
          <p:nvPr/>
        </p:nvSpPr>
        <p:spPr>
          <a:xfrm>
            <a:off x="6602007" y="3023689"/>
            <a:ext cx="1756881" cy="1335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Component-4</a:t>
            </a:r>
          </a:p>
        </p:txBody>
      </p:sp>
    </p:spTree>
    <p:extLst>
      <p:ext uri="{BB962C8B-B14F-4D97-AF65-F5344CB8AC3E}">
        <p14:creationId xmlns:p14="http://schemas.microsoft.com/office/powerpoint/2010/main" val="231283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9E6CEDF-8498-BC4F-9750-3B563E4FF93E}"/>
              </a:ext>
            </a:extLst>
          </p:cNvPr>
          <p:cNvSpPr/>
          <p:nvPr/>
        </p:nvSpPr>
        <p:spPr>
          <a:xfrm>
            <a:off x="2012015" y="819099"/>
            <a:ext cx="3472665" cy="3667875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Friction Area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46E408-3AF9-9D45-9A72-0948D6D0202F}"/>
              </a:ext>
            </a:extLst>
          </p:cNvPr>
          <p:cNvSpPr/>
          <p:nvPr/>
        </p:nvSpPr>
        <p:spPr>
          <a:xfrm>
            <a:off x="4960704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sz="1050" dirty="0"/>
              <a:t>Store Code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C692E1-00B4-8F4D-A94D-DBDC2E83B6A9}"/>
              </a:ext>
            </a:extLst>
          </p:cNvPr>
          <p:cNvSpPr/>
          <p:nvPr/>
        </p:nvSpPr>
        <p:spPr>
          <a:xfrm>
            <a:off x="3090807" y="1303106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  <a:p>
            <a:pPr algn="ctr"/>
            <a:r>
              <a:rPr lang="en-US" sz="1050" dirty="0"/>
              <a:t>APP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AA95D5-AB02-204E-A826-494065D3DE82}"/>
              </a:ext>
            </a:extLst>
          </p:cNvPr>
          <p:cNvSpPr/>
          <p:nvPr/>
        </p:nvSpPr>
        <p:spPr>
          <a:xfrm>
            <a:off x="3090807" y="275005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</a:t>
            </a:r>
          </a:p>
          <a:p>
            <a:pPr algn="ctr"/>
            <a:r>
              <a:rPr lang="en-US" sz="1050" dirty="0"/>
              <a:t>Solution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C6E150-13C3-F54A-AC0A-53AF63BD48BE}"/>
              </a:ext>
            </a:extLst>
          </p:cNvPr>
          <p:cNvSpPr/>
          <p:nvPr/>
        </p:nvSpPr>
        <p:spPr>
          <a:xfrm>
            <a:off x="4957276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Dev’s</a:t>
            </a:r>
          </a:p>
          <a:p>
            <a:pPr algn="ctr"/>
            <a:r>
              <a:rPr lang="en-US" sz="1050" dirty="0"/>
              <a:t>Design to Code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352939-E44A-BB48-8908-B8C9949635E3}"/>
              </a:ext>
            </a:extLst>
          </p:cNvPr>
          <p:cNvSpPr/>
          <p:nvPr/>
        </p:nvSpPr>
        <p:spPr>
          <a:xfrm>
            <a:off x="7888840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sz="1050" dirty="0"/>
              <a:t>Binary Validation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06620E-1560-BA40-8E76-8B4DAA096973}"/>
              </a:ext>
            </a:extLst>
          </p:cNvPr>
          <p:cNvSpPr/>
          <p:nvPr/>
        </p:nvSpPr>
        <p:spPr>
          <a:xfrm>
            <a:off x="945222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F7EC9C-9AD7-F94B-98B7-50BE55636A35}"/>
              </a:ext>
            </a:extLst>
          </p:cNvPr>
          <p:cNvSpPr/>
          <p:nvPr/>
        </p:nvSpPr>
        <p:spPr>
          <a:xfrm>
            <a:off x="9758737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CA35BEF-6A25-A046-8A17-56BE5E7674CC}"/>
              </a:ext>
            </a:extLst>
          </p:cNvPr>
          <p:cNvSpPr/>
          <p:nvPr/>
        </p:nvSpPr>
        <p:spPr>
          <a:xfrm>
            <a:off x="7888840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</a:t>
            </a:r>
          </a:p>
          <a:p>
            <a:pPr algn="ctr"/>
            <a:r>
              <a:rPr lang="en-US" sz="1050" dirty="0"/>
              <a:t>Binary Store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0C8581D-929F-B04A-A911-5CAD43C0B7D9}"/>
              </a:ext>
            </a:extLst>
          </p:cNvPr>
          <p:cNvSpPr/>
          <p:nvPr/>
        </p:nvSpPr>
        <p:spPr>
          <a:xfrm>
            <a:off x="6423058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  <a:p>
            <a:pPr algn="ctr"/>
            <a:r>
              <a:rPr lang="en-US" dirty="0"/>
              <a:t>J-Frog</a:t>
            </a:r>
          </a:p>
          <a:p>
            <a:pPr algn="ctr"/>
            <a:r>
              <a:rPr lang="en-US" sz="1050" dirty="0"/>
              <a:t>Store Binary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CB895D-711E-9047-8ADE-D12BDFCCEF61}"/>
              </a:ext>
            </a:extLst>
          </p:cNvPr>
          <p:cNvSpPr/>
          <p:nvPr/>
        </p:nvSpPr>
        <p:spPr>
          <a:xfrm>
            <a:off x="6423058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CI-CD</a:t>
            </a:r>
          </a:p>
          <a:p>
            <a:pPr algn="ctr"/>
            <a:r>
              <a:rPr lang="en-US" sz="1050" dirty="0"/>
              <a:t>Code to Binary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262EE2A-7C04-894C-8B65-D2BF3E97D7BC}"/>
              </a:ext>
            </a:extLst>
          </p:cNvPr>
          <p:cNvSpPr/>
          <p:nvPr/>
        </p:nvSpPr>
        <p:spPr>
          <a:xfrm>
            <a:off x="3090807" y="4354530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Confluence</a:t>
            </a:r>
          </a:p>
          <a:p>
            <a:pPr algn="ctr"/>
            <a:r>
              <a:rPr lang="en-US" sz="1050" dirty="0"/>
              <a:t>Store Design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21A88FA-4EB2-5047-B475-A64278599800}"/>
              </a:ext>
            </a:extLst>
          </p:cNvPr>
          <p:cNvSpPr/>
          <p:nvPr/>
        </p:nvSpPr>
        <p:spPr>
          <a:xfrm>
            <a:off x="3080533" y="143838"/>
            <a:ext cx="1191802" cy="1023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Invision</a:t>
            </a:r>
            <a:endParaRPr lang="en-US" dirty="0"/>
          </a:p>
          <a:p>
            <a:pPr algn="ctr"/>
            <a:r>
              <a:rPr lang="en-US" sz="1050" dirty="0"/>
              <a:t>Store 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364466-659D-DD4A-981F-770F96FA9258}"/>
              </a:ext>
            </a:extLst>
          </p:cNvPr>
          <p:cNvSpPr/>
          <p:nvPr/>
        </p:nvSpPr>
        <p:spPr>
          <a:xfrm>
            <a:off x="1037689" y="5661062"/>
            <a:ext cx="10017304" cy="46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Management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181E2D-15A7-4D4D-89CD-8CE6FA782FBC}"/>
              </a:ext>
            </a:extLst>
          </p:cNvPr>
          <p:cNvSpPr/>
          <p:nvPr/>
        </p:nvSpPr>
        <p:spPr>
          <a:xfrm>
            <a:off x="1037689" y="6185045"/>
            <a:ext cx="10017304" cy="4623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Rally/Jira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01541E4-6300-B941-A407-61AE9F65FAEB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2599362" y="1888733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F6BF404-2938-3341-9EC7-02DBCF620D2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599362" y="2612205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AB6F46BD-165F-E74F-93D5-5C00FB0DC83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82609" y="1888733"/>
            <a:ext cx="674667" cy="7294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E3DED4A-661A-4146-802E-C6C8CCA33B2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82609" y="2618197"/>
            <a:ext cx="674667" cy="71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3604AC-FC3E-5B41-B821-A254E9ABC359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6149078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331004-325B-4C4A-BCD2-B055B3A4D9B6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7614860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2F0717-0BF1-FD4B-9FCC-0856BF56F5F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9080642" y="2612205"/>
            <a:ext cx="678095" cy="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C4B155-A5AD-6746-809D-2E33DAEC9965}"/>
              </a:ext>
            </a:extLst>
          </p:cNvPr>
          <p:cNvSpPr txBox="1"/>
          <p:nvPr/>
        </p:nvSpPr>
        <p:spPr>
          <a:xfrm>
            <a:off x="4513598" y="143838"/>
            <a:ext cx="327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Release Cycle</a:t>
            </a:r>
          </a:p>
        </p:txBody>
      </p:sp>
    </p:spTree>
    <p:extLst>
      <p:ext uri="{BB962C8B-B14F-4D97-AF65-F5344CB8AC3E}">
        <p14:creationId xmlns:p14="http://schemas.microsoft.com/office/powerpoint/2010/main" val="42217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C6B9F-03D4-F346-B83B-94F7F4358227}"/>
              </a:ext>
            </a:extLst>
          </p:cNvPr>
          <p:cNvSpPr txBox="1"/>
          <p:nvPr/>
        </p:nvSpPr>
        <p:spPr>
          <a:xfrm>
            <a:off x="2376311" y="2517422"/>
            <a:ext cx="7647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Programs writing new Programs.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AE750-62A1-204C-B2F7-B4735970FE94}"/>
              </a:ext>
            </a:extLst>
          </p:cNvPr>
          <p:cNvSpPr txBox="1"/>
          <p:nvPr/>
        </p:nvSpPr>
        <p:spPr>
          <a:xfrm>
            <a:off x="4698808" y="3259026"/>
            <a:ext cx="37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Reproduction!! A.K.A Code Gen </a:t>
            </a:r>
          </a:p>
        </p:txBody>
      </p:sp>
    </p:spTree>
    <p:extLst>
      <p:ext uri="{BB962C8B-B14F-4D97-AF65-F5344CB8AC3E}">
        <p14:creationId xmlns:p14="http://schemas.microsoft.com/office/powerpoint/2010/main" val="425871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48C25D-F83F-D44C-AC64-C3691377EF35}"/>
              </a:ext>
            </a:extLst>
          </p:cNvPr>
          <p:cNvSpPr/>
          <p:nvPr/>
        </p:nvSpPr>
        <p:spPr>
          <a:xfrm>
            <a:off x="2740412" y="754387"/>
            <a:ext cx="3077538" cy="37973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Magic Tool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F5DE6C1-3F41-1748-8D17-CE61A96AD3CB}"/>
              </a:ext>
            </a:extLst>
          </p:cNvPr>
          <p:cNvSpPr/>
          <p:nvPr/>
        </p:nvSpPr>
        <p:spPr>
          <a:xfrm>
            <a:off x="4960704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sz="1050" dirty="0"/>
              <a:t>Store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B46454-E71F-9B42-A228-ADA0332C4062}"/>
              </a:ext>
            </a:extLst>
          </p:cNvPr>
          <p:cNvSpPr/>
          <p:nvPr/>
        </p:nvSpPr>
        <p:spPr>
          <a:xfrm>
            <a:off x="3090807" y="1303106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  <a:p>
            <a:pPr algn="ctr"/>
            <a:r>
              <a:rPr lang="en-US" sz="1050" dirty="0"/>
              <a:t>APP Design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F6D512-CE3D-9945-8436-C427138DEB67}"/>
              </a:ext>
            </a:extLst>
          </p:cNvPr>
          <p:cNvSpPr/>
          <p:nvPr/>
        </p:nvSpPr>
        <p:spPr>
          <a:xfrm>
            <a:off x="3090807" y="275005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</a:t>
            </a:r>
          </a:p>
          <a:p>
            <a:pPr algn="ctr"/>
            <a:r>
              <a:rPr lang="en-US" sz="1050" dirty="0"/>
              <a:t>Solution Design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1F2F0-9417-4D48-A9F5-2E934801D67A}"/>
              </a:ext>
            </a:extLst>
          </p:cNvPr>
          <p:cNvSpPr/>
          <p:nvPr/>
        </p:nvSpPr>
        <p:spPr>
          <a:xfrm>
            <a:off x="4957276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Dev’s</a:t>
            </a:r>
          </a:p>
          <a:p>
            <a:pPr algn="ctr"/>
            <a:r>
              <a:rPr lang="en-US" sz="1050" dirty="0"/>
              <a:t>Design to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9217AFB-A667-D744-B0B1-7E2351045FE1}"/>
              </a:ext>
            </a:extLst>
          </p:cNvPr>
          <p:cNvSpPr/>
          <p:nvPr/>
        </p:nvSpPr>
        <p:spPr>
          <a:xfrm>
            <a:off x="7888840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sz="1050" dirty="0"/>
              <a:t>Binary Validation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A14C399-BE79-CA49-980F-F710AE5DC17C}"/>
              </a:ext>
            </a:extLst>
          </p:cNvPr>
          <p:cNvSpPr/>
          <p:nvPr/>
        </p:nvSpPr>
        <p:spPr>
          <a:xfrm>
            <a:off x="945222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5A5A696-0B34-E249-8E0D-1806A7F6D0BB}"/>
              </a:ext>
            </a:extLst>
          </p:cNvPr>
          <p:cNvSpPr/>
          <p:nvPr/>
        </p:nvSpPr>
        <p:spPr>
          <a:xfrm>
            <a:off x="9758737" y="1303106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7DE39D5-0926-2A47-98E9-55F703A5F525}"/>
              </a:ext>
            </a:extLst>
          </p:cNvPr>
          <p:cNvSpPr/>
          <p:nvPr/>
        </p:nvSpPr>
        <p:spPr>
          <a:xfrm>
            <a:off x="7888840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Artifacts</a:t>
            </a:r>
          </a:p>
          <a:p>
            <a:pPr algn="ctr"/>
            <a:r>
              <a:rPr lang="en-US" sz="1050" dirty="0"/>
              <a:t>Binary Store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016367-378C-3B46-8AD1-62ACAAC4D1D5}"/>
              </a:ext>
            </a:extLst>
          </p:cNvPr>
          <p:cNvSpPr/>
          <p:nvPr/>
        </p:nvSpPr>
        <p:spPr>
          <a:xfrm>
            <a:off x="6423058" y="3647326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</a:t>
            </a:r>
          </a:p>
          <a:p>
            <a:pPr algn="ctr"/>
            <a:r>
              <a:rPr lang="en-US" dirty="0"/>
              <a:t>J-Frog</a:t>
            </a:r>
          </a:p>
          <a:p>
            <a:pPr algn="ctr"/>
            <a:r>
              <a:rPr lang="en-US" sz="1050" dirty="0"/>
              <a:t>Store Binary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643B3F1-5DBE-0A47-86CD-B9AD5B96E9AA}"/>
              </a:ext>
            </a:extLst>
          </p:cNvPr>
          <p:cNvSpPr/>
          <p:nvPr/>
        </p:nvSpPr>
        <p:spPr>
          <a:xfrm>
            <a:off x="6423058" y="203257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CI-CD</a:t>
            </a:r>
          </a:p>
          <a:p>
            <a:pPr algn="ctr"/>
            <a:r>
              <a:rPr lang="en-US" sz="1050" dirty="0"/>
              <a:t>Code to Binary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4E296F9-8A11-8542-8937-D2DEBF0A774C}"/>
              </a:ext>
            </a:extLst>
          </p:cNvPr>
          <p:cNvSpPr/>
          <p:nvPr/>
        </p:nvSpPr>
        <p:spPr>
          <a:xfrm>
            <a:off x="3090807" y="4354530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Confluence</a:t>
            </a:r>
          </a:p>
          <a:p>
            <a:pPr algn="ctr"/>
            <a:r>
              <a:rPr lang="en-US" sz="1050" dirty="0"/>
              <a:t>Store Design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F64E40C-7802-F045-91E8-1AD0F28AF8D6}"/>
              </a:ext>
            </a:extLst>
          </p:cNvPr>
          <p:cNvSpPr/>
          <p:nvPr/>
        </p:nvSpPr>
        <p:spPr>
          <a:xfrm>
            <a:off x="3080533" y="143838"/>
            <a:ext cx="1191802" cy="10239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Invision</a:t>
            </a:r>
            <a:endParaRPr lang="en-US" dirty="0"/>
          </a:p>
          <a:p>
            <a:pPr algn="ctr"/>
            <a:r>
              <a:rPr lang="en-US" sz="1050" dirty="0"/>
              <a:t>Store UX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0011A3-1420-FA4E-B11E-4BFA2C2243FE}"/>
              </a:ext>
            </a:extLst>
          </p:cNvPr>
          <p:cNvSpPr/>
          <p:nvPr/>
        </p:nvSpPr>
        <p:spPr>
          <a:xfrm>
            <a:off x="1037689" y="5661062"/>
            <a:ext cx="10017304" cy="46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Management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BA4F6435-AC4D-3541-A494-7BCFF762A98F}"/>
              </a:ext>
            </a:extLst>
          </p:cNvPr>
          <p:cNvCxnSpPr>
            <a:stCxn id="38" idx="3"/>
            <a:endCxn id="34" idx="1"/>
          </p:cNvCxnSpPr>
          <p:nvPr/>
        </p:nvCxnSpPr>
        <p:spPr>
          <a:xfrm flipV="1">
            <a:off x="2599362" y="1888733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EE97FD2-6B5A-B14C-9E12-B92E94D2E02D}"/>
              </a:ext>
            </a:extLst>
          </p:cNvPr>
          <p:cNvCxnSpPr>
            <a:cxnSpLocks/>
            <a:stCxn id="38" idx="3"/>
            <a:endCxn id="35" idx="1"/>
          </p:cNvCxnSpPr>
          <p:nvPr/>
        </p:nvCxnSpPr>
        <p:spPr>
          <a:xfrm>
            <a:off x="2599362" y="2612205"/>
            <a:ext cx="491445" cy="7234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71DB62C-BF67-0048-869A-E37E09037CE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4282609" y="1888733"/>
            <a:ext cx="674667" cy="72946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1FAEF7A-69F9-A443-8828-AD3660533BE6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4282609" y="2618197"/>
            <a:ext cx="674667" cy="717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472055-5F1C-5442-8A48-0978B058D777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>
            <a:off x="6149078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4C94C2-0192-9D41-A3E7-A4C824EF7480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>
            <a:off x="7614860" y="2618197"/>
            <a:ext cx="273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CF954E-4772-FF49-B617-622B3E53779B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080642" y="2612205"/>
            <a:ext cx="678095" cy="5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8F0C48-9BF1-864F-BC48-9007BDE91B49}"/>
              </a:ext>
            </a:extLst>
          </p:cNvPr>
          <p:cNvSpPr txBox="1"/>
          <p:nvPr/>
        </p:nvSpPr>
        <p:spPr>
          <a:xfrm>
            <a:off x="4513598" y="143838"/>
            <a:ext cx="3270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Release Cycle</a:t>
            </a:r>
          </a:p>
        </p:txBody>
      </p:sp>
    </p:spTree>
    <p:extLst>
      <p:ext uri="{BB962C8B-B14F-4D97-AF65-F5344CB8AC3E}">
        <p14:creationId xmlns:p14="http://schemas.microsoft.com/office/powerpoint/2010/main" val="15628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48C25D-F83F-D44C-AC64-C3691377EF35}"/>
              </a:ext>
            </a:extLst>
          </p:cNvPr>
          <p:cNvSpPr/>
          <p:nvPr/>
        </p:nvSpPr>
        <p:spPr>
          <a:xfrm>
            <a:off x="2014056" y="1559065"/>
            <a:ext cx="2057400" cy="203257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Magic Tool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F5DE6C1-3F41-1748-8D17-CE61A96AD3CB}"/>
              </a:ext>
            </a:extLst>
          </p:cNvPr>
          <p:cNvSpPr/>
          <p:nvPr/>
        </p:nvSpPr>
        <p:spPr>
          <a:xfrm>
            <a:off x="4376415" y="1989724"/>
            <a:ext cx="1191802" cy="11712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r>
              <a:rPr lang="en-US" sz="1050" dirty="0"/>
              <a:t>Store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BB46454-E71F-9B42-A228-ADA0332C4062}"/>
              </a:ext>
            </a:extLst>
          </p:cNvPr>
          <p:cNvSpPr/>
          <p:nvPr/>
        </p:nvSpPr>
        <p:spPr>
          <a:xfrm>
            <a:off x="367052" y="1285516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  <a:p>
            <a:pPr algn="ctr"/>
            <a:r>
              <a:rPr lang="en-US" sz="1050" dirty="0"/>
              <a:t>APP Design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F6D512-CE3D-9945-8436-C427138DEB67}"/>
              </a:ext>
            </a:extLst>
          </p:cNvPr>
          <p:cNvSpPr/>
          <p:nvPr/>
        </p:nvSpPr>
        <p:spPr>
          <a:xfrm>
            <a:off x="367052" y="2732460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</a:t>
            </a:r>
          </a:p>
          <a:p>
            <a:pPr algn="ctr"/>
            <a:r>
              <a:rPr lang="en-US" sz="1050" dirty="0"/>
              <a:t>Solution Design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1F2F0-9417-4D48-A9F5-2E934801D67A}"/>
              </a:ext>
            </a:extLst>
          </p:cNvPr>
          <p:cNvSpPr/>
          <p:nvPr/>
        </p:nvSpPr>
        <p:spPr>
          <a:xfrm>
            <a:off x="5873176" y="1989724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Dev’s</a:t>
            </a:r>
          </a:p>
          <a:p>
            <a:pPr algn="ctr"/>
            <a:r>
              <a:rPr lang="en-US" sz="1050" dirty="0"/>
              <a:t>Design to Code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71DB62C-BF67-0048-869A-E37E09037CE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>
            <a:off x="1558854" y="1871143"/>
            <a:ext cx="455202" cy="7042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1FAEF7A-69F9-A443-8828-AD3660533BE6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1558854" y="2575351"/>
            <a:ext cx="455202" cy="742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8F0C48-9BF1-864F-BC48-9007BDE91B49}"/>
              </a:ext>
            </a:extLst>
          </p:cNvPr>
          <p:cNvSpPr txBox="1"/>
          <p:nvPr/>
        </p:nvSpPr>
        <p:spPr>
          <a:xfrm>
            <a:off x="4513598" y="143838"/>
            <a:ext cx="26528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Magic Tool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1240D7-EA1C-D047-A266-D17746F1FC59}"/>
              </a:ext>
            </a:extLst>
          </p:cNvPr>
          <p:cNvCxnSpPr>
            <a:stCxn id="30" idx="3"/>
            <a:endCxn id="33" idx="1"/>
          </p:cNvCxnSpPr>
          <p:nvPr/>
        </p:nvCxnSpPr>
        <p:spPr>
          <a:xfrm>
            <a:off x="4071456" y="2575351"/>
            <a:ext cx="304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C82A68-3AF8-164A-97F1-E4C435DFE3C0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5568217" y="2575351"/>
            <a:ext cx="304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7616C-9EDB-3F4D-B6D6-D09B758DDD60}"/>
              </a:ext>
            </a:extLst>
          </p:cNvPr>
          <p:cNvSpPr txBox="1"/>
          <p:nvPr/>
        </p:nvSpPr>
        <p:spPr>
          <a:xfrm>
            <a:off x="298868" y="4346989"/>
            <a:ext cx="11704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Magic Tool is a web based tool, used by Arch and UX Folks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Drag Drop UI to Architects and UX to create Application Pages and designing them.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will output code files which will be structure template for a given technology.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Developer will only fill in the blanks where it is to complex for the tool to generate code.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207E7-1CB5-504A-B27E-DA6F4CBD5447}"/>
              </a:ext>
            </a:extLst>
          </p:cNvPr>
          <p:cNvSpPr txBox="1"/>
          <p:nvPr/>
        </p:nvSpPr>
        <p:spPr>
          <a:xfrm>
            <a:off x="1390789" y="5987191"/>
            <a:ext cx="952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 Term Goal : To cover entire from Requirements to Release with very little help of developers.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177AF8D-588C-F549-9201-9B30552765F0}"/>
              </a:ext>
            </a:extLst>
          </p:cNvPr>
          <p:cNvSpPr/>
          <p:nvPr/>
        </p:nvSpPr>
        <p:spPr>
          <a:xfrm>
            <a:off x="8916541" y="1989723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  <a:p>
            <a:pPr algn="ctr"/>
            <a:r>
              <a:rPr lang="en-US" sz="1050" dirty="0"/>
              <a:t>Binary Validation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8664FC7-1570-474A-8DD3-417735F5D701}"/>
              </a:ext>
            </a:extLst>
          </p:cNvPr>
          <p:cNvSpPr/>
          <p:nvPr/>
        </p:nvSpPr>
        <p:spPr>
          <a:xfrm>
            <a:off x="10451317" y="1266251"/>
            <a:ext cx="1654140" cy="2618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Release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B638AE0-5679-3D4A-87FD-DF94F0AF585B}"/>
              </a:ext>
            </a:extLst>
          </p:cNvPr>
          <p:cNvSpPr/>
          <p:nvPr/>
        </p:nvSpPr>
        <p:spPr>
          <a:xfrm>
            <a:off x="7369937" y="1989724"/>
            <a:ext cx="1191802" cy="11712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CI-CD</a:t>
            </a:r>
          </a:p>
          <a:p>
            <a:pPr algn="ctr"/>
            <a:r>
              <a:rPr lang="en-US" sz="1050" dirty="0"/>
              <a:t>Code to Binary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8380D7-5F8D-A64E-8174-874A871B83DF}"/>
              </a:ext>
            </a:extLst>
          </p:cNvPr>
          <p:cNvCxnSpPr>
            <a:cxnSpLocks/>
            <a:stCxn id="36" idx="3"/>
            <a:endCxn id="59" idx="1"/>
          </p:cNvCxnSpPr>
          <p:nvPr/>
        </p:nvCxnSpPr>
        <p:spPr>
          <a:xfrm>
            <a:off x="7064978" y="2575351"/>
            <a:ext cx="3049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6C3E11-F9BB-E849-B7A2-FC52741B6A11}"/>
              </a:ext>
            </a:extLst>
          </p:cNvPr>
          <p:cNvCxnSpPr>
            <a:cxnSpLocks/>
            <a:stCxn id="59" idx="3"/>
            <a:endCxn id="49" idx="1"/>
          </p:cNvCxnSpPr>
          <p:nvPr/>
        </p:nvCxnSpPr>
        <p:spPr>
          <a:xfrm flipV="1">
            <a:off x="8561739" y="2575350"/>
            <a:ext cx="35480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70DEFE-DB35-D849-9A36-9B80F3AEA70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10108343" y="2575350"/>
            <a:ext cx="34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2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69-26A5-7545-A5B3-B32BCEB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813"/>
            <a:ext cx="10515600" cy="1006475"/>
          </a:xfrm>
        </p:spPr>
        <p:txBody>
          <a:bodyPr/>
          <a:lstStyle/>
          <a:p>
            <a:r>
              <a:rPr lang="en-US" dirty="0"/>
              <a:t>Why should we invent/invest in Magic Tool?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05AB8-A9B1-E946-9AA4-A44326B2BA78}"/>
              </a:ext>
            </a:extLst>
          </p:cNvPr>
          <p:cNvSpPr txBox="1"/>
          <p:nvPr/>
        </p:nvSpPr>
        <p:spPr>
          <a:xfrm>
            <a:off x="838200" y="1538288"/>
            <a:ext cx="91086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Automation of software development.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need less manpower.(</a:t>
            </a:r>
            <a:r>
              <a:rPr lang="en-US" dirty="0" err="1"/>
              <a:t>Devs</a:t>
            </a:r>
            <a:r>
              <a:rPr lang="en-US" dirty="0"/>
              <a:t>, Architect, UX)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Since the tool itself will guide to be on right path Quality of manpower may not be an issue.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Less of frictions over design patterns and reviews.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Increased Quality since we will be using tried and tested components.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real process which can be certified for ISO Audits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Consistency in design, UX language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48D270-89A0-F34A-A15B-BE67DFC67250}"/>
              </a:ext>
            </a:extLst>
          </p:cNvPr>
          <p:cNvSpPr txBox="1">
            <a:spLocks/>
          </p:cNvSpPr>
          <p:nvPr/>
        </p:nvSpPr>
        <p:spPr>
          <a:xfrm>
            <a:off x="749300" y="3569613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 this the Alfa Tool we were waiting for?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31DA1-D7FF-3540-A123-B5517D684509}"/>
              </a:ext>
            </a:extLst>
          </p:cNvPr>
          <p:cNvSpPr txBox="1"/>
          <p:nvPr/>
        </p:nvSpPr>
        <p:spPr>
          <a:xfrm>
            <a:off x="838200" y="4476889"/>
            <a:ext cx="10141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Like ever other tool there are limitation It can be used only for 95% of the applications which we write.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enforces only a single way for development, thus frustrating creative people.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CAC7-29DA-D844-A58F-A180A29FDD3F}"/>
              </a:ext>
            </a:extLst>
          </p:cNvPr>
          <p:cNvSpPr txBox="1"/>
          <p:nvPr/>
        </p:nvSpPr>
        <p:spPr>
          <a:xfrm>
            <a:off x="1307559" y="5600938"/>
            <a:ext cx="863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Something similar was attempted by SWIRL and now by C3 but feels it fails at meta data.</a:t>
            </a:r>
          </a:p>
        </p:txBody>
      </p:sp>
    </p:spTree>
    <p:extLst>
      <p:ext uri="{BB962C8B-B14F-4D97-AF65-F5344CB8AC3E}">
        <p14:creationId xmlns:p14="http://schemas.microsoft.com/office/powerpoint/2010/main" val="321653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69-26A5-7545-A5B3-B32BCEB6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13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Cost &amp; Release Plan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B02CE9-DEA8-1548-B359-6700F0DE1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20131"/>
              </p:ext>
            </p:extLst>
          </p:nvPr>
        </p:nvGraphicFramePr>
        <p:xfrm>
          <a:off x="838200" y="1017589"/>
          <a:ext cx="10515600" cy="5671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001310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05264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57897429"/>
                    </a:ext>
                  </a:extLst>
                </a:gridCol>
              </a:tblGrid>
              <a:tr h="368412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96457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dirty="0"/>
                        <a:t>Concept &amp; Plan to be evaluated and discussed.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in leadership thought and bring all in agreement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477620"/>
                  </a:ext>
                </a:extLst>
              </a:tr>
              <a:tr h="1180938">
                <a:tc>
                  <a:txBody>
                    <a:bodyPr/>
                    <a:lstStyle/>
                    <a:p>
                      <a:r>
                        <a:rPr lang="en-US" b="1" dirty="0"/>
                        <a:t>DROP 0(P.O.C)</a:t>
                      </a:r>
                      <a:r>
                        <a:rPr lang="en-US" dirty="0"/>
                        <a:t>: A CLI version of the Magic Tool to produce code files as output for a given technology with basic page design.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80476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b="1" dirty="0"/>
                        <a:t>DROP 0.1</a:t>
                      </a:r>
                      <a:r>
                        <a:rPr lang="en-US" dirty="0"/>
                        <a:t>: A Web Interface with basic panels and layouts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204401"/>
                  </a:ext>
                </a:extLst>
              </a:tr>
              <a:tr h="908413">
                <a:tc>
                  <a:txBody>
                    <a:bodyPr/>
                    <a:lstStyle/>
                    <a:p>
                      <a:r>
                        <a:rPr lang="en-US" b="1" dirty="0"/>
                        <a:t>DROP 0.2: </a:t>
                      </a:r>
                      <a:r>
                        <a:rPr lang="en-US" dirty="0"/>
                        <a:t>Have Component Library built and common Themes to be enabled.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42800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b="1" dirty="0"/>
                        <a:t>DROP 0.3</a:t>
                      </a:r>
                      <a:r>
                        <a:rPr lang="en-US" dirty="0"/>
                        <a:t>: Drag Drop UI for UX and Architect Persona.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592720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b="1" dirty="0"/>
                        <a:t>DROP 0.4</a:t>
                      </a:r>
                      <a:r>
                        <a:rPr lang="en-US" dirty="0"/>
                        <a:t>: Integration with supporting tools like GIT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36825"/>
                  </a:ext>
                </a:extLst>
              </a:tr>
              <a:tr h="635890">
                <a:tc>
                  <a:txBody>
                    <a:bodyPr/>
                    <a:lstStyle/>
                    <a:p>
                      <a:r>
                        <a:rPr lang="en-US" dirty="0"/>
                        <a:t>Release 1.0 : Fix any other discussion points 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7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2610-442A-3D4D-822B-B37E9CCC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03525"/>
            <a:ext cx="10515600" cy="84137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4653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100CF0-F716-B543-B6EF-539412018CB1}"/>
              </a:ext>
            </a:extLst>
          </p:cNvPr>
          <p:cNvSpPr txBox="1"/>
          <p:nvPr/>
        </p:nvSpPr>
        <p:spPr>
          <a:xfrm>
            <a:off x="3102795" y="2547990"/>
            <a:ext cx="5737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SOFTWARE 2.0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A3482-642D-0C45-BA70-79C9C9F0C4C9}"/>
              </a:ext>
            </a:extLst>
          </p:cNvPr>
          <p:cNvSpPr txBox="1"/>
          <p:nvPr/>
        </p:nvSpPr>
        <p:spPr>
          <a:xfrm>
            <a:off x="4911048" y="3647326"/>
            <a:ext cx="15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420B6-5D74-D048-A51A-636D2A00B80A}"/>
              </a:ext>
            </a:extLst>
          </p:cNvPr>
          <p:cNvSpPr txBox="1"/>
          <p:nvPr/>
        </p:nvSpPr>
        <p:spPr>
          <a:xfrm>
            <a:off x="5046470" y="4016120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Demo:1 | 22-Sep-19</a:t>
            </a:r>
          </a:p>
        </p:txBody>
      </p:sp>
    </p:spTree>
    <p:extLst>
      <p:ext uri="{BB962C8B-B14F-4D97-AF65-F5344CB8AC3E}">
        <p14:creationId xmlns:p14="http://schemas.microsoft.com/office/powerpoint/2010/main" val="65333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716</Words>
  <Application>Microsoft Macintosh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should we invent/invest in Magic Tool?</vt:lpstr>
      <vt:lpstr>Cost &amp; Release Plan </vt:lpstr>
      <vt:lpstr>Thank You</vt:lpstr>
      <vt:lpstr>PowerPoint Presentation</vt:lpstr>
      <vt:lpstr>Work Flow</vt:lpstr>
      <vt:lpstr>Arch Persona</vt:lpstr>
      <vt:lpstr>UX Persona</vt:lpstr>
      <vt:lpstr>Thank You</vt:lpstr>
      <vt:lpstr>PowerPoint Presentation</vt:lpstr>
      <vt:lpstr>Completed Features</vt:lpstr>
      <vt:lpstr>Layout </vt:lpstr>
      <vt:lpstr>Nested Layout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Ragji, Laukik (BHGE)</dc:creator>
  <cp:lastModifiedBy>Ragji, Laukik (BHGE)</cp:lastModifiedBy>
  <cp:revision>51</cp:revision>
  <dcterms:created xsi:type="dcterms:W3CDTF">2019-09-14T06:48:08Z</dcterms:created>
  <dcterms:modified xsi:type="dcterms:W3CDTF">2019-10-03T08:12:44Z</dcterms:modified>
</cp:coreProperties>
</file>