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6" r:id="rId8"/>
    <p:sldId id="270" r:id="rId9"/>
    <p:sldId id="277" r:id="rId10"/>
    <p:sldId id="271" r:id="rId11"/>
    <p:sldId id="278" r:id="rId12"/>
    <p:sldId id="272" r:id="rId13"/>
    <p:sldId id="279" r:id="rId14"/>
    <p:sldId id="273" r:id="rId15"/>
    <p:sldId id="280" r:id="rId16"/>
    <p:sldId id="283" r:id="rId17"/>
    <p:sldId id="274" r:id="rId18"/>
    <p:sldId id="281" r:id="rId19"/>
    <p:sldId id="275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28"/>
    <a:srgbClr val="F02222"/>
    <a:srgbClr val="00A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2D07-7EF7-4309-BF55-D144DC89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E806-3D2B-4FAA-B0C7-2C391448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42B7-16BB-48EE-A5B0-605ABB6A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924D-29D5-4AF4-82FD-03457D81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8901-F6D2-40D4-A9A8-BCF34602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6A69-BB1E-4470-AF9F-D4ECD9F7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4F085-9758-4C7C-AFAD-4C26A3FD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8050-8CCD-40D7-90B5-0784159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20DE-151C-4B09-8BE9-523BA98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5C978-F718-4B60-AFEB-FBD030B9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53C2F-50C7-4703-97CF-DB1A36C9C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830A2-36DF-47D0-B7F2-38845F094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42A5-7FB6-49CE-B75C-262E887B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6E03-A4A3-43E1-9837-032472E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3B7F9-944D-4CEC-A1FF-B2AD42F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130A-1550-45E4-B3EA-A591AFB1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F131-FA2F-4FF7-A34D-ABADF09A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7182-7EBA-4A19-A6C5-08997C7E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194F-7868-436E-9872-DB693629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F973-1619-4564-83CE-84076EA3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FED2-9BDA-46B9-AC35-33A7A2D4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2478-4781-4BC3-BEC4-8D587282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4AB8-8199-4AEC-A983-5FC715D3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4D85-5527-41F2-85F5-2648593B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29B6-EBDD-46B4-869D-77D9C3AB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CAF0-197C-459E-ACFD-4CFBFBDE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A56F-E5BD-43A8-984B-6509CB864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CBD77-0689-4C8B-A0A4-54B13090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21AF-97C4-46CB-931B-7FB0D9E0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6841-67C5-45BB-A1C8-F31C6B9C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AA96-21E3-4D52-A749-724A44B7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8144-8286-48B7-B749-BB8C00F6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CBC7-D500-4358-9C07-7F9F1BFFF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3509-2629-4246-812C-6B2F8EB0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ECD5-2B07-4598-B2F9-8C66EDE26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DCB3A-6E94-4333-9431-BB1E915DE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BF6E7-AEDF-4039-8A2C-33E96AF4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023A0-3974-4B99-AE9A-D1A1DE0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9941C-38E1-4FF3-8814-B7839EFE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8B26-3FE5-4334-9092-B961B8B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95807-CC03-487E-9F84-28DFD91A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C71B8-3F9C-4930-B0E8-C62A82FB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E5756-9167-4B64-911F-56E1AA03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64B4F-7CD7-4821-A3AD-4AB692D1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B6745-9561-4F1C-B77E-F637B09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C320-2CAF-4550-ADBB-C7967C6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418B-B28F-4A07-A1FF-B43E6AAF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D103-5E0A-499B-AB0E-C69696D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FFE3F-67C9-412E-8331-309517DEB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F361-CBC4-46D1-9AD0-9015C582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E62C9-B185-4195-B081-11EC98A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D2D8-ADD3-4F52-8040-046BDEE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6C2B-77E6-4BB2-A40F-692B3DAD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F7B6-EC1E-47BD-856A-97B2DE8D8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073C-6650-4C0C-B920-983DEE37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0EB4-E91E-4485-A122-5C932763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B9D0-F8FC-4F77-BE0D-BE02DB30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9C240-66F3-4033-AED2-799511B8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8DDF6-84D6-4DD8-B1BE-EADC9D9F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5C6F-6995-4913-947E-9CF2831D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FEB4-EA7D-4AD0-8B0E-C29FFD0F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18CA-CE59-483C-BE3A-F08765A345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FCDC-4198-46EC-B5AD-7BFC09998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DFD3-8093-4C49-8A39-BCDEC27B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F158-E3D3-4514-A34B-3AD1175B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972735" y="2858732"/>
            <a:ext cx="339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Levi Randall and James </a:t>
            </a:r>
            <a:r>
              <a:rPr lang="en-US" dirty="0" err="1"/>
              <a:t>Samawi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93A99A-7545-4296-8D48-8CA681DE03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225" y="3324217"/>
            <a:ext cx="3143885" cy="2663825"/>
          </a:xfrm>
          <a:prstGeom prst="rect">
            <a:avLst/>
          </a:prstGeom>
        </p:spPr>
      </p:pic>
      <p:pic>
        <p:nvPicPr>
          <p:cNvPr id="1028" name="Picture 4" descr="AWS Marketplace: Xilinx">
            <a:extLst>
              <a:ext uri="{FF2B5EF4-FFF2-40B4-BE49-F238E27FC236}">
                <a16:creationId xmlns:a16="http://schemas.microsoft.com/office/drawing/2014/main" id="{257CED4A-34D5-4A7E-A408-6B34913E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649" y="156477"/>
            <a:ext cx="1205722" cy="12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8B6A61-91B0-445A-A610-A0502AAC5A37}"/>
              </a:ext>
            </a:extLst>
          </p:cNvPr>
          <p:cNvSpPr txBox="1"/>
          <p:nvPr/>
        </p:nvSpPr>
        <p:spPr>
          <a:xfrm>
            <a:off x="3863411" y="2273957"/>
            <a:ext cx="3615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Simplified 16-Bit ALU</a:t>
            </a:r>
          </a:p>
        </p:txBody>
      </p:sp>
    </p:spTree>
    <p:extLst>
      <p:ext uri="{BB962C8B-B14F-4D97-AF65-F5344CB8AC3E}">
        <p14:creationId xmlns:p14="http://schemas.microsoft.com/office/powerpoint/2010/main" val="249040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8B8B758-AB48-4322-B305-7E25DF15C9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856" y="2024743"/>
            <a:ext cx="4273814" cy="325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91B1E-D94B-41E5-BE0E-0FFD8B5E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670" y="1423960"/>
            <a:ext cx="7858011" cy="42506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346A3-D36E-43D8-AD22-59DCADA981A3}"/>
              </a:ext>
            </a:extLst>
          </p:cNvPr>
          <p:cNvSpPr txBox="1"/>
          <p:nvPr/>
        </p:nvSpPr>
        <p:spPr>
          <a:xfrm>
            <a:off x="7519908" y="1043309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RCA Waveform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D8FAF-6DC3-488D-9445-D7AF4996D0DA}"/>
              </a:ext>
            </a:extLst>
          </p:cNvPr>
          <p:cNvSpPr txBox="1"/>
          <p:nvPr/>
        </p:nvSpPr>
        <p:spPr>
          <a:xfrm>
            <a:off x="2485845" y="281482"/>
            <a:ext cx="722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Ripple Carry Adder/Subtractor</a:t>
            </a:r>
          </a:p>
        </p:txBody>
      </p:sp>
    </p:spTree>
    <p:extLst>
      <p:ext uri="{BB962C8B-B14F-4D97-AF65-F5344CB8AC3E}">
        <p14:creationId xmlns:p14="http://schemas.microsoft.com/office/powerpoint/2010/main" val="16458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2485845" y="300400"/>
            <a:ext cx="722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Ripple Carry Adder/Subtractor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9DE6E0-0B1C-46FE-8D4B-89FFB153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47" y="1383475"/>
            <a:ext cx="2136519" cy="4833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858572-EA28-49BB-9E3E-60393EF73A32}"/>
              </a:ext>
            </a:extLst>
          </p:cNvPr>
          <p:cNvSpPr txBox="1"/>
          <p:nvPr/>
        </p:nvSpPr>
        <p:spPr>
          <a:xfrm>
            <a:off x="3271764" y="101023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RCAS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D6555-8D40-489B-9736-F69CB30D2B3A}"/>
              </a:ext>
            </a:extLst>
          </p:cNvPr>
          <p:cNvSpPr txBox="1"/>
          <p:nvPr/>
        </p:nvSpPr>
        <p:spPr>
          <a:xfrm>
            <a:off x="7182453" y="1010238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RCA Test Bench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44A7B-2D95-4A2E-BEE4-1AD11B70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35" y="1573584"/>
            <a:ext cx="2456346" cy="22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64CD24-55CE-4C54-B415-CAE33704D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38942"/>
            <a:ext cx="5943600" cy="4972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70ED0-D532-46AE-BE54-1ECADC73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82" y="1293409"/>
            <a:ext cx="7838607" cy="42430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345856" y="362496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8x8 Multiplier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E3374-5268-4FD2-B954-4574D7E64F8F}"/>
              </a:ext>
            </a:extLst>
          </p:cNvPr>
          <p:cNvSpPr txBox="1"/>
          <p:nvPr/>
        </p:nvSpPr>
        <p:spPr>
          <a:xfrm>
            <a:off x="7042128" y="872876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8x8 Multiplier Waveform</a:t>
            </a:r>
          </a:p>
        </p:txBody>
      </p:sp>
    </p:spTree>
    <p:extLst>
      <p:ext uri="{BB962C8B-B14F-4D97-AF65-F5344CB8AC3E}">
        <p14:creationId xmlns:p14="http://schemas.microsoft.com/office/powerpoint/2010/main" val="328518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345856" y="362496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8x8 Multiplier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8B556-9DF6-4894-B7E7-5E6C20C2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1" y="1606131"/>
            <a:ext cx="2612257" cy="407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4F6F2-2608-4B1E-AAE9-770F1A0C5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54" y="1598659"/>
            <a:ext cx="2308259" cy="407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DAD37-6678-4733-B1AC-C10BD6FF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209" y="1582328"/>
            <a:ext cx="2177772" cy="4067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6F045-8FC1-4BB1-88B2-8B1E4533FE81}"/>
              </a:ext>
            </a:extLst>
          </p:cNvPr>
          <p:cNvSpPr txBox="1"/>
          <p:nvPr/>
        </p:nvSpPr>
        <p:spPr>
          <a:xfrm>
            <a:off x="2441795" y="105073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8x8 Multiplier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2A8D2-F067-45DE-9C5C-73BD7453DC36}"/>
              </a:ext>
            </a:extLst>
          </p:cNvPr>
          <p:cNvSpPr txBox="1"/>
          <p:nvPr/>
        </p:nvSpPr>
        <p:spPr>
          <a:xfrm>
            <a:off x="8007469" y="1050736"/>
            <a:ext cx="241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Multiplier Test Bench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8A9C3E-1C1B-488B-8D03-71E28AAA0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847" y="1515196"/>
            <a:ext cx="2348466" cy="21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C8943-AE3D-4656-8453-CD9D7EDBBE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15969"/>
            <a:ext cx="4908804" cy="3168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053772-6E45-4A4E-95F6-5E4655B42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74" y="1335987"/>
            <a:ext cx="7619564" cy="41146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17922" y="362496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Shifter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17922" y="362496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Shifter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D1C20-1A73-4B96-A876-EB4B4FCD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18" y="1788249"/>
            <a:ext cx="1781329" cy="3574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304811-F88B-4E00-9B0D-22122C05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028" y="1788249"/>
            <a:ext cx="2231890" cy="3574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569332-75E9-466D-9084-AD2CCED4F008}"/>
              </a:ext>
            </a:extLst>
          </p:cNvPr>
          <p:cNvSpPr txBox="1"/>
          <p:nvPr/>
        </p:nvSpPr>
        <p:spPr>
          <a:xfrm>
            <a:off x="2555343" y="1253831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Shifter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9C138-722E-45C4-B9C2-D2D5F0F94199}"/>
              </a:ext>
            </a:extLst>
          </p:cNvPr>
          <p:cNvSpPr txBox="1"/>
          <p:nvPr/>
        </p:nvSpPr>
        <p:spPr>
          <a:xfrm>
            <a:off x="8258023" y="1253831"/>
            <a:ext cx="2094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Shifter Test Bench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DBD0F-23F8-4D17-9178-181177FC2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734" y="1753814"/>
            <a:ext cx="2370868" cy="27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9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37410" y="326218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Overall Schematic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08135-BB5D-401B-9F38-BD1C2ABC4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2507" y="1174115"/>
            <a:ext cx="6057900" cy="4509770"/>
          </a:xfrm>
          <a:prstGeom prst="rect">
            <a:avLst/>
          </a:prstGeom>
        </p:spPr>
      </p:pic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48A3C3F4-237E-4A36-9E1C-3EC7893C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4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14716" y="25243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ALU Hardware Waveform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8D46E-6C8A-4BFF-9A45-72B054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09" y="775657"/>
            <a:ext cx="10061448" cy="5413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31AD3-7A79-41B8-87ED-85DA06BBEB72}"/>
              </a:ext>
            </a:extLst>
          </p:cNvPr>
          <p:cNvSpPr txBox="1"/>
          <p:nvPr/>
        </p:nvSpPr>
        <p:spPr>
          <a:xfrm>
            <a:off x="5493018" y="1697469"/>
            <a:ext cx="81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D368-F202-432E-9A7B-D53E6C97692F}"/>
              </a:ext>
            </a:extLst>
          </p:cNvPr>
          <p:cNvSpPr txBox="1"/>
          <p:nvPr/>
        </p:nvSpPr>
        <p:spPr>
          <a:xfrm>
            <a:off x="4166816" y="1705909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L-Shift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59515-4407-4033-A445-EC1354D89C7F}"/>
              </a:ext>
            </a:extLst>
          </p:cNvPr>
          <p:cNvSpPr txBox="1"/>
          <p:nvPr/>
        </p:nvSpPr>
        <p:spPr>
          <a:xfrm>
            <a:off x="4920435" y="1700790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30004-EBB9-465B-A8B6-7EA4E459BC5D}"/>
              </a:ext>
            </a:extLst>
          </p:cNvPr>
          <p:cNvSpPr txBox="1"/>
          <p:nvPr/>
        </p:nvSpPr>
        <p:spPr>
          <a:xfrm>
            <a:off x="6398480" y="1705909"/>
            <a:ext cx="47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1DB7B-771B-4B52-A80D-73D1E6B88B17}"/>
              </a:ext>
            </a:extLst>
          </p:cNvPr>
          <p:cNvSpPr txBox="1"/>
          <p:nvPr/>
        </p:nvSpPr>
        <p:spPr>
          <a:xfrm>
            <a:off x="6917099" y="1705909"/>
            <a:ext cx="8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Multiply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35F0C-4858-4F46-AB8F-B30BBA377ED3}"/>
              </a:ext>
            </a:extLst>
          </p:cNvPr>
          <p:cNvSpPr txBox="1"/>
          <p:nvPr/>
        </p:nvSpPr>
        <p:spPr>
          <a:xfrm>
            <a:off x="7704069" y="1697468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 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D2BE6-315C-483A-927F-352F4AFEBF9A}"/>
              </a:ext>
            </a:extLst>
          </p:cNvPr>
          <p:cNvSpPr txBox="1"/>
          <p:nvPr/>
        </p:nvSpPr>
        <p:spPr>
          <a:xfrm>
            <a:off x="8379009" y="1701771"/>
            <a:ext cx="72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R-Shift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BB29A-A3A7-4B66-B5D9-148E3189372C}"/>
              </a:ext>
            </a:extLst>
          </p:cNvPr>
          <p:cNvSpPr txBox="1"/>
          <p:nvPr/>
        </p:nvSpPr>
        <p:spPr>
          <a:xfrm>
            <a:off x="9071925" y="1705908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83339-4394-4770-8614-5E76CB97C2C1}"/>
              </a:ext>
            </a:extLst>
          </p:cNvPr>
          <p:cNvSpPr txBox="1"/>
          <p:nvPr/>
        </p:nvSpPr>
        <p:spPr>
          <a:xfrm>
            <a:off x="9610383" y="1705908"/>
            <a:ext cx="102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E60B9-DED7-4075-9874-A1677C8796FF}"/>
              </a:ext>
            </a:extLst>
          </p:cNvPr>
          <p:cNvSpPr txBox="1"/>
          <p:nvPr/>
        </p:nvSpPr>
        <p:spPr>
          <a:xfrm>
            <a:off x="10584387" y="1705908"/>
            <a:ext cx="5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96603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14716" y="25243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ALU Hardware Waveform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1AD3-7A79-41B8-87ED-85DA06BBEB72}"/>
              </a:ext>
            </a:extLst>
          </p:cNvPr>
          <p:cNvSpPr txBox="1"/>
          <p:nvPr/>
        </p:nvSpPr>
        <p:spPr>
          <a:xfrm>
            <a:off x="5493018" y="1697469"/>
            <a:ext cx="81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D368-F202-432E-9A7B-D53E6C97692F}"/>
              </a:ext>
            </a:extLst>
          </p:cNvPr>
          <p:cNvSpPr txBox="1"/>
          <p:nvPr/>
        </p:nvSpPr>
        <p:spPr>
          <a:xfrm>
            <a:off x="4166816" y="1705909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L-Shift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59515-4407-4033-A445-EC1354D89C7F}"/>
              </a:ext>
            </a:extLst>
          </p:cNvPr>
          <p:cNvSpPr txBox="1"/>
          <p:nvPr/>
        </p:nvSpPr>
        <p:spPr>
          <a:xfrm>
            <a:off x="4920435" y="1700790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30004-EBB9-465B-A8B6-7EA4E459BC5D}"/>
              </a:ext>
            </a:extLst>
          </p:cNvPr>
          <p:cNvSpPr txBox="1"/>
          <p:nvPr/>
        </p:nvSpPr>
        <p:spPr>
          <a:xfrm>
            <a:off x="6398480" y="1705909"/>
            <a:ext cx="47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1DB7B-771B-4B52-A80D-73D1E6B88B17}"/>
              </a:ext>
            </a:extLst>
          </p:cNvPr>
          <p:cNvSpPr txBox="1"/>
          <p:nvPr/>
        </p:nvSpPr>
        <p:spPr>
          <a:xfrm>
            <a:off x="6917099" y="1705909"/>
            <a:ext cx="8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Multiply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35F0C-4858-4F46-AB8F-B30BBA377ED3}"/>
              </a:ext>
            </a:extLst>
          </p:cNvPr>
          <p:cNvSpPr txBox="1"/>
          <p:nvPr/>
        </p:nvSpPr>
        <p:spPr>
          <a:xfrm>
            <a:off x="7704069" y="1697468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 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D2BE6-315C-483A-927F-352F4AFEBF9A}"/>
              </a:ext>
            </a:extLst>
          </p:cNvPr>
          <p:cNvSpPr txBox="1"/>
          <p:nvPr/>
        </p:nvSpPr>
        <p:spPr>
          <a:xfrm>
            <a:off x="8379009" y="1701771"/>
            <a:ext cx="72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R-Shift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BB29A-A3A7-4B66-B5D9-148E3189372C}"/>
              </a:ext>
            </a:extLst>
          </p:cNvPr>
          <p:cNvSpPr txBox="1"/>
          <p:nvPr/>
        </p:nvSpPr>
        <p:spPr>
          <a:xfrm>
            <a:off x="9071925" y="1705908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83339-4394-4770-8614-5E76CB97C2C1}"/>
              </a:ext>
            </a:extLst>
          </p:cNvPr>
          <p:cNvSpPr txBox="1"/>
          <p:nvPr/>
        </p:nvSpPr>
        <p:spPr>
          <a:xfrm>
            <a:off x="9610383" y="1705908"/>
            <a:ext cx="102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E60B9-DED7-4075-9874-A1677C8796FF}"/>
              </a:ext>
            </a:extLst>
          </p:cNvPr>
          <p:cNvSpPr txBox="1"/>
          <p:nvPr/>
        </p:nvSpPr>
        <p:spPr>
          <a:xfrm>
            <a:off x="10584387" y="1705908"/>
            <a:ext cx="5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EAAF6-D2B9-4FB2-9DAC-93F2E66873D0}"/>
              </a:ext>
            </a:extLst>
          </p:cNvPr>
          <p:cNvSpPr txBox="1"/>
          <p:nvPr/>
        </p:nvSpPr>
        <p:spPr>
          <a:xfrm>
            <a:off x="7536671" y="838113"/>
            <a:ext cx="281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ALU Hardware Test Bench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3FB753-161F-45F1-B090-AE72BFE1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03" y="1338942"/>
            <a:ext cx="2050577" cy="50212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898E12-4B23-4F0A-8ACC-E8B51832E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26" y="1556778"/>
            <a:ext cx="3120015" cy="39634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6CDB5-3D37-4492-AEC6-4CF1E426EFD8}"/>
              </a:ext>
            </a:extLst>
          </p:cNvPr>
          <p:cNvSpPr txBox="1"/>
          <p:nvPr/>
        </p:nvSpPr>
        <p:spPr>
          <a:xfrm>
            <a:off x="2595675" y="103816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ALU Hardware</a:t>
            </a:r>
          </a:p>
        </p:txBody>
      </p:sp>
    </p:spTree>
    <p:extLst>
      <p:ext uri="{BB962C8B-B14F-4D97-AF65-F5344CB8AC3E}">
        <p14:creationId xmlns:p14="http://schemas.microsoft.com/office/powerpoint/2010/main" val="329968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552989" y="273831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ALU w/ Control Unit Signals Waveform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ABE87-6B9C-42E3-9407-CA72BE08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0" y="800372"/>
            <a:ext cx="10254793" cy="556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31AD3-7A79-41B8-87ED-85DA06BBEB72}"/>
              </a:ext>
            </a:extLst>
          </p:cNvPr>
          <p:cNvSpPr txBox="1"/>
          <p:nvPr/>
        </p:nvSpPr>
        <p:spPr>
          <a:xfrm>
            <a:off x="5493018" y="1697469"/>
            <a:ext cx="81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D368-F202-432E-9A7B-D53E6C97692F}"/>
              </a:ext>
            </a:extLst>
          </p:cNvPr>
          <p:cNvSpPr txBox="1"/>
          <p:nvPr/>
        </p:nvSpPr>
        <p:spPr>
          <a:xfrm>
            <a:off x="4166816" y="1705909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L-Shift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59515-4407-4033-A445-EC1354D89C7F}"/>
              </a:ext>
            </a:extLst>
          </p:cNvPr>
          <p:cNvSpPr txBox="1"/>
          <p:nvPr/>
        </p:nvSpPr>
        <p:spPr>
          <a:xfrm>
            <a:off x="4920435" y="1700790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30004-EBB9-465B-A8B6-7EA4E459BC5D}"/>
              </a:ext>
            </a:extLst>
          </p:cNvPr>
          <p:cNvSpPr txBox="1"/>
          <p:nvPr/>
        </p:nvSpPr>
        <p:spPr>
          <a:xfrm>
            <a:off x="6398480" y="1705909"/>
            <a:ext cx="47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1DB7B-771B-4B52-A80D-73D1E6B88B17}"/>
              </a:ext>
            </a:extLst>
          </p:cNvPr>
          <p:cNvSpPr txBox="1"/>
          <p:nvPr/>
        </p:nvSpPr>
        <p:spPr>
          <a:xfrm>
            <a:off x="6917099" y="1705909"/>
            <a:ext cx="8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Multiply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35F0C-4858-4F46-AB8F-B30BBA377ED3}"/>
              </a:ext>
            </a:extLst>
          </p:cNvPr>
          <p:cNvSpPr txBox="1"/>
          <p:nvPr/>
        </p:nvSpPr>
        <p:spPr>
          <a:xfrm>
            <a:off x="7695489" y="1705909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 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D2BE6-315C-483A-927F-352F4AFEBF9A}"/>
              </a:ext>
            </a:extLst>
          </p:cNvPr>
          <p:cNvSpPr txBox="1"/>
          <p:nvPr/>
        </p:nvSpPr>
        <p:spPr>
          <a:xfrm>
            <a:off x="8393448" y="1705908"/>
            <a:ext cx="72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R-Shift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BB29A-A3A7-4B66-B5D9-148E3189372C}"/>
              </a:ext>
            </a:extLst>
          </p:cNvPr>
          <p:cNvSpPr txBox="1"/>
          <p:nvPr/>
        </p:nvSpPr>
        <p:spPr>
          <a:xfrm>
            <a:off x="9082026" y="1705203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83339-4394-4770-8614-5E76CB97C2C1}"/>
              </a:ext>
            </a:extLst>
          </p:cNvPr>
          <p:cNvSpPr txBox="1"/>
          <p:nvPr/>
        </p:nvSpPr>
        <p:spPr>
          <a:xfrm>
            <a:off x="9597888" y="1705907"/>
            <a:ext cx="102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E60B9-DED7-4075-9874-A1677C8796FF}"/>
              </a:ext>
            </a:extLst>
          </p:cNvPr>
          <p:cNvSpPr txBox="1"/>
          <p:nvPr/>
        </p:nvSpPr>
        <p:spPr>
          <a:xfrm>
            <a:off x="10560071" y="1697468"/>
            <a:ext cx="5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7412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078460" y="326218"/>
            <a:ext cx="403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Uses of ALUs in Computers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CD3977-9307-4C42-A82B-EED57F730965}"/>
              </a:ext>
            </a:extLst>
          </p:cNvPr>
          <p:cNvSpPr txBox="1"/>
          <p:nvPr/>
        </p:nvSpPr>
        <p:spPr>
          <a:xfrm>
            <a:off x="2394858" y="1676042"/>
            <a:ext cx="7188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Essential for almost all Arithmetic and Logical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used for Indexing with Loading and Storing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Simplifies overall hardware structure by having hardware change </a:t>
            </a:r>
          </a:p>
          <a:p>
            <a:r>
              <a:rPr lang="en-US" sz="2000" dirty="0"/>
              <a:t>effect with Control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pipeline structure  </a:t>
            </a:r>
          </a:p>
        </p:txBody>
      </p:sp>
      <p:pic>
        <p:nvPicPr>
          <p:cNvPr id="12" name="Picture 6" descr="Xilinx Vivado - Wikiwand">
            <a:extLst>
              <a:ext uri="{FF2B5EF4-FFF2-40B4-BE49-F238E27FC236}">
                <a16:creationId xmlns:a16="http://schemas.microsoft.com/office/drawing/2014/main" id="{0430162D-38DB-49E3-95E3-C41D0A14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6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552989" y="273831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ALU w/ Control Unit Signals Waveform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D368-F202-432E-9A7B-D53E6C97692F}"/>
              </a:ext>
            </a:extLst>
          </p:cNvPr>
          <p:cNvSpPr txBox="1"/>
          <p:nvPr/>
        </p:nvSpPr>
        <p:spPr>
          <a:xfrm>
            <a:off x="4166816" y="1705909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L-Shift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59515-4407-4033-A445-EC1354D89C7F}"/>
              </a:ext>
            </a:extLst>
          </p:cNvPr>
          <p:cNvSpPr txBox="1"/>
          <p:nvPr/>
        </p:nvSpPr>
        <p:spPr>
          <a:xfrm>
            <a:off x="4920435" y="1700790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30004-EBB9-465B-A8B6-7EA4E459BC5D}"/>
              </a:ext>
            </a:extLst>
          </p:cNvPr>
          <p:cNvSpPr txBox="1"/>
          <p:nvPr/>
        </p:nvSpPr>
        <p:spPr>
          <a:xfrm>
            <a:off x="6398480" y="1705909"/>
            <a:ext cx="47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1DB7B-771B-4B52-A80D-73D1E6B88B17}"/>
              </a:ext>
            </a:extLst>
          </p:cNvPr>
          <p:cNvSpPr txBox="1"/>
          <p:nvPr/>
        </p:nvSpPr>
        <p:spPr>
          <a:xfrm>
            <a:off x="6917099" y="1705909"/>
            <a:ext cx="8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Multiply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35F0C-4858-4F46-AB8F-B30BBA377ED3}"/>
              </a:ext>
            </a:extLst>
          </p:cNvPr>
          <p:cNvSpPr txBox="1"/>
          <p:nvPr/>
        </p:nvSpPr>
        <p:spPr>
          <a:xfrm>
            <a:off x="7695489" y="1705909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 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D2BE6-315C-483A-927F-352F4AFEBF9A}"/>
              </a:ext>
            </a:extLst>
          </p:cNvPr>
          <p:cNvSpPr txBox="1"/>
          <p:nvPr/>
        </p:nvSpPr>
        <p:spPr>
          <a:xfrm>
            <a:off x="8393448" y="1705908"/>
            <a:ext cx="72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R-Shift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BB29A-A3A7-4B66-B5D9-148E3189372C}"/>
              </a:ext>
            </a:extLst>
          </p:cNvPr>
          <p:cNvSpPr txBox="1"/>
          <p:nvPr/>
        </p:nvSpPr>
        <p:spPr>
          <a:xfrm>
            <a:off x="9082026" y="1705203"/>
            <a:ext cx="6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83339-4394-4770-8614-5E76CB97C2C1}"/>
              </a:ext>
            </a:extLst>
          </p:cNvPr>
          <p:cNvSpPr txBox="1"/>
          <p:nvPr/>
        </p:nvSpPr>
        <p:spPr>
          <a:xfrm>
            <a:off x="9597888" y="1705907"/>
            <a:ext cx="102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E60B9-DED7-4075-9874-A1677C8796FF}"/>
              </a:ext>
            </a:extLst>
          </p:cNvPr>
          <p:cNvSpPr txBox="1"/>
          <p:nvPr/>
        </p:nvSpPr>
        <p:spPr>
          <a:xfrm>
            <a:off x="10560071" y="1697468"/>
            <a:ext cx="5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EE8105-7120-46F0-B867-E68D0FBB0B50}"/>
              </a:ext>
            </a:extLst>
          </p:cNvPr>
          <p:cNvSpPr txBox="1"/>
          <p:nvPr/>
        </p:nvSpPr>
        <p:spPr>
          <a:xfrm>
            <a:off x="7882979" y="986682"/>
            <a:ext cx="174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ALU Test Bench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047DC-8F3B-4F83-85F6-A973ABA1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01" y="1556778"/>
            <a:ext cx="2313522" cy="473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96318-8760-4225-A349-65E83BF93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71" y="1556778"/>
            <a:ext cx="2099108" cy="16088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3B73B3-21A6-4E3E-8966-E5D73B856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264" y="1625042"/>
            <a:ext cx="2272096" cy="1540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4D980C-56D9-4AEF-95D2-67BCE5C802EC}"/>
              </a:ext>
            </a:extLst>
          </p:cNvPr>
          <p:cNvSpPr txBox="1"/>
          <p:nvPr/>
        </p:nvSpPr>
        <p:spPr>
          <a:xfrm>
            <a:off x="2118046" y="1175564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ALU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59333-23BA-4AF7-8DEA-BF878A6276BB}"/>
              </a:ext>
            </a:extLst>
          </p:cNvPr>
          <p:cNvSpPr txBox="1"/>
          <p:nvPr/>
        </p:nvSpPr>
        <p:spPr>
          <a:xfrm>
            <a:off x="4727139" y="1138887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Control Unit</a:t>
            </a:r>
          </a:p>
        </p:txBody>
      </p:sp>
    </p:spTree>
    <p:extLst>
      <p:ext uri="{BB962C8B-B14F-4D97-AF65-F5344CB8AC3E}">
        <p14:creationId xmlns:p14="http://schemas.microsoft.com/office/powerpoint/2010/main" val="222513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078460" y="326218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Project Specifics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BC0B1-9AD2-41C6-B510-AE27DB31B2ED}"/>
              </a:ext>
            </a:extLst>
          </p:cNvPr>
          <p:cNvSpPr txBox="1"/>
          <p:nvPr/>
        </p:nvSpPr>
        <p:spPr>
          <a:xfrm>
            <a:off x="3060305" y="1437268"/>
            <a:ext cx="4728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16-Bit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Supports: Multiplication, Left/Right Shifting, Addition, Subtraction, AND/NAND, OR/NOR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and Implemented on the Logic Gate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with a Control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and Implemented in Xilinx: </a:t>
            </a:r>
            <a:r>
              <a:rPr lang="en-US" dirty="0" err="1"/>
              <a:t>Vivado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6" descr="Xilinx Vivado - Wikiwand">
            <a:extLst>
              <a:ext uri="{FF2B5EF4-FFF2-40B4-BE49-F238E27FC236}">
                <a16:creationId xmlns:a16="http://schemas.microsoft.com/office/drawing/2014/main" id="{940E325F-1528-409D-8533-69FE4A41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37410" y="326218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Overall Schematic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08135-BB5D-401B-9F38-BD1C2ABC4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2507" y="1174115"/>
            <a:ext cx="6057900" cy="4509770"/>
          </a:xfrm>
          <a:prstGeom prst="rect">
            <a:avLst/>
          </a:prstGeom>
        </p:spPr>
      </p:pic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48A3C3F4-237E-4A36-9E1C-3EC7893C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3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715380" y="326218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Worst Case Circuit Time Delays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69500-6F65-49AA-8A6B-B8569AA62167}"/>
              </a:ext>
            </a:extLst>
          </p:cNvPr>
          <p:cNvSpPr txBox="1"/>
          <p:nvPr/>
        </p:nvSpPr>
        <p:spPr>
          <a:xfrm>
            <a:off x="3131557" y="1997839"/>
            <a:ext cx="4728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2to1 8-Bit Multiplexer = 6ns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4to1 8-Bit Multiplexer = 10ns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AND/NAND Gate          = 10ns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OR/NOR Gate                = 10ns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RCA                                 = 78ns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8x8 Multiplier	           = 48ns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Shifter                             = 6ns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ALU                    = 90ns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37410" y="326218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Multiplexers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557802-2B75-4921-B469-1773A85998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7928" y="1110832"/>
            <a:ext cx="3481639" cy="2447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2E4940-8D35-4986-A5DB-DD356D8B99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007" y="3545062"/>
            <a:ext cx="3191566" cy="2890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F5A7E3-F27C-4A72-88BD-549E444E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659" y="1819472"/>
            <a:ext cx="7838840" cy="4158682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B4CE4-6991-4A97-A004-F203D9607367}"/>
              </a:ext>
            </a:extLst>
          </p:cNvPr>
          <p:cNvSpPr txBox="1"/>
          <p:nvPr/>
        </p:nvSpPr>
        <p:spPr>
          <a:xfrm>
            <a:off x="6607661" y="1437268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4-Bit Multiplexer Waveform</a:t>
            </a:r>
          </a:p>
        </p:txBody>
      </p:sp>
    </p:spTree>
    <p:extLst>
      <p:ext uri="{BB962C8B-B14F-4D97-AF65-F5344CB8AC3E}">
        <p14:creationId xmlns:p14="http://schemas.microsoft.com/office/powerpoint/2010/main" val="1951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C181D0-E478-4FD0-B2BF-C78C6AED014E}"/>
              </a:ext>
            </a:extLst>
          </p:cNvPr>
          <p:cNvSpPr txBox="1"/>
          <p:nvPr/>
        </p:nvSpPr>
        <p:spPr>
          <a:xfrm>
            <a:off x="2394857" y="58782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4237410" y="326218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Multiplexers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D9AAD-6E7D-4513-A1B5-5C3199CB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0" y="1571511"/>
            <a:ext cx="1947555" cy="2677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0C365-9C10-4487-9F79-12C470F7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155" y="1632175"/>
            <a:ext cx="1460425" cy="4709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FBB06-CCC1-4166-8EFA-C219F9D64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175" y="4681361"/>
            <a:ext cx="1274034" cy="1684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4898C6-6577-49DE-9C26-EDA1226E5BCD}"/>
              </a:ext>
            </a:extLst>
          </p:cNvPr>
          <p:cNvSpPr txBox="1"/>
          <p:nvPr/>
        </p:nvSpPr>
        <p:spPr>
          <a:xfrm>
            <a:off x="3743785" y="1078037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2to1 8-Bit Multiplexer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CC122-3BD5-4CC1-8C5D-BEF01AAA0FB3}"/>
              </a:ext>
            </a:extLst>
          </p:cNvPr>
          <p:cNvSpPr txBox="1"/>
          <p:nvPr/>
        </p:nvSpPr>
        <p:spPr>
          <a:xfrm>
            <a:off x="819585" y="1078037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4to1 8-Bit Multiplexer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80743-5DCE-4739-A6BB-37FA3F4C8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403" y="1604211"/>
            <a:ext cx="3301732" cy="2683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D7A426-5D37-4318-A915-AF31E4CC9426}"/>
              </a:ext>
            </a:extLst>
          </p:cNvPr>
          <p:cNvSpPr txBox="1"/>
          <p:nvPr/>
        </p:nvSpPr>
        <p:spPr>
          <a:xfrm>
            <a:off x="7766980" y="1078037"/>
            <a:ext cx="2291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4to1 Mux Test Bench</a:t>
            </a:r>
          </a:p>
        </p:txBody>
      </p:sp>
    </p:spTree>
    <p:extLst>
      <p:ext uri="{BB962C8B-B14F-4D97-AF65-F5344CB8AC3E}">
        <p14:creationId xmlns:p14="http://schemas.microsoft.com/office/powerpoint/2010/main" val="129460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256921" y="313484"/>
            <a:ext cx="567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AND/NAND + OR/NOR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6DF130-A4D8-4C3C-AFF7-F58F00691B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821" y="1438435"/>
            <a:ext cx="4600336" cy="3085076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9B9E7-0479-4365-8332-BB3D1CC40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49" y="1341824"/>
            <a:ext cx="6964631" cy="194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E478C-6B52-4026-8A56-3AD4D5A850C5}"/>
              </a:ext>
            </a:extLst>
          </p:cNvPr>
          <p:cNvSpPr txBox="1"/>
          <p:nvPr/>
        </p:nvSpPr>
        <p:spPr>
          <a:xfrm>
            <a:off x="754083" y="4482935"/>
            <a:ext cx="378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Waveforms use Numbers </a:t>
            </a:r>
          </a:p>
          <a:p>
            <a:r>
              <a:rPr lang="en-US" dirty="0"/>
              <a:t>p = 1010 1010 1010 1010</a:t>
            </a:r>
          </a:p>
          <a:p>
            <a:r>
              <a:rPr lang="en-US" dirty="0"/>
              <a:t>q = 0101 0101 0101 0101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DB3A5-C53E-40D8-9C96-33D5033E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748" y="3778084"/>
            <a:ext cx="6964631" cy="1738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00F58B-44EC-4E9B-9D17-7776E68BE4E5}"/>
              </a:ext>
            </a:extLst>
          </p:cNvPr>
          <p:cNvSpPr txBox="1"/>
          <p:nvPr/>
        </p:nvSpPr>
        <p:spPr>
          <a:xfrm>
            <a:off x="7383886" y="996942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AND/NAND Waveform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BAB78-BCA7-436D-A13B-72CFAC2036F3}"/>
              </a:ext>
            </a:extLst>
          </p:cNvPr>
          <p:cNvSpPr txBox="1"/>
          <p:nvPr/>
        </p:nvSpPr>
        <p:spPr>
          <a:xfrm>
            <a:off x="7516934" y="342900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OR/NOR Waveform</a:t>
            </a:r>
          </a:p>
        </p:txBody>
      </p:sp>
    </p:spTree>
    <p:extLst>
      <p:ext uri="{BB962C8B-B14F-4D97-AF65-F5344CB8AC3E}">
        <p14:creationId xmlns:p14="http://schemas.microsoft.com/office/powerpoint/2010/main" val="54583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2C455E-A8F5-4381-BEAC-BC9EA991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5" y="1230084"/>
            <a:ext cx="1607232" cy="52726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5F9C-2158-429A-8AA3-1EBAA462668A}"/>
              </a:ext>
            </a:extLst>
          </p:cNvPr>
          <p:cNvSpPr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solidFill>
            <a:srgbClr val="00AC29"/>
          </a:solidFill>
          <a:ln>
            <a:solidFill>
              <a:srgbClr val="00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E6B17-AABC-482E-B924-19F7F54F1135}"/>
              </a:ext>
            </a:extLst>
          </p:cNvPr>
          <p:cNvSpPr/>
          <p:nvPr/>
        </p:nvSpPr>
        <p:spPr>
          <a:xfrm>
            <a:off x="11288487" y="4811486"/>
            <a:ext cx="903514" cy="2046514"/>
          </a:xfrm>
          <a:prstGeom prst="rect">
            <a:avLst/>
          </a:prstGeom>
          <a:solidFill>
            <a:srgbClr val="EA3628"/>
          </a:solidFill>
          <a:ln>
            <a:solidFill>
              <a:srgbClr val="F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E446AEB8-8283-4FE6-87BE-3A00F42BE7A8}"/>
              </a:ext>
            </a:extLst>
          </p:cNvPr>
          <p:cNvSpPr/>
          <p:nvPr/>
        </p:nvSpPr>
        <p:spPr>
          <a:xfrm rot="10800000">
            <a:off x="10352314" y="2786742"/>
            <a:ext cx="1839686" cy="4071258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4149-96EE-464E-9098-0D2D43A2641B}"/>
              </a:ext>
            </a:extLst>
          </p:cNvPr>
          <p:cNvSpPr txBox="1"/>
          <p:nvPr/>
        </p:nvSpPr>
        <p:spPr>
          <a:xfrm>
            <a:off x="3256921" y="313484"/>
            <a:ext cx="567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Circuit Specifics: AND/NAND + OR/NOR</a:t>
            </a:r>
          </a:p>
        </p:txBody>
      </p:sp>
      <p:pic>
        <p:nvPicPr>
          <p:cNvPr id="13" name="Picture 6" descr="Xilinx Vivado - Wikiwand">
            <a:extLst>
              <a:ext uri="{FF2B5EF4-FFF2-40B4-BE49-F238E27FC236}">
                <a16:creationId xmlns:a16="http://schemas.microsoft.com/office/drawing/2014/main" id="{372DA683-7CAA-4D1F-BB77-B743E86B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09" y="16328"/>
            <a:ext cx="2125691" cy="6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5C8D754-842A-40F2-A850-6839E0B95D67}"/>
              </a:ext>
            </a:extLst>
          </p:cNvPr>
          <p:cNvSpPr/>
          <p:nvPr/>
        </p:nvSpPr>
        <p:spPr>
          <a:xfrm rot="5400000">
            <a:off x="5442" y="-5443"/>
            <a:ext cx="2677886" cy="2688771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F4636-A83C-4CDA-9700-90A9A070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088" y="1230084"/>
            <a:ext cx="1627024" cy="51598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9E100-6228-497E-9EF1-46451BA429C2}"/>
              </a:ext>
            </a:extLst>
          </p:cNvPr>
          <p:cNvSpPr txBox="1"/>
          <p:nvPr/>
        </p:nvSpPr>
        <p:spPr>
          <a:xfrm>
            <a:off x="1648452" y="836704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AND/NAND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033A5-1926-4424-BA77-63C31904EE0D}"/>
              </a:ext>
            </a:extLst>
          </p:cNvPr>
          <p:cNvSpPr txBox="1"/>
          <p:nvPr/>
        </p:nvSpPr>
        <p:spPr>
          <a:xfrm>
            <a:off x="3394578" y="836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OR/NOR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E14FE-5D1C-4741-9342-B6A57F311854}"/>
              </a:ext>
            </a:extLst>
          </p:cNvPr>
          <p:cNvSpPr txBox="1"/>
          <p:nvPr/>
        </p:nvSpPr>
        <p:spPr>
          <a:xfrm>
            <a:off x="5324103" y="836704"/>
            <a:ext cx="2442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AND/NAND Test Bench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4758E-7203-42FB-8736-351BB82610A2}"/>
              </a:ext>
            </a:extLst>
          </p:cNvPr>
          <p:cNvSpPr txBox="1"/>
          <p:nvPr/>
        </p:nvSpPr>
        <p:spPr>
          <a:xfrm>
            <a:off x="8411237" y="836704"/>
            <a:ext cx="2176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OR/NOR Test Bench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275E2-B5B6-45E1-8324-5190AE8A8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026" y="1302328"/>
            <a:ext cx="2324733" cy="21365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F61BCF-F8BC-4E4D-B585-28BDFEA29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266" y="1302328"/>
            <a:ext cx="2231320" cy="22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344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Levi</dc:creator>
  <cp:lastModifiedBy>Randall, Levi</cp:lastModifiedBy>
  <cp:revision>41</cp:revision>
  <dcterms:created xsi:type="dcterms:W3CDTF">2020-12-08T01:33:01Z</dcterms:created>
  <dcterms:modified xsi:type="dcterms:W3CDTF">2020-12-08T07:59:36Z</dcterms:modified>
</cp:coreProperties>
</file>