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0" r:id="rId6"/>
    <p:sldId id="286" r:id="rId7"/>
    <p:sldId id="285" r:id="rId8"/>
    <p:sldId id="261" r:id="rId9"/>
    <p:sldId id="287" r:id="rId10"/>
    <p:sldId id="263" r:id="rId11"/>
    <p:sldId id="265" r:id="rId12"/>
    <p:sldId id="264" r:id="rId13"/>
    <p:sldId id="262" r:id="rId14"/>
    <p:sldId id="266" r:id="rId15"/>
    <p:sldId id="267" r:id="rId16"/>
    <p:sldId id="281" r:id="rId17"/>
    <p:sldId id="283" r:id="rId18"/>
    <p:sldId id="268" r:id="rId19"/>
    <p:sldId id="284" r:id="rId20"/>
    <p:sldId id="288" r:id="rId21"/>
    <p:sldId id="272" r:id="rId22"/>
    <p:sldId id="270" r:id="rId23"/>
    <p:sldId id="273" r:id="rId24"/>
    <p:sldId id="271" r:id="rId25"/>
    <p:sldId id="274" r:id="rId26"/>
    <p:sldId id="289" r:id="rId27"/>
    <p:sldId id="282" r:id="rId28"/>
    <p:sldId id="278" r:id="rId29"/>
    <p:sldId id="276" r:id="rId30"/>
    <p:sldId id="277" r:id="rId31"/>
    <p:sldId id="275" r:id="rId32"/>
    <p:sldId id="279" r:id="rId33"/>
    <p:sldId id="290" r:id="rId34"/>
    <p:sldId id="280" r:id="rId3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364305-56D7-4F44-B378-99516EDA1F82}" type="datetimeFigureOut">
              <a:rPr lang="pt-BR" smtClean="0"/>
              <a:t>25/10/2023</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62114B-4C22-4E63-A4BC-190C52E4BA87}" type="slidenum">
              <a:rPr lang="pt-BR" smtClean="0"/>
              <a:t>‹nº›</a:t>
            </a:fld>
            <a:endParaRPr lang="pt-BR"/>
          </a:p>
        </p:txBody>
      </p:sp>
    </p:spTree>
    <p:extLst>
      <p:ext uri="{BB962C8B-B14F-4D97-AF65-F5344CB8AC3E}">
        <p14:creationId xmlns:p14="http://schemas.microsoft.com/office/powerpoint/2010/main" val="20923404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3EC7F-9765-4031-90DE-5A5A584219F6}" type="datetimeFigureOut">
              <a:rPr lang="pt-BR" smtClean="0"/>
              <a:t>25/10/2023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A6396-60CB-4743-8294-044D40E3902D}" type="slidenum">
              <a:rPr lang="pt-BR" smtClean="0"/>
              <a:t>‹nº›</a:t>
            </a:fld>
            <a:endParaRPr lang="pt-BR"/>
          </a:p>
        </p:txBody>
      </p:sp>
    </p:spTree>
    <p:extLst>
      <p:ext uri="{BB962C8B-B14F-4D97-AF65-F5344CB8AC3E}">
        <p14:creationId xmlns:p14="http://schemas.microsoft.com/office/powerpoint/2010/main" val="18417376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5E207A7-AF85-4FBB-BE34-A4096B490DE6}" type="datetime1">
              <a:rPr lang="pt-BR" smtClean="0"/>
              <a:t>25/10/2023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150526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C98DD7E-BE11-4F0D-AB9F-CCE842B85C88}" type="datetime1">
              <a:rPr lang="pt-BR" smtClean="0"/>
              <a:t>25/10/2023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88050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2C48EE5-C462-4498-8C49-B937F651D949}" type="datetime1">
              <a:rPr lang="pt-BR" smtClean="0"/>
              <a:t>25/10/2023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276866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6E0620C-4EF6-452D-BDED-0AAD50F6EC54}" type="datetime1">
              <a:rPr lang="pt-BR" smtClean="0"/>
              <a:t>25/10/2023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359083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A03036BF-114C-455B-B5F6-DE3EB0FA6223}" type="datetime1">
              <a:rPr lang="pt-BR" smtClean="0"/>
              <a:t>25/10/2023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83925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55BD277-A90B-48D8-9A86-023622C873AE}" type="datetime1">
              <a:rPr lang="pt-BR" smtClean="0"/>
              <a:t>25/10/2023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97863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0841161-58F0-49D5-93A4-B6C829FB48EB}" type="datetime1">
              <a:rPr lang="pt-BR" smtClean="0"/>
              <a:t>25/10/2023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64761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69715EC-63AD-49DB-A6A4-66BBD9774E94}" type="datetime1">
              <a:rPr lang="pt-BR" smtClean="0"/>
              <a:t>25/10/2023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363067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ACFF3AE-2792-494A-8421-19464CA6E51B}" type="datetime1">
              <a:rPr lang="pt-BR" smtClean="0"/>
              <a:t>25/10/2023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423970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416FDA3-7238-410B-9033-2DE06DCA6EAE}" type="datetime1">
              <a:rPr lang="pt-BR" smtClean="0"/>
              <a:t>25/10/2023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77398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0B2BEAA-2DF8-43D8-92CA-9957B4FA4C2D}" type="datetime1">
              <a:rPr lang="pt-BR" smtClean="0"/>
              <a:t>25/10/2023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B4A8C0B-E23F-40DD-9AAA-3D6BA452ADC2}" type="slidenum">
              <a:rPr lang="pt-BR" smtClean="0"/>
              <a:t>‹nº›</a:t>
            </a:fld>
            <a:endParaRPr lang="pt-BR"/>
          </a:p>
        </p:txBody>
      </p:sp>
    </p:spTree>
    <p:extLst>
      <p:ext uri="{BB962C8B-B14F-4D97-AF65-F5344CB8AC3E}">
        <p14:creationId xmlns:p14="http://schemas.microsoft.com/office/powerpoint/2010/main" val="397123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64500-D48E-4E9E-8456-D8B54D20FD51}" type="datetime1">
              <a:rPr lang="pt-BR" smtClean="0"/>
              <a:t>25/10/2023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A8C0B-E23F-40DD-9AAA-3D6BA452ADC2}" type="slidenum">
              <a:rPr lang="pt-BR" smtClean="0"/>
              <a:t>‹nº›</a:t>
            </a:fld>
            <a:endParaRPr lang="pt-BR"/>
          </a:p>
        </p:txBody>
      </p:sp>
    </p:spTree>
    <p:extLst>
      <p:ext uri="{BB962C8B-B14F-4D97-AF65-F5344CB8AC3E}">
        <p14:creationId xmlns:p14="http://schemas.microsoft.com/office/powerpoint/2010/main" val="235325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77411" y="345230"/>
            <a:ext cx="9144000" cy="1749402"/>
          </a:xfrm>
        </p:spPr>
        <p:txBody>
          <a:bodyPr>
            <a:normAutofit/>
          </a:bodyPr>
          <a:lstStyle/>
          <a:p>
            <a:r>
              <a:rPr lang="pt-BR" sz="4400" dirty="0" smtClean="0">
                <a:latin typeface="Times New Roman" panose="02020603050405020304" pitchFamily="18" charset="0"/>
                <a:cs typeface="Times New Roman" panose="02020603050405020304" pitchFamily="18" charset="0"/>
              </a:rPr>
              <a:t>PROCESSAMENTO DIGITAL DE IMAGENS</a:t>
            </a:r>
            <a:endParaRPr lang="pt-BR" sz="4400" dirty="0">
              <a:latin typeface="Times New Roman" panose="02020603050405020304" pitchFamily="18" charset="0"/>
              <a:cs typeface="Times New Roman" panose="02020603050405020304" pitchFamily="18"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128" y="2367522"/>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3"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Ensino Material didático sobre processamento digital </a:t>
            </a:r>
            <a:r>
              <a:rPr lang="pt-BR" sz="2800" dirty="0" smtClean="0">
                <a:latin typeface="Times New Roman" panose="02020603050405020304" pitchFamily="18" charset="0"/>
                <a:cs typeface="Times New Roman" panose="02020603050405020304" pitchFamily="18" charset="0"/>
              </a:rPr>
              <a:t>de imagens</a:t>
            </a:r>
          </a:p>
          <a:p>
            <a:r>
              <a:rPr lang="pt-BR" sz="2800" dirty="0" smtClean="0">
                <a:latin typeface="Times New Roman" panose="02020603050405020304" pitchFamily="18" charset="0"/>
                <a:cs typeface="Times New Roman" panose="02020603050405020304" pitchFamily="18" charset="0"/>
              </a:rPr>
              <a:t>Departamento de Ciências Exatas e Tecnológicas - DCET </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274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992595" y="2447588"/>
            <a:ext cx="5364975" cy="3539430"/>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Os valores assumidos em cada ponto medido são quantificados em um número pertencente a uma escala de diferentes cores. Em imagens em níveis de cinza é atribuído o valor zero à cor mais escura (preto) e o valor máximo M à cor mais clara da escala (branco).</a:t>
            </a:r>
            <a:endParaRPr lang="pt-BR" sz="2800" dirty="0">
              <a:latin typeface="Times New Roman" panose="02020603050405020304" pitchFamily="18" charset="0"/>
              <a:cs typeface="Times New Roman" panose="02020603050405020304" pitchFamily="18" charset="0"/>
            </a:endParaRPr>
          </a:p>
        </p:txBody>
      </p:sp>
      <p:sp>
        <p:nvSpPr>
          <p:cNvPr id="5" name="Espaço Reservado para Número de Slide 4"/>
          <p:cNvSpPr>
            <a:spLocks noGrp="1"/>
          </p:cNvSpPr>
          <p:nvPr>
            <p:ph type="sldNum" sz="quarter" idx="12"/>
          </p:nvPr>
        </p:nvSpPr>
        <p:spPr/>
        <p:txBody>
          <a:bodyPr/>
          <a:lstStyle/>
          <a:p>
            <a:r>
              <a:rPr lang="pt-BR" dirty="0" smtClean="0"/>
              <a:t>9</a:t>
            </a:r>
            <a:endParaRPr lang="pt-BR" dirty="0"/>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7767" y="2811439"/>
            <a:ext cx="8079600" cy="2969253"/>
          </a:xfrm>
          <a:prstGeom prst="rect">
            <a:avLst/>
          </a:prstGeom>
        </p:spPr>
      </p:pic>
      <p:sp>
        <p:nvSpPr>
          <p:cNvPr id="9" name="CaixaDeTexto 8"/>
          <p:cNvSpPr txBox="1"/>
          <p:nvPr/>
        </p:nvSpPr>
        <p:spPr>
          <a:xfrm>
            <a:off x="7163143" y="5987018"/>
            <a:ext cx="2210862"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5 – RGB Cube</a:t>
            </a:r>
            <a:endParaRPr lang="pt-BR" dirty="0">
              <a:latin typeface="Times New Roman" panose="02020603050405020304" pitchFamily="18" charset="0"/>
              <a:cs typeface="Times New Roman" panose="02020603050405020304" pitchFamily="18" charset="0"/>
            </a:endParaRPr>
          </a:p>
        </p:txBody>
      </p:sp>
      <p:sp>
        <p:nvSpPr>
          <p:cNvPr id="2" name="Retângulo 1"/>
          <p:cNvSpPr/>
          <p:nvPr/>
        </p:nvSpPr>
        <p:spPr>
          <a:xfrm>
            <a:off x="11162347" y="2811439"/>
            <a:ext cx="3835020" cy="3046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127507" y="949973"/>
            <a:ext cx="3054041" cy="769441"/>
          </a:xfrm>
          <a:prstGeom prst="rect">
            <a:avLst/>
          </a:prstGeom>
        </p:spPr>
        <p:txBody>
          <a:bodyPr wrap="none">
            <a:spAutoFit/>
          </a:bodyPr>
          <a:lstStyle/>
          <a:p>
            <a:r>
              <a:rPr lang="pt-BR" sz="4400" dirty="0" smtClean="0">
                <a:latin typeface="Times New Roman" panose="02020603050405020304" pitchFamily="18" charset="0"/>
                <a:cs typeface="Times New Roman" panose="02020603050405020304" pitchFamily="18" charset="0"/>
              </a:rPr>
              <a:t>CUBO RGB</a:t>
            </a:r>
            <a:endParaRPr lang="pt-BR"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587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r>
              <a:rPr lang="pt-BR" dirty="0" smtClean="0"/>
              <a:t>10</a:t>
            </a:r>
            <a:endParaRPr lang="pt-BR" dirty="0"/>
          </a:p>
        </p:txBody>
      </p:sp>
      <p:grpSp>
        <p:nvGrpSpPr>
          <p:cNvPr id="20" name="Agrupar 19"/>
          <p:cNvGrpSpPr/>
          <p:nvPr/>
        </p:nvGrpSpPr>
        <p:grpSpPr>
          <a:xfrm>
            <a:off x="3641926" y="867746"/>
            <a:ext cx="8152595" cy="2294350"/>
            <a:chOff x="878340" y="2943262"/>
            <a:chExt cx="8152595" cy="2294350"/>
          </a:xfrm>
        </p:grpSpPr>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16" y="2943262"/>
              <a:ext cx="8055019" cy="2286586"/>
            </a:xfrm>
            <a:prstGeom prst="rect">
              <a:avLst/>
            </a:prstGeom>
          </p:spPr>
        </p:pic>
        <p:sp>
          <p:nvSpPr>
            <p:cNvPr id="14" name="Retângulo Arredondado 13"/>
            <p:cNvSpPr/>
            <p:nvPr/>
          </p:nvSpPr>
          <p:spPr>
            <a:xfrm>
              <a:off x="878340" y="4688979"/>
              <a:ext cx="8152595" cy="44321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1404449" y="4591281"/>
              <a:ext cx="3973954"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Figura 6 </a:t>
              </a:r>
            </a:p>
            <a:p>
              <a:r>
                <a:rPr lang="pt-BR" dirty="0" smtClean="0">
                  <a:latin typeface="Times New Roman" panose="02020603050405020304" pitchFamily="18" charset="0"/>
                  <a:cs typeface="Times New Roman" panose="02020603050405020304" pitchFamily="18" charset="0"/>
                </a:rPr>
                <a:t>Incremento de </a:t>
              </a:r>
              <a:r>
                <a:rPr lang="pt-BR" i="1" dirty="0" err="1" smtClean="0">
                  <a:latin typeface="Times New Roman" panose="02020603050405020304" pitchFamily="18" charset="0"/>
                  <a:cs typeface="Times New Roman" panose="02020603050405020304" pitchFamily="18" charset="0"/>
                </a:rPr>
                <a:t>Dots</a:t>
              </a:r>
              <a:r>
                <a:rPr lang="pt-BR" i="1" dirty="0" smtClean="0">
                  <a:latin typeface="Times New Roman" panose="02020603050405020304" pitchFamily="18" charset="0"/>
                  <a:cs typeface="Times New Roman" panose="02020603050405020304" pitchFamily="18" charset="0"/>
                </a:rPr>
                <a:t> Per </a:t>
              </a:r>
              <a:r>
                <a:rPr lang="pt-BR" i="1" dirty="0" err="1">
                  <a:latin typeface="Times New Roman" panose="02020603050405020304" pitchFamily="18" charset="0"/>
                  <a:cs typeface="Times New Roman" panose="02020603050405020304" pitchFamily="18" charset="0"/>
                </a:rPr>
                <a:t>I</a:t>
              </a:r>
              <a:r>
                <a:rPr lang="pt-BR" i="1" dirty="0" err="1" smtClean="0">
                  <a:latin typeface="Times New Roman" panose="02020603050405020304" pitchFamily="18" charset="0"/>
                  <a:cs typeface="Times New Roman" panose="02020603050405020304" pitchFamily="18" charset="0"/>
                </a:rPr>
                <a:t>nch</a:t>
              </a:r>
              <a:endParaRPr lang="pt-BR" i="1" dirty="0">
                <a:latin typeface="Times New Roman" panose="02020603050405020304" pitchFamily="18" charset="0"/>
                <a:cs typeface="Times New Roman" panose="02020603050405020304" pitchFamily="18" charset="0"/>
              </a:endParaRPr>
            </a:p>
          </p:txBody>
        </p:sp>
      </p:grpSp>
      <p:pic>
        <p:nvPicPr>
          <p:cNvPr id="18" name="Imagem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305" y="2991320"/>
            <a:ext cx="4459823" cy="3166474"/>
          </a:xfrm>
          <a:prstGeom prst="rect">
            <a:avLst/>
          </a:prstGeom>
        </p:spPr>
      </p:pic>
      <p:sp>
        <p:nvSpPr>
          <p:cNvPr id="21" name="CaixaDeTexto 20"/>
          <p:cNvSpPr txBox="1"/>
          <p:nvPr/>
        </p:nvSpPr>
        <p:spPr>
          <a:xfrm>
            <a:off x="6750268" y="6072406"/>
            <a:ext cx="1935909" cy="369332"/>
          </a:xfrm>
          <a:prstGeom prst="rect">
            <a:avLst/>
          </a:prstGeom>
          <a:noFill/>
        </p:spPr>
        <p:txBody>
          <a:bodyPr wrap="square" rtlCol="0">
            <a:spAutoFit/>
          </a:bodyPr>
          <a:lstStyle/>
          <a:p>
            <a:pPr algn="r"/>
            <a:r>
              <a:rPr lang="pt-BR" dirty="0" smtClean="0">
                <a:latin typeface="Times New Roman" panose="02020603050405020304" pitchFamily="18" charset="0"/>
                <a:cs typeface="Times New Roman" panose="02020603050405020304" pitchFamily="18" charset="0"/>
              </a:rPr>
              <a:t>Figura 7 – DPI </a:t>
            </a:r>
            <a:endParaRPr lang="pt-BR" dirty="0">
              <a:latin typeface="Times New Roman" panose="02020603050405020304" pitchFamily="18" charset="0"/>
              <a:cs typeface="Times New Roman" panose="02020603050405020304" pitchFamily="18" charset="0"/>
            </a:endParaRPr>
          </a:p>
        </p:txBody>
      </p:sp>
      <p:sp>
        <p:nvSpPr>
          <p:cNvPr id="5" name="Retângulo 4"/>
          <p:cNvSpPr/>
          <p:nvPr/>
        </p:nvSpPr>
        <p:spPr>
          <a:xfrm>
            <a:off x="4596568" y="3778900"/>
            <a:ext cx="2515737" cy="1754326"/>
          </a:xfrm>
          <a:prstGeom prst="rect">
            <a:avLst/>
          </a:prstGeom>
        </p:spPr>
        <p:txBody>
          <a:bodyPr wrap="square">
            <a:spAutoFit/>
          </a:bodyPr>
          <a:lstStyle/>
          <a:p>
            <a:pPr algn="r"/>
            <a:r>
              <a:rPr lang="pt-BR" dirty="0">
                <a:latin typeface="Times New Roman" panose="02020603050405020304" pitchFamily="18" charset="0"/>
                <a:cs typeface="Times New Roman" panose="02020603050405020304" pitchFamily="18" charset="0"/>
              </a:rPr>
              <a:t>DPI </a:t>
            </a:r>
            <a:r>
              <a:rPr lang="pt-BR" dirty="0" smtClean="0">
                <a:latin typeface="Times New Roman" panose="02020603050405020304" pitchFamily="18" charset="0"/>
                <a:cs typeface="Times New Roman" panose="02020603050405020304" pitchFamily="18" charset="0"/>
              </a:rPr>
              <a:t>-</a:t>
            </a:r>
            <a:r>
              <a:rPr lang="pt-BR" i="1" dirty="0" err="1" smtClean="0">
                <a:latin typeface="Times New Roman" panose="02020603050405020304" pitchFamily="18" charset="0"/>
                <a:cs typeface="Times New Roman" panose="02020603050405020304" pitchFamily="18" charset="0"/>
              </a:rPr>
              <a:t>Dots</a:t>
            </a:r>
            <a:r>
              <a:rPr lang="pt-BR" i="1" dirty="0" smtClean="0">
                <a:latin typeface="Times New Roman" panose="02020603050405020304" pitchFamily="18" charset="0"/>
                <a:cs typeface="Times New Roman" panose="02020603050405020304" pitchFamily="18" charset="0"/>
              </a:rPr>
              <a:t> </a:t>
            </a:r>
            <a:r>
              <a:rPr lang="pt-BR" i="1" dirty="0">
                <a:latin typeface="Times New Roman" panose="02020603050405020304" pitchFamily="18" charset="0"/>
                <a:cs typeface="Times New Roman" panose="02020603050405020304" pitchFamily="18" charset="0"/>
              </a:rPr>
              <a:t>Per </a:t>
            </a:r>
            <a:r>
              <a:rPr lang="pt-BR" i="1" dirty="0" err="1">
                <a:latin typeface="Times New Roman" panose="02020603050405020304" pitchFamily="18" charset="0"/>
                <a:cs typeface="Times New Roman" panose="02020603050405020304" pitchFamily="18" charset="0"/>
              </a:rPr>
              <a:t>Inch</a:t>
            </a:r>
            <a:r>
              <a:rPr lang="pt-BR" dirty="0">
                <a:latin typeface="Times New Roman" panose="02020603050405020304" pitchFamily="18" charset="0"/>
                <a:cs typeface="Times New Roman" panose="02020603050405020304" pitchFamily="18" charset="0"/>
              </a:rPr>
              <a:t>,</a:t>
            </a:r>
            <a:r>
              <a:rPr lang="pt-BR" i="1" dirty="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em </a:t>
            </a:r>
            <a:r>
              <a:rPr lang="pt-BR" dirty="0" smtClean="0">
                <a:latin typeface="Times New Roman" panose="02020603050405020304" pitchFamily="18" charset="0"/>
                <a:cs typeface="Times New Roman" panose="02020603050405020304" pitchFamily="18" charset="0"/>
              </a:rPr>
              <a:t>Pontos </a:t>
            </a:r>
            <a:r>
              <a:rPr lang="pt-BR" dirty="0">
                <a:latin typeface="Times New Roman" panose="02020603050405020304" pitchFamily="18" charset="0"/>
                <a:cs typeface="Times New Roman" panose="02020603050405020304" pitchFamily="18" charset="0"/>
              </a:rPr>
              <a:t>por </a:t>
            </a:r>
            <a:r>
              <a:rPr lang="pt-BR" dirty="0" smtClean="0">
                <a:latin typeface="Times New Roman" panose="02020603050405020304" pitchFamily="18" charset="0"/>
                <a:cs typeface="Times New Roman" panose="02020603050405020304" pitchFamily="18" charset="0"/>
              </a:rPr>
              <a:t>Polegada número </a:t>
            </a:r>
            <a:r>
              <a:rPr lang="pt-BR" dirty="0">
                <a:latin typeface="Times New Roman" panose="02020603050405020304" pitchFamily="18" charset="0"/>
                <a:cs typeface="Times New Roman" panose="02020603050405020304" pitchFamily="18" charset="0"/>
              </a:rPr>
              <a:t>de pontos </a:t>
            </a:r>
            <a:r>
              <a:rPr lang="pt-BR" dirty="0" smtClean="0">
                <a:latin typeface="Times New Roman" panose="02020603050405020304" pitchFamily="18" charset="0"/>
                <a:cs typeface="Times New Roman" panose="02020603050405020304" pitchFamily="18" charset="0"/>
              </a:rPr>
              <a:t>encontrados </a:t>
            </a:r>
            <a:r>
              <a:rPr lang="pt-BR" dirty="0">
                <a:latin typeface="Times New Roman" panose="02020603050405020304" pitchFamily="18" charset="0"/>
                <a:cs typeface="Times New Roman" panose="02020603050405020304" pitchFamily="18" charset="0"/>
              </a:rPr>
              <a:t>em uma polegada de </a:t>
            </a:r>
            <a:r>
              <a:rPr lang="pt-BR" dirty="0" smtClean="0">
                <a:latin typeface="Times New Roman" panose="02020603050405020304" pitchFamily="18" charset="0"/>
                <a:cs typeface="Times New Roman" panose="02020603050405020304" pitchFamily="18" charset="0"/>
              </a:rPr>
              <a:t>uma imagem.</a:t>
            </a:r>
            <a:endParaRPr lang="pt-BR" dirty="0">
              <a:latin typeface="Times New Roman" panose="02020603050405020304" pitchFamily="18" charset="0"/>
              <a:cs typeface="Times New Roman" panose="02020603050405020304" pitchFamily="18" charset="0"/>
            </a:endParaRPr>
          </a:p>
        </p:txBody>
      </p:sp>
      <p:sp>
        <p:nvSpPr>
          <p:cNvPr id="4" name="Retângulo 3"/>
          <p:cNvSpPr/>
          <p:nvPr/>
        </p:nvSpPr>
        <p:spPr>
          <a:xfrm>
            <a:off x="697870" y="2515765"/>
            <a:ext cx="3208538" cy="2246769"/>
          </a:xfrm>
          <a:prstGeom prst="rect">
            <a:avLst/>
          </a:prstGeom>
        </p:spPr>
        <p:txBody>
          <a:bodyPr wrap="square">
            <a:spAutoFit/>
          </a:bodyPr>
          <a:lstStyle/>
          <a:p>
            <a:r>
              <a:rPr lang="pt-BR" sz="2800" dirty="0" smtClean="0">
                <a:latin typeface="Times New Roman" panose="02020603050405020304" pitchFamily="18" charset="0"/>
                <a:cs typeface="Times New Roman" panose="02020603050405020304" pitchFamily="18" charset="0"/>
              </a:rPr>
              <a:t>Cada ponto ou elemento constituinte da matriz-imagem é chamado de “</a:t>
            </a:r>
            <a:r>
              <a:rPr lang="pt-BR" sz="2800" i="1" dirty="0" smtClean="0">
                <a:latin typeface="Times New Roman" panose="02020603050405020304" pitchFamily="18" charset="0"/>
                <a:cs typeface="Times New Roman" panose="02020603050405020304" pitchFamily="18" charset="0"/>
              </a:rPr>
              <a:t>pixel</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717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r>
              <a:rPr lang="pt-BR" dirty="0" smtClean="0"/>
              <a:t>11</a:t>
            </a:r>
            <a:endParaRPr lang="pt-BR" dirty="0"/>
          </a:p>
        </p:txBody>
      </p:sp>
      <p:sp>
        <p:nvSpPr>
          <p:cNvPr id="4" name="Retângulo 3"/>
          <p:cNvSpPr/>
          <p:nvPr/>
        </p:nvSpPr>
        <p:spPr>
          <a:xfrm>
            <a:off x="841610" y="425794"/>
            <a:ext cx="9778639" cy="769441"/>
          </a:xfrm>
          <a:prstGeom prst="rect">
            <a:avLst/>
          </a:prstGeom>
        </p:spPr>
        <p:txBody>
          <a:bodyPr wrap="none">
            <a:spAutoFit/>
          </a:bodyPr>
          <a:lstStyle/>
          <a:p>
            <a:r>
              <a:rPr lang="pt-BR" sz="4400" dirty="0" smtClean="0">
                <a:latin typeface="Times New Roman" panose="02020603050405020304" pitchFamily="18" charset="0"/>
                <a:cs typeface="Times New Roman" panose="02020603050405020304" pitchFamily="18" charset="0"/>
              </a:rPr>
              <a:t>RELAÇÕES BÁSICAS ENTRE PIXELS.</a:t>
            </a:r>
            <a:endParaRPr lang="pt-BR" sz="4400" dirty="0">
              <a:latin typeface="Times New Roman" panose="02020603050405020304" pitchFamily="18" charset="0"/>
              <a:cs typeface="Times New Roman" panose="02020603050405020304" pitchFamily="18" charset="0"/>
            </a:endParaRPr>
          </a:p>
        </p:txBody>
      </p:sp>
      <p:sp>
        <p:nvSpPr>
          <p:cNvPr id="5" name="Retângulo 4"/>
          <p:cNvSpPr/>
          <p:nvPr/>
        </p:nvSpPr>
        <p:spPr>
          <a:xfrm>
            <a:off x="841610" y="1542460"/>
            <a:ext cx="3833998" cy="986360"/>
          </a:xfrm>
          <a:prstGeom prst="rect">
            <a:avLst/>
          </a:prstGeom>
        </p:spPr>
        <p:txBody>
          <a:bodyPr wrap="none">
            <a:spAutoFit/>
          </a:bodyPr>
          <a:lstStyle/>
          <a:p>
            <a:pPr>
              <a:lnSpc>
                <a:spcPct val="150000"/>
              </a:lnSpc>
            </a:pPr>
            <a:r>
              <a:rPr lang="pt-BR" sz="4400" dirty="0">
                <a:latin typeface="Times New Roman" panose="02020603050405020304" pitchFamily="18" charset="0"/>
                <a:cs typeface="Times New Roman" panose="02020603050405020304" pitchFamily="18" charset="0"/>
              </a:rPr>
              <a:t>VIZINHANÇA </a:t>
            </a:r>
          </a:p>
        </p:txBody>
      </p:sp>
      <p:sp>
        <p:nvSpPr>
          <p:cNvPr id="6" name="Retângulo 5"/>
          <p:cNvSpPr/>
          <p:nvPr/>
        </p:nvSpPr>
        <p:spPr>
          <a:xfrm>
            <a:off x="1025100" y="3367120"/>
            <a:ext cx="10012907" cy="2677656"/>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vizinhança de </a:t>
            </a:r>
            <a:r>
              <a:rPr lang="pt-BR" sz="2800" dirty="0" smtClean="0">
                <a:latin typeface="Times New Roman" panose="02020603050405020304" pitchFamily="18" charset="0"/>
                <a:cs typeface="Times New Roman" panose="02020603050405020304" pitchFamily="18" charset="0"/>
              </a:rPr>
              <a:t>4 </a:t>
            </a:r>
            <a:r>
              <a:rPr lang="pt-BR" sz="2800" dirty="0">
                <a:latin typeface="Times New Roman" panose="02020603050405020304" pitchFamily="18" charset="0"/>
                <a:cs typeface="Times New Roman" panose="02020603050405020304" pitchFamily="18" charset="0"/>
              </a:rPr>
              <a:t>N4(p)</a:t>
            </a:r>
            <a:endParaRPr lang="pt-BR" sz="2800" dirty="0"/>
          </a:p>
          <a:p>
            <a:endParaRPr lang="pt-BR" sz="2800" dirty="0" smtClean="0">
              <a:latin typeface="Times New Roman" panose="02020603050405020304" pitchFamily="18" charset="0"/>
              <a:cs typeface="Times New Roman" panose="02020603050405020304" pitchFamily="18" charset="0"/>
            </a:endParaRPr>
          </a:p>
          <a:p>
            <a:r>
              <a:rPr lang="pt-BR" sz="2800" dirty="0" smtClean="0">
                <a:latin typeface="Times New Roman" panose="02020603050405020304" pitchFamily="18" charset="0"/>
                <a:cs typeface="Times New Roman" panose="02020603050405020304" pitchFamily="18" charset="0"/>
              </a:rPr>
              <a:t>Seja </a:t>
            </a:r>
            <a:r>
              <a:rPr lang="pt-BR" sz="2800" dirty="0">
                <a:latin typeface="Times New Roman" panose="02020603050405020304" pitchFamily="18" charset="0"/>
                <a:cs typeface="Times New Roman" panose="02020603050405020304" pitchFamily="18" charset="0"/>
              </a:rPr>
              <a:t>p, um pixel nas coordenadas (</a:t>
            </a:r>
            <a:r>
              <a:rPr lang="pt-BR" sz="2800" i="1" dirty="0" smtClean="0">
                <a:latin typeface="Times New Roman" panose="02020603050405020304" pitchFamily="18" charset="0"/>
                <a:cs typeface="Times New Roman" panose="02020603050405020304" pitchFamily="18" charset="0"/>
              </a:rPr>
              <a:t>x </a:t>
            </a:r>
            <a:r>
              <a:rPr lang="pt-BR" sz="2800" dirty="0" smtClean="0">
                <a:latin typeface="Times New Roman" panose="02020603050405020304" pitchFamily="18" charset="0"/>
                <a:cs typeface="Times New Roman" panose="02020603050405020304" pitchFamily="18" charset="0"/>
              </a:rPr>
              <a:t>, </a:t>
            </a:r>
            <a:r>
              <a:rPr lang="pt-BR" sz="2800" i="1" dirty="0" smtClean="0">
                <a:latin typeface="Times New Roman" panose="02020603050405020304" pitchFamily="18" charset="0"/>
                <a:cs typeface="Times New Roman" panose="02020603050405020304" pitchFamily="18" charset="0"/>
              </a:rPr>
              <a:t>y</a:t>
            </a:r>
            <a:r>
              <a:rPr lang="pt-BR" sz="2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pt-BR" sz="2800" dirty="0">
                <a:latin typeface="Times New Roman" panose="02020603050405020304" pitchFamily="18" charset="0"/>
                <a:cs typeface="Times New Roman" panose="02020603050405020304" pitchFamily="18" charset="0"/>
              </a:rPr>
              <a:t>A vizinhança de 4 do </a:t>
            </a:r>
            <a:r>
              <a:rPr lang="pt-BR" sz="2800" i="1" dirty="0">
                <a:latin typeface="Times New Roman" panose="02020603050405020304" pitchFamily="18" charset="0"/>
                <a:cs typeface="Times New Roman" panose="02020603050405020304" pitchFamily="18" charset="0"/>
              </a:rPr>
              <a:t>pixel</a:t>
            </a:r>
            <a:r>
              <a:rPr lang="pt-BR" sz="2800" dirty="0">
                <a:latin typeface="Times New Roman" panose="02020603050405020304" pitchFamily="18" charset="0"/>
                <a:cs typeface="Times New Roman" panose="02020603050405020304" pitchFamily="18" charset="0"/>
              </a:rPr>
              <a:t> p – ou N4(</a:t>
            </a:r>
            <a:r>
              <a:rPr lang="pt-BR" sz="2800" i="1" dirty="0">
                <a:latin typeface="Times New Roman" panose="02020603050405020304" pitchFamily="18" charset="0"/>
                <a:cs typeface="Times New Roman" panose="02020603050405020304" pitchFamily="18" charset="0"/>
              </a:rPr>
              <a:t>p</a:t>
            </a:r>
            <a:r>
              <a:rPr lang="pt-BR" sz="2800" dirty="0">
                <a:latin typeface="Times New Roman" panose="02020603050405020304" pitchFamily="18" charset="0"/>
                <a:cs typeface="Times New Roman" panose="02020603050405020304" pitchFamily="18" charset="0"/>
              </a:rPr>
              <a:t>) – é composta por seus vizinhos de coordenadas </a:t>
            </a:r>
          </a:p>
          <a:p>
            <a:pPr algn="ctr"/>
            <a:r>
              <a:rPr lang="pt-BR" sz="2800" dirty="0" smtClean="0">
                <a:latin typeface="Times New Roman" panose="02020603050405020304" pitchFamily="18" charset="0"/>
                <a:cs typeface="Times New Roman" panose="02020603050405020304" pitchFamily="18" charset="0"/>
              </a:rPr>
              <a:t>(</a:t>
            </a:r>
            <a:r>
              <a:rPr lang="pt-BR" sz="2800" i="1" dirty="0" smtClean="0">
                <a:latin typeface="Times New Roman" panose="02020603050405020304" pitchFamily="18" charset="0"/>
                <a:cs typeface="Times New Roman" panose="02020603050405020304" pitchFamily="18" charset="0"/>
              </a:rPr>
              <a:t>x </a:t>
            </a:r>
            <a:r>
              <a:rPr lang="pt-BR" sz="2800" dirty="0" smtClean="0">
                <a:latin typeface="Times New Roman" panose="02020603050405020304" pitchFamily="18" charset="0"/>
                <a:cs typeface="Times New Roman" panose="02020603050405020304" pitchFamily="18" charset="0"/>
              </a:rPr>
              <a:t>+ 1</a:t>
            </a:r>
            <a:r>
              <a:rPr lang="pt-BR" sz="2800" i="1" dirty="0" smtClean="0">
                <a:latin typeface="Times New Roman" panose="02020603050405020304" pitchFamily="18" charset="0"/>
                <a:cs typeface="Times New Roman" panose="02020603050405020304" pitchFamily="18" charset="0"/>
              </a:rPr>
              <a:t>, y</a:t>
            </a:r>
            <a:r>
              <a:rPr lang="pt-BR" sz="2800" dirty="0">
                <a:latin typeface="Times New Roman" panose="02020603050405020304" pitchFamily="18" charset="0"/>
                <a:cs typeface="Times New Roman" panose="02020603050405020304" pitchFamily="18" charset="0"/>
              </a:rPr>
              <a:t>)</a:t>
            </a:r>
            <a:r>
              <a:rPr lang="pt-BR" sz="2800" i="1" dirty="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a:t>
            </a:r>
            <a:r>
              <a:rPr lang="pt-BR" sz="2800" i="1" dirty="0" smtClean="0">
                <a:latin typeface="Times New Roman" panose="02020603050405020304" pitchFamily="18" charset="0"/>
                <a:cs typeface="Times New Roman" panose="02020603050405020304" pitchFamily="18" charset="0"/>
              </a:rPr>
              <a:t>x </a:t>
            </a:r>
            <a:r>
              <a:rPr lang="pt-BR" sz="2800" dirty="0" smtClean="0">
                <a:latin typeface="Times New Roman" panose="02020603050405020304" pitchFamily="18" charset="0"/>
                <a:cs typeface="Times New Roman" panose="02020603050405020304" pitchFamily="18" charset="0"/>
              </a:rPr>
              <a:t>- 1 </a:t>
            </a:r>
            <a:r>
              <a:rPr lang="pt-BR" sz="2800" i="1" dirty="0" smtClean="0">
                <a:latin typeface="Times New Roman" panose="02020603050405020304" pitchFamily="18" charset="0"/>
                <a:cs typeface="Times New Roman" panose="02020603050405020304" pitchFamily="18" charset="0"/>
              </a:rPr>
              <a:t>, y</a:t>
            </a:r>
            <a:r>
              <a:rPr lang="pt-BR" sz="2800" dirty="0">
                <a:latin typeface="Times New Roman" panose="02020603050405020304" pitchFamily="18" charset="0"/>
                <a:cs typeface="Times New Roman" panose="02020603050405020304" pitchFamily="18" charset="0"/>
              </a:rPr>
              <a:t>)</a:t>
            </a:r>
            <a:r>
              <a:rPr lang="pt-BR" sz="2800" i="1" dirty="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a:t>
            </a:r>
            <a:r>
              <a:rPr lang="pt-BR" sz="2800" i="1" dirty="0" smtClean="0">
                <a:latin typeface="Times New Roman" panose="02020603050405020304" pitchFamily="18" charset="0"/>
                <a:cs typeface="Times New Roman" panose="02020603050405020304" pitchFamily="18" charset="0"/>
              </a:rPr>
              <a:t>x , </a:t>
            </a:r>
            <a:r>
              <a:rPr lang="pt-BR" sz="2800" dirty="0" smtClean="0">
                <a:latin typeface="Times New Roman" panose="02020603050405020304" pitchFamily="18" charset="0"/>
                <a:cs typeface="Times New Roman" panose="02020603050405020304" pitchFamily="18" charset="0"/>
              </a:rPr>
              <a:t>y + 1</a:t>
            </a:r>
            <a:r>
              <a:rPr lang="pt-BR" sz="2800" dirty="0">
                <a:latin typeface="Times New Roman" panose="02020603050405020304" pitchFamily="18" charset="0"/>
                <a:cs typeface="Times New Roman" panose="02020603050405020304" pitchFamily="18" charset="0"/>
              </a:rPr>
              <a:t>)</a:t>
            </a:r>
            <a:r>
              <a:rPr lang="pt-BR" sz="2800" i="1"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 </a:t>
            </a:r>
            <a:r>
              <a:rPr lang="pt-BR" sz="2800" i="1" dirty="0" smtClean="0">
                <a:latin typeface="Times New Roman" panose="02020603050405020304" pitchFamily="18" charset="0"/>
                <a:cs typeface="Times New Roman" panose="02020603050405020304" pitchFamily="18" charset="0"/>
              </a:rPr>
              <a:t>x</a:t>
            </a:r>
            <a:r>
              <a:rPr lang="pt-BR" sz="2800" dirty="0" smtClean="0">
                <a:latin typeface="Times New Roman" panose="02020603050405020304" pitchFamily="18" charset="0"/>
                <a:cs typeface="Times New Roman" panose="02020603050405020304" pitchFamily="18" charset="0"/>
              </a:rPr>
              <a:t>, </a:t>
            </a:r>
            <a:r>
              <a:rPr lang="pt-BR" sz="2800" i="1" dirty="0" smtClean="0">
                <a:latin typeface="Times New Roman" panose="02020603050405020304" pitchFamily="18" charset="0"/>
                <a:cs typeface="Times New Roman" panose="02020603050405020304" pitchFamily="18" charset="0"/>
              </a:rPr>
              <a:t>y </a:t>
            </a:r>
            <a:r>
              <a:rPr lang="pt-BR" sz="2800" dirty="0" smtClean="0">
                <a:latin typeface="Times New Roman" panose="02020603050405020304" pitchFamily="18" charset="0"/>
                <a:cs typeface="Times New Roman" panose="02020603050405020304" pitchFamily="18" charset="0"/>
              </a:rPr>
              <a:t>-1).</a:t>
            </a:r>
            <a:endParaRPr lang="pt-BR" sz="2800" dirty="0">
              <a:latin typeface="Times New Roman" panose="02020603050405020304" pitchFamily="18" charset="0"/>
              <a:cs typeface="Times New Roman" panose="02020603050405020304" pitchFamily="18" charset="0"/>
            </a:endParaRPr>
          </a:p>
        </p:txBody>
      </p:sp>
      <p:pic>
        <p:nvPicPr>
          <p:cNvPr id="19" name="Imagem 18"/>
          <p:cNvPicPr>
            <a:picLocks noChangeAspect="1"/>
          </p:cNvPicPr>
          <p:nvPr/>
        </p:nvPicPr>
        <p:blipFill>
          <a:blip r:embed="rId2"/>
          <a:stretch>
            <a:fillRect/>
          </a:stretch>
        </p:blipFill>
        <p:spPr>
          <a:xfrm>
            <a:off x="8158512" y="2043495"/>
            <a:ext cx="2039207" cy="2024101"/>
          </a:xfrm>
          <a:prstGeom prst="rect">
            <a:avLst/>
          </a:prstGeom>
        </p:spPr>
      </p:pic>
      <p:sp>
        <p:nvSpPr>
          <p:cNvPr id="20" name="CaixaDeTexto 19"/>
          <p:cNvSpPr txBox="1"/>
          <p:nvPr/>
        </p:nvSpPr>
        <p:spPr>
          <a:xfrm>
            <a:off x="10197719" y="3698264"/>
            <a:ext cx="1332416"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8 </a:t>
            </a:r>
            <a:r>
              <a:rPr lang="pt-BR" dirty="0">
                <a:latin typeface="Times New Roman" panose="02020603050405020304" pitchFamily="18" charset="0"/>
                <a:cs typeface="Times New Roman" panose="02020603050405020304" pitchFamily="18" charset="0"/>
              </a:rPr>
              <a:t>(a) </a:t>
            </a:r>
          </a:p>
        </p:txBody>
      </p:sp>
      <p:sp>
        <p:nvSpPr>
          <p:cNvPr id="21" name="Retângulo 20"/>
          <p:cNvSpPr/>
          <p:nvPr/>
        </p:nvSpPr>
        <p:spPr>
          <a:xfrm>
            <a:off x="8108394" y="4067596"/>
            <a:ext cx="2139442" cy="369332"/>
          </a:xfrm>
          <a:prstGeom prst="rect">
            <a:avLst/>
          </a:prstGeom>
        </p:spPr>
        <p:txBody>
          <a:bodyPr wrap="square">
            <a:spAutoFit/>
          </a:bodyPr>
          <a:lstStyle/>
          <a:p>
            <a:r>
              <a:rPr lang="pt-BR" dirty="0" smtClean="0">
                <a:latin typeface="Times New Roman" panose="02020603050405020304" pitchFamily="18" charset="0"/>
                <a:cs typeface="Times New Roman" panose="02020603050405020304" pitchFamily="18" charset="0"/>
              </a:rPr>
              <a:t>vizinhança-de-4</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697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r>
              <a:rPr lang="pt-BR" dirty="0" smtClean="0"/>
              <a:t>12</a:t>
            </a:r>
            <a:endParaRPr lang="pt-BR" dirty="0"/>
          </a:p>
        </p:txBody>
      </p:sp>
      <p:sp>
        <p:nvSpPr>
          <p:cNvPr id="4" name="Retângulo 3"/>
          <p:cNvSpPr/>
          <p:nvPr/>
        </p:nvSpPr>
        <p:spPr>
          <a:xfrm>
            <a:off x="887105" y="3292230"/>
            <a:ext cx="10466695" cy="3108543"/>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vizinhança de </a:t>
            </a:r>
            <a:r>
              <a:rPr lang="pt-BR" sz="2800" dirty="0" smtClean="0">
                <a:latin typeface="Times New Roman" panose="02020603050405020304" pitchFamily="18" charset="0"/>
                <a:cs typeface="Times New Roman" panose="02020603050405020304" pitchFamily="18" charset="0"/>
              </a:rPr>
              <a:t>8 N8(</a:t>
            </a:r>
            <a:r>
              <a:rPr lang="pt-BR" sz="2800" i="1" dirty="0" smtClean="0">
                <a:latin typeface="Times New Roman" panose="02020603050405020304" pitchFamily="18" charset="0"/>
                <a:cs typeface="Times New Roman" panose="02020603050405020304" pitchFamily="18" charset="0"/>
              </a:rPr>
              <a:t>p</a:t>
            </a:r>
            <a:r>
              <a:rPr lang="pt-BR" sz="2800" dirty="0" smtClean="0">
                <a:latin typeface="Times New Roman" panose="02020603050405020304" pitchFamily="18" charset="0"/>
                <a:cs typeface="Times New Roman" panose="02020603050405020304" pitchFamily="18" charset="0"/>
              </a:rPr>
              <a:t>)</a:t>
            </a:r>
          </a:p>
          <a:p>
            <a:r>
              <a:rPr lang="pt-BR" sz="2800" dirty="0" smtClean="0">
                <a:latin typeface="Times New Roman" panose="02020603050405020304" pitchFamily="18" charset="0"/>
                <a:cs typeface="Times New Roman" panose="02020603050405020304" pitchFamily="18" charset="0"/>
              </a:rPr>
              <a:t>A </a:t>
            </a:r>
            <a:r>
              <a:rPr lang="pt-BR" sz="2800" dirty="0">
                <a:latin typeface="Times New Roman" panose="02020603050405020304" pitchFamily="18" charset="0"/>
                <a:cs typeface="Times New Roman" panose="02020603050405020304" pitchFamily="18" charset="0"/>
              </a:rPr>
              <a:t>vizinhança diagonal do pixel p – ou ND(p) – é composta por seus vizinhos de coordenadas</a:t>
            </a:r>
            <a:r>
              <a:rPr lang="pt-BR" sz="2800" dirty="0" smtClean="0">
                <a:latin typeface="Times New Roman" panose="02020603050405020304" pitchFamily="18" charset="0"/>
                <a:cs typeface="Times New Roman" panose="02020603050405020304" pitchFamily="18" charset="0"/>
              </a:rPr>
              <a:t>:</a:t>
            </a:r>
          </a:p>
          <a:p>
            <a:pPr algn="ctr"/>
            <a:r>
              <a:rPr lang="pt-BR" sz="2800" i="1" dirty="0" smtClean="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a:t>
            </a:r>
            <a:r>
              <a:rPr lang="pt-BR" sz="2800" i="1" dirty="0" smtClean="0">
                <a:latin typeface="Times New Roman" panose="02020603050405020304" pitchFamily="18" charset="0"/>
                <a:cs typeface="Times New Roman" panose="02020603050405020304" pitchFamily="18" charset="0"/>
              </a:rPr>
              <a:t>x</a:t>
            </a:r>
            <a:r>
              <a:rPr lang="pt-BR" sz="2800" dirty="0" smtClean="0">
                <a:latin typeface="Times New Roman" panose="02020603050405020304" pitchFamily="18" charset="0"/>
                <a:cs typeface="Times New Roman" panose="02020603050405020304" pitchFamily="18" charset="0"/>
              </a:rPr>
              <a:t> + 1, </a:t>
            </a:r>
            <a:r>
              <a:rPr lang="pt-BR" sz="2800" i="1" dirty="0" smtClean="0">
                <a:latin typeface="Times New Roman" panose="02020603050405020304" pitchFamily="18" charset="0"/>
                <a:cs typeface="Times New Roman" panose="02020603050405020304" pitchFamily="18" charset="0"/>
              </a:rPr>
              <a:t>y</a:t>
            </a:r>
            <a:r>
              <a:rPr lang="pt-BR" sz="2800" dirty="0" smtClean="0">
                <a:latin typeface="Times New Roman" panose="02020603050405020304" pitchFamily="18" charset="0"/>
                <a:cs typeface="Times New Roman" panose="02020603050405020304" pitchFamily="18" charset="0"/>
              </a:rPr>
              <a:t> + 1</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 </a:t>
            </a:r>
            <a:r>
              <a:rPr lang="pt-BR" sz="2800" i="1" dirty="0" smtClean="0">
                <a:latin typeface="Times New Roman" panose="02020603050405020304" pitchFamily="18" charset="0"/>
                <a:cs typeface="Times New Roman" panose="02020603050405020304" pitchFamily="18" charset="0"/>
              </a:rPr>
              <a:t>x</a:t>
            </a:r>
            <a:r>
              <a:rPr lang="pt-BR" sz="2800" dirty="0" smtClean="0">
                <a:latin typeface="Times New Roman" panose="02020603050405020304" pitchFamily="18" charset="0"/>
                <a:cs typeface="Times New Roman" panose="02020603050405020304" pitchFamily="18" charset="0"/>
              </a:rPr>
              <a:t> + 1, </a:t>
            </a:r>
            <a:r>
              <a:rPr lang="pt-BR" sz="2800" i="1" dirty="0" smtClean="0">
                <a:latin typeface="Times New Roman" panose="02020603050405020304" pitchFamily="18" charset="0"/>
                <a:cs typeface="Times New Roman" panose="02020603050405020304" pitchFamily="18" charset="0"/>
              </a:rPr>
              <a:t>y</a:t>
            </a:r>
            <a:r>
              <a:rPr lang="pt-BR" sz="2800" dirty="0" smtClean="0">
                <a:latin typeface="Times New Roman" panose="02020603050405020304" pitchFamily="18" charset="0"/>
                <a:cs typeface="Times New Roman" panose="02020603050405020304" pitchFamily="18" charset="0"/>
              </a:rPr>
              <a:t> - 1</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 </a:t>
            </a:r>
            <a:r>
              <a:rPr lang="pt-BR" sz="2800" i="1" dirty="0" smtClean="0">
                <a:latin typeface="Times New Roman" panose="02020603050405020304" pitchFamily="18" charset="0"/>
                <a:cs typeface="Times New Roman" panose="02020603050405020304" pitchFamily="18" charset="0"/>
              </a:rPr>
              <a:t>x</a:t>
            </a:r>
            <a:r>
              <a:rPr lang="pt-BR" sz="2800" dirty="0" smtClean="0">
                <a:latin typeface="Times New Roman" panose="02020603050405020304" pitchFamily="18" charset="0"/>
                <a:cs typeface="Times New Roman" panose="02020603050405020304" pitchFamily="18" charset="0"/>
              </a:rPr>
              <a:t> -1, </a:t>
            </a:r>
            <a:r>
              <a:rPr lang="pt-BR" sz="2800" i="1" dirty="0" smtClean="0">
                <a:latin typeface="Times New Roman" panose="02020603050405020304" pitchFamily="18" charset="0"/>
                <a:cs typeface="Times New Roman" panose="02020603050405020304" pitchFamily="18" charset="0"/>
              </a:rPr>
              <a:t>y</a:t>
            </a:r>
            <a:r>
              <a:rPr lang="pt-BR" sz="2800" dirty="0" smtClean="0">
                <a:latin typeface="Times New Roman" panose="02020603050405020304" pitchFamily="18" charset="0"/>
                <a:cs typeface="Times New Roman" panose="02020603050405020304" pitchFamily="18" charset="0"/>
              </a:rPr>
              <a:t> + 1</a:t>
            </a:r>
            <a:r>
              <a:rPr lang="pt-BR" sz="2800" dirty="0">
                <a:latin typeface="Times New Roman" panose="02020603050405020304" pitchFamily="18" charset="0"/>
                <a:cs typeface="Times New Roman" panose="02020603050405020304" pitchFamily="18" charset="0"/>
              </a:rPr>
              <a:t>), (</a:t>
            </a:r>
            <a:r>
              <a:rPr lang="pt-BR" sz="2800" i="1" dirty="0" smtClean="0">
                <a:latin typeface="Times New Roman" panose="02020603050405020304" pitchFamily="18" charset="0"/>
                <a:cs typeface="Times New Roman" panose="02020603050405020304" pitchFamily="18" charset="0"/>
              </a:rPr>
              <a:t>x</a:t>
            </a:r>
            <a:r>
              <a:rPr lang="pt-BR" sz="2800" dirty="0" smtClean="0">
                <a:latin typeface="Times New Roman" panose="02020603050405020304" pitchFamily="18" charset="0"/>
                <a:cs typeface="Times New Roman" panose="02020603050405020304" pitchFamily="18" charset="0"/>
              </a:rPr>
              <a:t> - 1, </a:t>
            </a:r>
            <a:r>
              <a:rPr lang="pt-BR" sz="2800" i="1" dirty="0" smtClean="0">
                <a:latin typeface="Times New Roman" panose="02020603050405020304" pitchFamily="18" charset="0"/>
                <a:cs typeface="Times New Roman" panose="02020603050405020304" pitchFamily="18" charset="0"/>
              </a:rPr>
              <a:t>y</a:t>
            </a:r>
            <a:r>
              <a:rPr lang="pt-BR" sz="2800" dirty="0" smtClean="0">
                <a:latin typeface="Times New Roman" panose="02020603050405020304" pitchFamily="18" charset="0"/>
                <a:cs typeface="Times New Roman" panose="02020603050405020304" pitchFamily="18" charset="0"/>
              </a:rPr>
              <a:t> - 1).</a:t>
            </a:r>
          </a:p>
          <a:p>
            <a:pPr algn="ctr"/>
            <a:endParaRPr lang="pt-BR" sz="2800" dirty="0">
              <a:latin typeface="Times New Roman" panose="02020603050405020304" pitchFamily="18" charset="0"/>
              <a:cs typeface="Times New Roman" panose="02020603050405020304" pitchFamily="18" charset="0"/>
            </a:endParaRPr>
          </a:p>
          <a:p>
            <a:r>
              <a:rPr lang="pt-BR" sz="2800" dirty="0" smtClean="0">
                <a:latin typeface="Times New Roman" panose="02020603050405020304" pitchFamily="18" charset="0"/>
                <a:cs typeface="Times New Roman" panose="02020603050405020304" pitchFamily="18" charset="0"/>
              </a:rPr>
              <a:t>A vizinhança de 8 – ou N8(p) – é composta pelo conjunto de todos os pixels vizinhos, ou seja, N4(</a:t>
            </a:r>
            <a:r>
              <a:rPr lang="pt-BR" sz="2800" i="1" dirty="0" smtClean="0">
                <a:latin typeface="Times New Roman" panose="02020603050405020304" pitchFamily="18" charset="0"/>
                <a:cs typeface="Times New Roman" panose="02020603050405020304" pitchFamily="18" charset="0"/>
              </a:rPr>
              <a:t>p</a:t>
            </a:r>
            <a:r>
              <a:rPr lang="pt-BR" sz="2800" dirty="0" smtClean="0">
                <a:latin typeface="Times New Roman" panose="02020603050405020304" pitchFamily="18" charset="0"/>
                <a:cs typeface="Times New Roman" panose="02020603050405020304" pitchFamily="18" charset="0"/>
              </a:rPr>
              <a:t>) ∪ ND(</a:t>
            </a:r>
            <a:r>
              <a:rPr lang="pt-BR" sz="2800" i="1" dirty="0" smtClean="0">
                <a:latin typeface="Times New Roman" panose="02020603050405020304" pitchFamily="18" charset="0"/>
                <a:cs typeface="Times New Roman" panose="02020603050405020304" pitchFamily="18" charset="0"/>
              </a:rPr>
              <a:t>p</a:t>
            </a:r>
            <a:r>
              <a:rPr lang="pt-BR" sz="2800" dirty="0" smtClean="0">
                <a:latin typeface="Times New Roman" panose="02020603050405020304" pitchFamily="18" charset="0"/>
                <a:cs typeface="Times New Roman" panose="02020603050405020304" pitchFamily="18" charset="0"/>
              </a:rPr>
              <a:t>).</a:t>
            </a:r>
          </a:p>
        </p:txBody>
      </p:sp>
      <p:pic>
        <p:nvPicPr>
          <p:cNvPr id="13" name="Imagem 12"/>
          <p:cNvPicPr>
            <a:picLocks noChangeAspect="1"/>
          </p:cNvPicPr>
          <p:nvPr/>
        </p:nvPicPr>
        <p:blipFill>
          <a:blip r:embed="rId2"/>
          <a:stretch>
            <a:fillRect/>
          </a:stretch>
        </p:blipFill>
        <p:spPr>
          <a:xfrm>
            <a:off x="3345351" y="326810"/>
            <a:ext cx="2039207" cy="2024101"/>
          </a:xfrm>
          <a:prstGeom prst="rect">
            <a:avLst/>
          </a:prstGeom>
        </p:spPr>
      </p:pic>
      <p:pic>
        <p:nvPicPr>
          <p:cNvPr id="14" name="Imagem 13"/>
          <p:cNvPicPr>
            <a:picLocks noChangeAspect="1"/>
          </p:cNvPicPr>
          <p:nvPr/>
        </p:nvPicPr>
        <p:blipFill>
          <a:blip r:embed="rId3"/>
          <a:stretch>
            <a:fillRect/>
          </a:stretch>
        </p:blipFill>
        <p:spPr>
          <a:xfrm>
            <a:off x="7047080" y="326810"/>
            <a:ext cx="2039207" cy="2024101"/>
          </a:xfrm>
          <a:prstGeom prst="rect">
            <a:avLst/>
          </a:prstGeom>
        </p:spPr>
      </p:pic>
      <p:sp>
        <p:nvSpPr>
          <p:cNvPr id="15" name="CaixaDeTexto 14"/>
          <p:cNvSpPr txBox="1"/>
          <p:nvPr/>
        </p:nvSpPr>
        <p:spPr>
          <a:xfrm>
            <a:off x="7081866" y="2472559"/>
            <a:ext cx="2591259" cy="369332"/>
          </a:xfrm>
          <a:prstGeom prst="rect">
            <a:avLst/>
          </a:prstGeom>
          <a:noFill/>
        </p:spPr>
        <p:txBody>
          <a:bodyPr wrap="square" rtlCol="0">
            <a:spAutoFit/>
          </a:bodyPr>
          <a:lstStyle/>
          <a:p>
            <a:r>
              <a:rPr lang="pt-BR" dirty="0">
                <a:latin typeface="Times New Roman" panose="02020603050405020304" pitchFamily="18" charset="0"/>
                <a:cs typeface="Times New Roman" panose="02020603050405020304" pitchFamily="18" charset="0"/>
              </a:rPr>
              <a:t>(c) vizinhança-de-8</a:t>
            </a:r>
          </a:p>
        </p:txBody>
      </p:sp>
      <p:sp>
        <p:nvSpPr>
          <p:cNvPr id="18" name="Retângulo 17"/>
          <p:cNvSpPr/>
          <p:nvPr/>
        </p:nvSpPr>
        <p:spPr>
          <a:xfrm>
            <a:off x="3220234" y="2472559"/>
            <a:ext cx="2486578" cy="369332"/>
          </a:xfrm>
          <a:prstGeom prst="rect">
            <a:avLst/>
          </a:prstGeom>
        </p:spPr>
        <p:txBody>
          <a:bodyPr wrap="none">
            <a:spAutoFit/>
          </a:bodyPr>
          <a:lstStyle/>
          <a:p>
            <a:r>
              <a:rPr lang="pt-BR" dirty="0">
                <a:latin typeface="Times New Roman" panose="02020603050405020304" pitchFamily="18" charset="0"/>
                <a:cs typeface="Times New Roman" panose="02020603050405020304" pitchFamily="18" charset="0"/>
              </a:rPr>
              <a:t>(b) vizinhança diagonal; </a:t>
            </a:r>
          </a:p>
        </p:txBody>
      </p:sp>
      <p:sp>
        <p:nvSpPr>
          <p:cNvPr id="19" name="CaixaDeTexto 18"/>
          <p:cNvSpPr txBox="1"/>
          <p:nvPr/>
        </p:nvSpPr>
        <p:spPr>
          <a:xfrm>
            <a:off x="2005083" y="2036223"/>
            <a:ext cx="1345240"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a:t>
            </a:r>
            <a:r>
              <a:rPr lang="pt-BR" dirty="0">
                <a:latin typeface="Times New Roman" panose="02020603050405020304" pitchFamily="18" charset="0"/>
                <a:cs typeface="Times New Roman" panose="02020603050405020304" pitchFamily="18" charset="0"/>
              </a:rPr>
              <a:t>8</a:t>
            </a:r>
            <a:r>
              <a:rPr lang="pt-BR" dirty="0" smtClean="0">
                <a:latin typeface="Times New Roman" panose="02020603050405020304" pitchFamily="18" charset="0"/>
                <a:cs typeface="Times New Roman" panose="02020603050405020304" pitchFamily="18" charset="0"/>
              </a:rPr>
              <a:t> (b) </a:t>
            </a:r>
            <a:endParaRPr lang="pt-BR" dirty="0">
              <a:latin typeface="Times New Roman" panose="02020603050405020304" pitchFamily="18" charset="0"/>
              <a:cs typeface="Times New Roman" panose="02020603050405020304" pitchFamily="18" charset="0"/>
            </a:endParaRPr>
          </a:p>
        </p:txBody>
      </p:sp>
      <p:sp>
        <p:nvSpPr>
          <p:cNvPr id="20" name="CaixaDeTexto 19"/>
          <p:cNvSpPr txBox="1"/>
          <p:nvPr/>
        </p:nvSpPr>
        <p:spPr>
          <a:xfrm>
            <a:off x="9133088" y="1986356"/>
            <a:ext cx="1332416"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8 (c) </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734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87355" y="2212419"/>
            <a:ext cx="9098508" cy="3108543"/>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A adjacência é característica de um par de pixels vizinhos que compartilham uma borda ou um vértice, sendo que:</a:t>
            </a:r>
          </a:p>
          <a:p>
            <a:pPr algn="just"/>
            <a:r>
              <a:rPr lang="pt-BR" sz="2800" dirty="0" smtClean="0">
                <a:latin typeface="Times New Roman" panose="02020603050405020304" pitchFamily="18" charset="0"/>
                <a:cs typeface="Times New Roman" panose="02020603050405020304" pitchFamily="18" charset="0"/>
              </a:rPr>
              <a:t>• um par de pixels compartilha uma borda é dito “adjacente por borda” ou “4-adjacente”.</a:t>
            </a:r>
          </a:p>
          <a:p>
            <a:pPr algn="just"/>
            <a:endParaRPr lang="pt-BR" sz="2800" dirty="0" smtClean="0">
              <a:latin typeface="Times New Roman" panose="02020603050405020304" pitchFamily="18" charset="0"/>
              <a:cs typeface="Times New Roman" panose="02020603050405020304" pitchFamily="18" charset="0"/>
            </a:endParaRPr>
          </a:p>
          <a:p>
            <a:pPr algn="just"/>
            <a:r>
              <a:rPr lang="pt-BR" sz="2800" dirty="0" smtClean="0">
                <a:latin typeface="Times New Roman" panose="02020603050405020304" pitchFamily="18" charset="0"/>
                <a:cs typeface="Times New Roman" panose="02020603050405020304" pitchFamily="18" charset="0"/>
              </a:rPr>
              <a:t>• um par de pixels de uma imagem que compartilha um vértice é dito “adjacente por vértice” ou “8-adjacente”.</a:t>
            </a:r>
          </a:p>
        </p:txBody>
      </p:sp>
      <p:sp>
        <p:nvSpPr>
          <p:cNvPr id="3" name="Retângulo 2"/>
          <p:cNvSpPr/>
          <p:nvPr/>
        </p:nvSpPr>
        <p:spPr>
          <a:xfrm>
            <a:off x="1187355" y="781771"/>
            <a:ext cx="3725700" cy="769441"/>
          </a:xfrm>
          <a:prstGeom prst="rect">
            <a:avLst/>
          </a:prstGeom>
        </p:spPr>
        <p:txBody>
          <a:bodyPr wrap="none">
            <a:spAutoFit/>
          </a:bodyPr>
          <a:lstStyle/>
          <a:p>
            <a:r>
              <a:rPr lang="pt-BR" sz="4400" dirty="0" smtClean="0">
                <a:latin typeface="Times New Roman" panose="02020603050405020304" pitchFamily="18" charset="0"/>
                <a:cs typeface="Times New Roman" panose="02020603050405020304" pitchFamily="18" charset="0"/>
              </a:rPr>
              <a:t>ADJACÊNCIA</a:t>
            </a:r>
          </a:p>
        </p:txBody>
      </p:sp>
      <p:sp>
        <p:nvSpPr>
          <p:cNvPr id="4" name="Espaço Reservado para Número de Slide 3"/>
          <p:cNvSpPr>
            <a:spLocks noGrp="1"/>
          </p:cNvSpPr>
          <p:nvPr>
            <p:ph type="sldNum" sz="quarter" idx="12"/>
          </p:nvPr>
        </p:nvSpPr>
        <p:spPr/>
        <p:txBody>
          <a:bodyPr/>
          <a:lstStyle/>
          <a:p>
            <a:r>
              <a:rPr lang="pt-BR" dirty="0" smtClean="0"/>
              <a:t>13</a:t>
            </a:r>
            <a:endParaRPr lang="pt-BR" dirty="0"/>
          </a:p>
        </p:txBody>
      </p:sp>
    </p:spTree>
    <p:extLst>
      <p:ext uri="{BB962C8B-B14F-4D97-AF65-F5344CB8AC3E}">
        <p14:creationId xmlns:p14="http://schemas.microsoft.com/office/powerpoint/2010/main" val="1807795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321222" y="1346015"/>
            <a:ext cx="4790094" cy="769441"/>
          </a:xfrm>
          <a:prstGeom prst="rect">
            <a:avLst/>
          </a:prstGeom>
        </p:spPr>
        <p:txBody>
          <a:bodyPr wrap="none">
            <a:spAutoFit/>
          </a:bodyPr>
          <a:lstStyle/>
          <a:p>
            <a:pPr algn="just"/>
            <a:r>
              <a:rPr lang="pt-BR" sz="4400" dirty="0" smtClean="0">
                <a:latin typeface="Times New Roman" panose="02020603050405020304" pitchFamily="18" charset="0"/>
                <a:cs typeface="Times New Roman" panose="02020603050405020304" pitchFamily="18" charset="0"/>
              </a:rPr>
              <a:t>CONECTIVIDADE</a:t>
            </a:r>
          </a:p>
        </p:txBody>
      </p:sp>
      <p:sp>
        <p:nvSpPr>
          <p:cNvPr id="4" name="Espaço Reservado para Número de Slide 3"/>
          <p:cNvSpPr>
            <a:spLocks noGrp="1"/>
          </p:cNvSpPr>
          <p:nvPr>
            <p:ph type="sldNum" sz="quarter" idx="12"/>
          </p:nvPr>
        </p:nvSpPr>
        <p:spPr/>
        <p:txBody>
          <a:bodyPr/>
          <a:lstStyle/>
          <a:p>
            <a:r>
              <a:rPr lang="pt-BR" dirty="0" smtClean="0"/>
              <a:t>14</a:t>
            </a:r>
            <a:endParaRPr lang="pt-BR" dirty="0"/>
          </a:p>
        </p:txBody>
      </p:sp>
      <p:sp>
        <p:nvSpPr>
          <p:cNvPr id="2" name="Retângulo 1"/>
          <p:cNvSpPr/>
          <p:nvPr/>
        </p:nvSpPr>
        <p:spPr>
          <a:xfrm>
            <a:off x="1300479" y="2449643"/>
            <a:ext cx="9621673" cy="3108543"/>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Conceito usado para estabelecer bordas de objetos e componentes de regiões em uma imagem. Dois pixels são conectados se:</a:t>
            </a:r>
          </a:p>
          <a:p>
            <a:pPr algn="just"/>
            <a:r>
              <a:rPr lang="pt-BR" sz="2800" dirty="0" smtClean="0">
                <a:latin typeface="Times New Roman" panose="02020603050405020304" pitchFamily="18" charset="0"/>
                <a:cs typeface="Times New Roman" panose="02020603050405020304" pitchFamily="18" charset="0"/>
              </a:rPr>
              <a:t>a) São adjacentes.</a:t>
            </a:r>
          </a:p>
          <a:p>
            <a:pPr algn="just"/>
            <a:endParaRPr lang="pt-BR" sz="2800" dirty="0" smtClean="0">
              <a:latin typeface="Times New Roman" panose="02020603050405020304" pitchFamily="18" charset="0"/>
              <a:cs typeface="Times New Roman" panose="02020603050405020304" pitchFamily="18" charset="0"/>
            </a:endParaRPr>
          </a:p>
          <a:p>
            <a:pPr algn="just"/>
            <a:r>
              <a:rPr lang="pt-BR" sz="2800" dirty="0" smtClean="0">
                <a:latin typeface="Times New Roman" panose="02020603050405020304" pitchFamily="18" charset="0"/>
                <a:cs typeface="Times New Roman" panose="02020603050405020304" pitchFamily="18" charset="0"/>
              </a:rPr>
              <a:t>b) obedecem a um critério de similaridade dentro de uma escala de cor, isto é, seus valores estão dentro de um conjunto pré-estabelecido de valores de cinza.</a:t>
            </a:r>
          </a:p>
        </p:txBody>
      </p:sp>
    </p:spTree>
    <p:extLst>
      <p:ext uri="{BB962C8B-B14F-4D97-AF65-F5344CB8AC3E}">
        <p14:creationId xmlns:p14="http://schemas.microsoft.com/office/powerpoint/2010/main" val="1100072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38897" y="2034025"/>
            <a:ext cx="8755981" cy="1384995"/>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Seja </a:t>
            </a:r>
            <a:r>
              <a:rPr lang="pt-BR" sz="2800" i="1" dirty="0" smtClean="0">
                <a:latin typeface="Times New Roman" panose="02020603050405020304" pitchFamily="18" charset="0"/>
                <a:cs typeface="Times New Roman" panose="02020603050405020304" pitchFamily="18" charset="0"/>
              </a:rPr>
              <a:t>V</a:t>
            </a:r>
            <a:r>
              <a:rPr lang="pt-BR" sz="2800" dirty="0" smtClean="0">
                <a:latin typeface="Times New Roman" panose="02020603050405020304" pitchFamily="18" charset="0"/>
                <a:cs typeface="Times New Roman" panose="02020603050405020304" pitchFamily="18" charset="0"/>
              </a:rPr>
              <a:t>={</a:t>
            </a:r>
            <a:r>
              <a:rPr lang="pt-BR" sz="2800" i="1" dirty="0" smtClean="0">
                <a:latin typeface="Times New Roman" panose="02020603050405020304" pitchFamily="18" charset="0"/>
                <a:cs typeface="Times New Roman" panose="02020603050405020304" pitchFamily="18" charset="0"/>
              </a:rPr>
              <a:t>G1</a:t>
            </a:r>
            <a:r>
              <a:rPr lang="pt-BR" sz="2800" dirty="0" smtClean="0">
                <a:latin typeface="Times New Roman" panose="02020603050405020304" pitchFamily="18" charset="0"/>
                <a:cs typeface="Times New Roman" panose="02020603050405020304" pitchFamily="18" charset="0"/>
              </a:rPr>
              <a:t>, </a:t>
            </a:r>
            <a:r>
              <a:rPr lang="pt-BR" sz="2800" i="1" dirty="0" smtClean="0">
                <a:latin typeface="Times New Roman" panose="02020603050405020304" pitchFamily="18" charset="0"/>
                <a:cs typeface="Times New Roman" panose="02020603050405020304" pitchFamily="18" charset="0"/>
              </a:rPr>
              <a:t>G2</a:t>
            </a:r>
            <a:r>
              <a:rPr lang="pt-BR" sz="2800" dirty="0" smtClean="0">
                <a:latin typeface="Times New Roman" panose="02020603050405020304" pitchFamily="18" charset="0"/>
                <a:cs typeface="Times New Roman" panose="02020603050405020304" pitchFamily="18" charset="0"/>
              </a:rPr>
              <a:t>, ..., </a:t>
            </a:r>
            <a:r>
              <a:rPr lang="pt-BR" sz="2800" i="1" dirty="0" err="1" smtClean="0">
                <a:latin typeface="Times New Roman" panose="02020603050405020304" pitchFamily="18" charset="0"/>
                <a:cs typeface="Times New Roman" panose="02020603050405020304" pitchFamily="18" charset="0"/>
              </a:rPr>
              <a:t>Gk</a:t>
            </a:r>
            <a:r>
              <a:rPr lang="pt-BR" sz="2800" dirty="0" smtClean="0">
                <a:latin typeface="Times New Roman" panose="02020603050405020304" pitchFamily="18" charset="0"/>
                <a:cs typeface="Times New Roman" panose="02020603050405020304" pitchFamily="18" charset="0"/>
              </a:rPr>
              <a:t>} o conjunto de k valores de níveis de cinza usado para definir a conectividade. São definidos três tipos de conectividade:</a:t>
            </a:r>
          </a:p>
        </p:txBody>
      </p:sp>
      <p:sp>
        <p:nvSpPr>
          <p:cNvPr id="4" name="Retângulo 3"/>
          <p:cNvSpPr/>
          <p:nvPr/>
        </p:nvSpPr>
        <p:spPr>
          <a:xfrm>
            <a:off x="1190296" y="764717"/>
            <a:ext cx="4790094" cy="769441"/>
          </a:xfrm>
          <a:prstGeom prst="rect">
            <a:avLst/>
          </a:prstGeom>
        </p:spPr>
        <p:txBody>
          <a:bodyPr wrap="none">
            <a:spAutoFit/>
          </a:bodyPr>
          <a:lstStyle/>
          <a:p>
            <a:pPr algn="just"/>
            <a:r>
              <a:rPr lang="pt-BR" sz="4400" dirty="0" smtClean="0">
                <a:latin typeface="Times New Roman" panose="02020603050405020304" pitchFamily="18" charset="0"/>
                <a:cs typeface="Times New Roman" panose="02020603050405020304" pitchFamily="18" charset="0"/>
              </a:rPr>
              <a:t>CONECTIVIDADE</a:t>
            </a:r>
          </a:p>
        </p:txBody>
      </p:sp>
      <p:sp>
        <p:nvSpPr>
          <p:cNvPr id="3" name="Espaço Reservado para Número de Slide 2"/>
          <p:cNvSpPr>
            <a:spLocks noGrp="1"/>
          </p:cNvSpPr>
          <p:nvPr>
            <p:ph type="sldNum" sz="quarter" idx="12"/>
          </p:nvPr>
        </p:nvSpPr>
        <p:spPr/>
        <p:txBody>
          <a:bodyPr/>
          <a:lstStyle/>
          <a:p>
            <a:r>
              <a:rPr lang="pt-BR" dirty="0" smtClean="0"/>
              <a:t>15</a:t>
            </a:r>
            <a:endParaRPr lang="pt-BR" dirty="0"/>
          </a:p>
        </p:txBody>
      </p:sp>
      <p:sp>
        <p:nvSpPr>
          <p:cNvPr id="5" name="Retângulo 4"/>
          <p:cNvSpPr/>
          <p:nvPr/>
        </p:nvSpPr>
        <p:spPr>
          <a:xfrm>
            <a:off x="1534159" y="4195187"/>
            <a:ext cx="8565456" cy="1384995"/>
          </a:xfrm>
          <a:prstGeom prst="rect">
            <a:avLst/>
          </a:prstGeom>
        </p:spPr>
        <p:txBody>
          <a:bodyPr wrap="square">
            <a:spAutoFit/>
          </a:bodyPr>
          <a:lstStyle/>
          <a:p>
            <a:pPr marL="514350" indent="-514350" algn="just">
              <a:lnSpc>
                <a:spcPct val="150000"/>
              </a:lnSpc>
              <a:buFont typeface="+mj-lt"/>
              <a:buAutoNum type="arabicPeriod"/>
            </a:pPr>
            <a:r>
              <a:rPr lang="pt-BR" sz="2800" dirty="0" smtClean="0">
                <a:latin typeface="Times New Roman" panose="02020603050405020304" pitchFamily="18" charset="0"/>
                <a:cs typeface="Times New Roman" panose="02020603050405020304" pitchFamily="18" charset="0"/>
              </a:rPr>
              <a:t>Conectividade - 4</a:t>
            </a:r>
            <a:r>
              <a:rPr lang="pt-BR" sz="2800" dirty="0">
                <a:latin typeface="Times New Roman" panose="02020603050405020304" pitchFamily="18" charset="0"/>
                <a:cs typeface="Times New Roman" panose="02020603050405020304" pitchFamily="18" charset="0"/>
              </a:rPr>
              <a:t>: dois pixels p e q com valores em </a:t>
            </a:r>
          </a:p>
          <a:p>
            <a:pPr algn="just">
              <a:lnSpc>
                <a:spcPct val="150000"/>
              </a:lnSpc>
            </a:pPr>
            <a:r>
              <a:rPr lang="pt-BR" sz="2800" dirty="0">
                <a:latin typeface="Times New Roman" panose="02020603050405020304" pitchFamily="18" charset="0"/>
                <a:cs typeface="Times New Roman" panose="02020603050405020304" pitchFamily="18" charset="0"/>
              </a:rPr>
              <a:t>			</a:t>
            </a:r>
            <a:r>
              <a:rPr lang="pt-BR" sz="2800" b="1" i="1" dirty="0">
                <a:latin typeface="Times New Roman" panose="02020603050405020304" pitchFamily="18" charset="0"/>
                <a:cs typeface="Times New Roman" panose="02020603050405020304" pitchFamily="18" charset="0"/>
              </a:rPr>
              <a:t>V</a:t>
            </a:r>
            <a:r>
              <a:rPr lang="pt-BR" sz="2800" b="1" dirty="0">
                <a:latin typeface="Times New Roman" panose="02020603050405020304" pitchFamily="18" charset="0"/>
                <a:cs typeface="Times New Roman" panose="02020603050405020304" pitchFamily="18" charset="0"/>
              </a:rPr>
              <a:t> e </a:t>
            </a:r>
            <a:r>
              <a:rPr lang="pt-BR" sz="2800" b="1" i="1" dirty="0">
                <a:latin typeface="Times New Roman" panose="02020603050405020304" pitchFamily="18" charset="0"/>
                <a:cs typeface="Times New Roman" panose="02020603050405020304" pitchFamily="18" charset="0"/>
              </a:rPr>
              <a:t>q</a:t>
            </a:r>
            <a:r>
              <a:rPr lang="pt-BR" sz="2800" b="1" dirty="0">
                <a:latin typeface="Times New Roman" panose="02020603050405020304" pitchFamily="18" charset="0"/>
                <a:cs typeface="Times New Roman" panose="02020603050405020304" pitchFamily="18" charset="0"/>
              </a:rPr>
              <a:t> ⊃ N4(</a:t>
            </a:r>
            <a:r>
              <a:rPr lang="pt-BR" sz="2800" b="1" i="1" dirty="0">
                <a:latin typeface="Times New Roman" panose="02020603050405020304" pitchFamily="18" charset="0"/>
                <a:cs typeface="Times New Roman" panose="02020603050405020304" pitchFamily="18" charset="0"/>
              </a:rPr>
              <a:t>p</a:t>
            </a:r>
            <a:r>
              <a:rPr lang="pt-BR"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80151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r>
              <a:rPr lang="pt-BR" dirty="0" smtClean="0"/>
              <a:t>16</a:t>
            </a:r>
            <a:endParaRPr lang="pt-BR" dirty="0"/>
          </a:p>
        </p:txBody>
      </p:sp>
      <p:sp>
        <p:nvSpPr>
          <p:cNvPr id="4" name="Retângulo 3"/>
          <p:cNvSpPr/>
          <p:nvPr/>
        </p:nvSpPr>
        <p:spPr>
          <a:xfrm>
            <a:off x="1419366" y="2003295"/>
            <a:ext cx="9718411" cy="3323987"/>
          </a:xfrm>
          <a:prstGeom prst="rect">
            <a:avLst/>
          </a:prstGeom>
        </p:spPr>
        <p:txBody>
          <a:bodyPr wrap="square">
            <a:spAutoFit/>
          </a:bodyPr>
          <a:lstStyle/>
          <a:p>
            <a:pPr algn="just">
              <a:lnSpc>
                <a:spcPct val="150000"/>
              </a:lnSpc>
            </a:pPr>
            <a:r>
              <a:rPr lang="pt-BR" sz="2800" dirty="0" smtClean="0">
                <a:latin typeface="Times New Roman" panose="02020603050405020304" pitchFamily="18" charset="0"/>
                <a:cs typeface="Times New Roman" panose="02020603050405020304" pitchFamily="18" charset="0"/>
              </a:rPr>
              <a:t>2. Conectividade-8: dois pixels p e q com valores em </a:t>
            </a:r>
          </a:p>
          <a:p>
            <a:pPr algn="just">
              <a:lnSpc>
                <a:spcPct val="150000"/>
              </a:lnSpc>
            </a:pP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		</a:t>
            </a:r>
            <a:r>
              <a:rPr lang="pt-BR" sz="2800" b="1" i="1" dirty="0" smtClean="0">
                <a:latin typeface="Times New Roman" panose="02020603050405020304" pitchFamily="18" charset="0"/>
                <a:cs typeface="Times New Roman" panose="02020603050405020304" pitchFamily="18" charset="0"/>
              </a:rPr>
              <a:t>V</a:t>
            </a:r>
            <a:r>
              <a:rPr lang="pt-BR" sz="2800" b="1" dirty="0" smtClean="0">
                <a:latin typeface="Times New Roman" panose="02020603050405020304" pitchFamily="18" charset="0"/>
                <a:cs typeface="Times New Roman" panose="02020603050405020304" pitchFamily="18" charset="0"/>
              </a:rPr>
              <a:t> e </a:t>
            </a:r>
            <a:r>
              <a:rPr lang="pt-BR" sz="2800" b="1" i="1" dirty="0" smtClean="0">
                <a:latin typeface="Times New Roman" panose="02020603050405020304" pitchFamily="18" charset="0"/>
                <a:cs typeface="Times New Roman" panose="02020603050405020304" pitchFamily="18" charset="0"/>
              </a:rPr>
              <a:t>q</a:t>
            </a:r>
            <a:r>
              <a:rPr lang="pt-BR" sz="2800" b="1" dirty="0" smtClean="0">
                <a:latin typeface="Times New Roman" panose="02020603050405020304" pitchFamily="18" charset="0"/>
                <a:cs typeface="Times New Roman" panose="02020603050405020304" pitchFamily="18" charset="0"/>
              </a:rPr>
              <a:t> ⊃ N8(</a:t>
            </a:r>
            <a:r>
              <a:rPr lang="pt-BR" sz="2800" b="1" i="1" dirty="0" smtClean="0">
                <a:latin typeface="Times New Roman" panose="02020603050405020304" pitchFamily="18" charset="0"/>
                <a:cs typeface="Times New Roman" panose="02020603050405020304" pitchFamily="18" charset="0"/>
              </a:rPr>
              <a:t>p</a:t>
            </a:r>
            <a:r>
              <a:rPr lang="pt-BR" sz="2800" b="1" dirty="0" smtClean="0">
                <a:latin typeface="Times New Roman" panose="02020603050405020304" pitchFamily="18" charset="0"/>
                <a:cs typeface="Times New Roman" panose="02020603050405020304" pitchFamily="18" charset="0"/>
              </a:rPr>
              <a:t>);</a:t>
            </a:r>
          </a:p>
          <a:p>
            <a:pPr algn="just">
              <a:lnSpc>
                <a:spcPct val="150000"/>
              </a:lnSpc>
            </a:pPr>
            <a:r>
              <a:rPr lang="pt-BR" sz="2800" dirty="0" smtClean="0">
                <a:latin typeface="Times New Roman" panose="02020603050405020304" pitchFamily="18" charset="0"/>
                <a:cs typeface="Times New Roman" panose="02020603050405020304" pitchFamily="18" charset="0"/>
              </a:rPr>
              <a:t>3.  Conectividade-m: dois pixels p e q com valores em </a:t>
            </a:r>
            <a:r>
              <a:rPr lang="pt-BR" sz="2800" i="1" dirty="0" smtClean="0">
                <a:latin typeface="Times New Roman" panose="02020603050405020304" pitchFamily="18" charset="0"/>
                <a:cs typeface="Times New Roman" panose="02020603050405020304" pitchFamily="18" charset="0"/>
              </a:rPr>
              <a:t>V</a:t>
            </a:r>
            <a:r>
              <a:rPr lang="pt-BR" sz="2800" dirty="0" smtClean="0">
                <a:latin typeface="Times New Roman" panose="02020603050405020304" pitchFamily="18" charset="0"/>
                <a:cs typeface="Times New Roman" panose="02020603050405020304" pitchFamily="18" charset="0"/>
              </a:rPr>
              <a:t> e:</a:t>
            </a:r>
          </a:p>
          <a:p>
            <a:pPr algn="just">
              <a:lnSpc>
                <a:spcPct val="150000"/>
              </a:lnSpc>
            </a:pPr>
            <a:r>
              <a:rPr lang="pt-BR" sz="2800" dirty="0" smtClean="0">
                <a:latin typeface="Times New Roman" panose="02020603050405020304" pitchFamily="18" charset="0"/>
                <a:cs typeface="Times New Roman" panose="02020603050405020304" pitchFamily="18" charset="0"/>
              </a:rPr>
              <a:t>3.1)  </a:t>
            </a:r>
            <a:r>
              <a:rPr lang="pt-BR" sz="2800" b="1" i="1" dirty="0">
                <a:latin typeface="Times New Roman" panose="02020603050405020304" pitchFamily="18" charset="0"/>
                <a:cs typeface="Times New Roman" panose="02020603050405020304" pitchFamily="18" charset="0"/>
              </a:rPr>
              <a:t>q </a:t>
            </a:r>
            <a:r>
              <a:rPr lang="pt-BR" sz="2800" b="1" dirty="0">
                <a:latin typeface="Times New Roman" panose="02020603050405020304" pitchFamily="18" charset="0"/>
                <a:cs typeface="Times New Roman" panose="02020603050405020304" pitchFamily="18" charset="0"/>
              </a:rPr>
              <a:t>⊃ N­4(</a:t>
            </a:r>
            <a:r>
              <a:rPr lang="pt-BR" sz="2800" b="1" i="1" dirty="0">
                <a:latin typeface="Times New Roman" panose="02020603050405020304" pitchFamily="18" charset="0"/>
                <a:cs typeface="Times New Roman" panose="02020603050405020304" pitchFamily="18" charset="0"/>
              </a:rPr>
              <a:t>p</a:t>
            </a:r>
            <a:r>
              <a:rPr lang="pt-BR" sz="2800" b="1" dirty="0">
                <a:latin typeface="Times New Roman" panose="02020603050405020304" pitchFamily="18" charset="0"/>
                <a:cs typeface="Times New Roman" panose="02020603050405020304" pitchFamily="18" charset="0"/>
              </a:rPr>
              <a:t>) </a:t>
            </a:r>
            <a:r>
              <a:rPr lang="pt-BR" sz="2800" b="1" dirty="0" smtClean="0">
                <a:latin typeface="Times New Roman" panose="02020603050405020304" pitchFamily="18" charset="0"/>
                <a:cs typeface="Times New Roman" panose="02020603050405020304" pitchFamily="18" charset="0"/>
              </a:rPr>
              <a:t>ou</a:t>
            </a:r>
          </a:p>
          <a:p>
            <a:pPr algn="just">
              <a:lnSpc>
                <a:spcPct val="150000"/>
              </a:lnSpc>
            </a:pPr>
            <a:r>
              <a:rPr lang="pt-BR" sz="2800" dirty="0" smtClean="0">
                <a:latin typeface="Times New Roman" panose="02020603050405020304" pitchFamily="18" charset="0"/>
                <a:cs typeface="Times New Roman" panose="02020603050405020304" pitchFamily="18" charset="0"/>
              </a:rPr>
              <a:t>3.2</a:t>
            </a:r>
            <a:r>
              <a:rPr lang="pt-BR" sz="2800" b="1" dirty="0" smtClean="0">
                <a:latin typeface="Times New Roman" panose="02020603050405020304" pitchFamily="18" charset="0"/>
                <a:cs typeface="Times New Roman" panose="02020603050405020304" pitchFamily="18" charset="0"/>
              </a:rPr>
              <a:t>) </a:t>
            </a:r>
            <a:r>
              <a:rPr lang="pt-BR" sz="2800" b="1" i="1" dirty="0" smtClean="0">
                <a:latin typeface="Times New Roman" panose="02020603050405020304" pitchFamily="18" charset="0"/>
                <a:cs typeface="Times New Roman" panose="02020603050405020304" pitchFamily="18" charset="0"/>
              </a:rPr>
              <a:t>q</a:t>
            </a:r>
            <a:r>
              <a:rPr lang="pt-BR" sz="2800" b="1" dirty="0" smtClean="0">
                <a:latin typeface="Times New Roman" panose="02020603050405020304" pitchFamily="18" charset="0"/>
                <a:cs typeface="Times New Roman" panose="02020603050405020304" pitchFamily="18" charset="0"/>
              </a:rPr>
              <a:t> </a:t>
            </a:r>
            <a:r>
              <a:rPr lang="pt-BR" sz="2800" b="1" dirty="0">
                <a:latin typeface="Times New Roman" panose="02020603050405020304" pitchFamily="18" charset="0"/>
                <a:cs typeface="Times New Roman" panose="02020603050405020304" pitchFamily="18" charset="0"/>
              </a:rPr>
              <a:t>⊃ N­D(</a:t>
            </a:r>
            <a:r>
              <a:rPr lang="pt-BR" sz="2800" b="1" i="1" dirty="0">
                <a:latin typeface="Times New Roman" panose="02020603050405020304" pitchFamily="18" charset="0"/>
                <a:cs typeface="Times New Roman" panose="02020603050405020304" pitchFamily="18" charset="0"/>
              </a:rPr>
              <a:t>p</a:t>
            </a:r>
            <a:r>
              <a:rPr lang="pt-BR" sz="2800" b="1" dirty="0">
                <a:latin typeface="Times New Roman" panose="02020603050405020304" pitchFamily="18" charset="0"/>
                <a:cs typeface="Times New Roman" panose="02020603050405020304" pitchFamily="18" charset="0"/>
              </a:rPr>
              <a:t>) e N­4(</a:t>
            </a:r>
            <a:r>
              <a:rPr lang="pt-BR" sz="2800" b="1" i="1" dirty="0">
                <a:latin typeface="Times New Roman" panose="02020603050405020304" pitchFamily="18" charset="0"/>
                <a:cs typeface="Times New Roman" panose="02020603050405020304" pitchFamily="18" charset="0"/>
              </a:rPr>
              <a:t>p</a:t>
            </a:r>
            <a:r>
              <a:rPr lang="pt-BR" sz="2800" b="1" dirty="0">
                <a:latin typeface="Times New Roman" panose="02020603050405020304" pitchFamily="18" charset="0"/>
                <a:cs typeface="Times New Roman" panose="02020603050405020304" pitchFamily="18" charset="0"/>
              </a:rPr>
              <a:t>) ∩ N­4(</a:t>
            </a:r>
            <a:r>
              <a:rPr lang="pt-BR" sz="2800" b="1" i="1" dirty="0">
                <a:latin typeface="Times New Roman" panose="02020603050405020304" pitchFamily="18" charset="0"/>
                <a:cs typeface="Times New Roman" panose="02020603050405020304" pitchFamily="18" charset="0"/>
              </a:rPr>
              <a:t>q</a:t>
            </a:r>
            <a:r>
              <a:rPr lang="pt-BR" sz="2800" b="1"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04533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05719" y="2412772"/>
            <a:ext cx="8764294" cy="523220"/>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A distância entre pixels é um valor mensurável</a:t>
            </a:r>
          </a:p>
        </p:txBody>
      </p:sp>
      <p:sp>
        <p:nvSpPr>
          <p:cNvPr id="3" name="Retângulo 2"/>
          <p:cNvSpPr/>
          <p:nvPr/>
        </p:nvSpPr>
        <p:spPr>
          <a:xfrm>
            <a:off x="1405486" y="748760"/>
            <a:ext cx="7205114" cy="769441"/>
          </a:xfrm>
          <a:prstGeom prst="rect">
            <a:avLst/>
          </a:prstGeom>
        </p:spPr>
        <p:txBody>
          <a:bodyPr wrap="none">
            <a:spAutoFit/>
          </a:bodyPr>
          <a:lstStyle/>
          <a:p>
            <a:r>
              <a:rPr lang="pt-BR" sz="4400" dirty="0" smtClean="0">
                <a:latin typeface="Times New Roman" panose="02020603050405020304" pitchFamily="18" charset="0"/>
                <a:cs typeface="Times New Roman" panose="02020603050405020304" pitchFamily="18" charset="0"/>
              </a:rPr>
              <a:t>DISTÂNCIA ENTRE </a:t>
            </a:r>
            <a:r>
              <a:rPr lang="pt-BR" sz="4400" i="1" dirty="0" smtClean="0">
                <a:latin typeface="Times New Roman" panose="02020603050405020304" pitchFamily="18" charset="0"/>
                <a:cs typeface="Times New Roman" panose="02020603050405020304" pitchFamily="18" charset="0"/>
              </a:rPr>
              <a:t>PIXELS</a:t>
            </a:r>
          </a:p>
        </p:txBody>
      </p:sp>
      <p:sp>
        <p:nvSpPr>
          <p:cNvPr id="4" name="Retângulo 3"/>
          <p:cNvSpPr/>
          <p:nvPr/>
        </p:nvSpPr>
        <p:spPr>
          <a:xfrm>
            <a:off x="1278341" y="3177265"/>
            <a:ext cx="4619040" cy="2031325"/>
          </a:xfrm>
          <a:prstGeom prst="rect">
            <a:avLst/>
          </a:prstGeom>
        </p:spPr>
        <p:txBody>
          <a:bodyPr wrap="square">
            <a:spAutoFit/>
          </a:bodyPr>
          <a:lstStyle/>
          <a:p>
            <a:pPr>
              <a:lnSpc>
                <a:spcPct val="150000"/>
              </a:lnSpc>
            </a:pPr>
            <a:r>
              <a:rPr lang="pt-BR" sz="2800" b="1" dirty="0" smtClean="0">
                <a:latin typeface="Times New Roman" panose="02020603050405020304" pitchFamily="18" charset="0"/>
                <a:cs typeface="Times New Roman" panose="02020603050405020304" pitchFamily="18" charset="0"/>
              </a:rPr>
              <a:t>• </a:t>
            </a:r>
            <a:r>
              <a:rPr lang="pt-BR" sz="2800" b="1" i="1" dirty="0" smtClean="0">
                <a:latin typeface="Times New Roman" panose="02020603050405020304" pitchFamily="18" charset="0"/>
                <a:cs typeface="Times New Roman" panose="02020603050405020304" pitchFamily="18" charset="0"/>
              </a:rPr>
              <a:t>d</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a:t>
            </a:r>
            <a:r>
              <a:rPr lang="pt-BR" sz="2800" b="1" dirty="0" smtClean="0">
                <a:latin typeface="Times New Roman" panose="02020603050405020304" pitchFamily="18" charset="0"/>
                <a:cs typeface="Times New Roman" panose="02020603050405020304" pitchFamily="18" charset="0"/>
              </a:rPr>
              <a:t> , </a:t>
            </a:r>
            <a:r>
              <a:rPr lang="pt-BR" sz="2800" b="1" i="1" dirty="0" smtClean="0">
                <a:latin typeface="Times New Roman" panose="02020603050405020304" pitchFamily="18" charset="0"/>
                <a:cs typeface="Times New Roman" panose="02020603050405020304" pitchFamily="18" charset="0"/>
              </a:rPr>
              <a:t>y</a:t>
            </a:r>
            <a:r>
              <a:rPr lang="pt-BR" sz="2800" b="1" dirty="0" smtClean="0">
                <a:latin typeface="Times New Roman" panose="02020603050405020304" pitchFamily="18" charset="0"/>
                <a:cs typeface="Times New Roman" panose="02020603050405020304" pitchFamily="18" charset="0"/>
              </a:rPr>
              <a:t>) = 0, se </a:t>
            </a:r>
            <a:r>
              <a:rPr lang="pt-BR" sz="2800" b="1" i="1" dirty="0" smtClean="0">
                <a:latin typeface="Times New Roman" panose="02020603050405020304" pitchFamily="18" charset="0"/>
                <a:cs typeface="Times New Roman" panose="02020603050405020304" pitchFamily="18" charset="0"/>
              </a:rPr>
              <a:t>x</a:t>
            </a:r>
            <a:r>
              <a:rPr lang="pt-BR" sz="2800" b="1" dirty="0" smtClean="0">
                <a:latin typeface="Times New Roman" panose="02020603050405020304" pitchFamily="18" charset="0"/>
                <a:cs typeface="Times New Roman" panose="02020603050405020304" pitchFamily="18" charset="0"/>
              </a:rPr>
              <a:t> = </a:t>
            </a:r>
            <a:r>
              <a:rPr lang="pt-BR" sz="2800" b="1" i="1" dirty="0" smtClean="0">
                <a:latin typeface="Times New Roman" panose="02020603050405020304" pitchFamily="18" charset="0"/>
                <a:cs typeface="Times New Roman" panose="02020603050405020304" pitchFamily="18" charset="0"/>
              </a:rPr>
              <a:t>y</a:t>
            </a:r>
            <a:r>
              <a:rPr lang="pt-BR" sz="2800" b="1" dirty="0" smtClean="0">
                <a:latin typeface="Times New Roman" panose="02020603050405020304" pitchFamily="18" charset="0"/>
                <a:cs typeface="Times New Roman" panose="02020603050405020304" pitchFamily="18" charset="0"/>
              </a:rPr>
              <a:t>;</a:t>
            </a:r>
          </a:p>
          <a:p>
            <a:pPr>
              <a:lnSpc>
                <a:spcPct val="150000"/>
              </a:lnSpc>
            </a:pPr>
            <a:r>
              <a:rPr lang="pt-BR" sz="2800" b="1" dirty="0" smtClean="0">
                <a:latin typeface="Times New Roman" panose="02020603050405020304" pitchFamily="18" charset="0"/>
                <a:cs typeface="Times New Roman" panose="02020603050405020304" pitchFamily="18" charset="0"/>
              </a:rPr>
              <a:t>• </a:t>
            </a:r>
            <a:r>
              <a:rPr lang="pt-BR" sz="2800" b="1" i="1" dirty="0" smtClean="0">
                <a:latin typeface="Times New Roman" panose="02020603050405020304" pitchFamily="18" charset="0"/>
                <a:cs typeface="Times New Roman" panose="02020603050405020304" pitchFamily="18" charset="0"/>
              </a:rPr>
              <a:t>d</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a:t>
            </a:r>
            <a:r>
              <a:rPr lang="pt-BR" sz="2800" b="1" dirty="0" smtClean="0">
                <a:latin typeface="Times New Roman" panose="02020603050405020304" pitchFamily="18" charset="0"/>
                <a:cs typeface="Times New Roman" panose="02020603050405020304" pitchFamily="18" charset="0"/>
              </a:rPr>
              <a:t> , </a:t>
            </a:r>
            <a:r>
              <a:rPr lang="pt-BR" sz="2800" b="1" i="1" dirty="0" smtClean="0">
                <a:latin typeface="Times New Roman" panose="02020603050405020304" pitchFamily="18" charset="0"/>
                <a:cs typeface="Times New Roman" panose="02020603050405020304" pitchFamily="18" charset="0"/>
              </a:rPr>
              <a:t>y</a:t>
            </a:r>
            <a:r>
              <a:rPr lang="pt-BR" sz="2800" b="1" dirty="0" smtClean="0">
                <a:latin typeface="Times New Roman" panose="02020603050405020304" pitchFamily="18" charset="0"/>
                <a:cs typeface="Times New Roman" panose="02020603050405020304" pitchFamily="18" charset="0"/>
              </a:rPr>
              <a:t>) = </a:t>
            </a:r>
            <a:r>
              <a:rPr lang="pt-BR" sz="2800" b="1" i="1" dirty="0" smtClean="0">
                <a:latin typeface="Times New Roman" panose="02020603050405020304" pitchFamily="18" charset="0"/>
                <a:cs typeface="Times New Roman" panose="02020603050405020304" pitchFamily="18" charset="0"/>
              </a:rPr>
              <a:t>d</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y</a:t>
            </a:r>
            <a:r>
              <a:rPr lang="pt-BR" sz="2800" b="1" dirty="0" smtClean="0">
                <a:latin typeface="Times New Roman" panose="02020603050405020304" pitchFamily="18" charset="0"/>
                <a:cs typeface="Times New Roman" panose="02020603050405020304" pitchFamily="18" charset="0"/>
              </a:rPr>
              <a:t> , </a:t>
            </a:r>
            <a:r>
              <a:rPr lang="pt-BR" sz="2800" b="1" i="1" dirty="0" smtClean="0">
                <a:latin typeface="Times New Roman" panose="02020603050405020304" pitchFamily="18" charset="0"/>
                <a:cs typeface="Times New Roman" panose="02020603050405020304" pitchFamily="18" charset="0"/>
              </a:rPr>
              <a:t>x</a:t>
            </a:r>
            <a:r>
              <a:rPr lang="pt-BR" sz="2800" b="1" dirty="0" smtClean="0">
                <a:latin typeface="Times New Roman" panose="02020603050405020304" pitchFamily="18" charset="0"/>
                <a:cs typeface="Times New Roman" panose="02020603050405020304" pitchFamily="18" charset="0"/>
              </a:rPr>
              <a:t>);</a:t>
            </a:r>
          </a:p>
          <a:p>
            <a:pPr>
              <a:lnSpc>
                <a:spcPct val="150000"/>
              </a:lnSpc>
            </a:pPr>
            <a:r>
              <a:rPr lang="pt-BR" sz="2800" b="1" dirty="0" smtClean="0">
                <a:latin typeface="Times New Roman" panose="02020603050405020304" pitchFamily="18" charset="0"/>
                <a:cs typeface="Times New Roman" panose="02020603050405020304" pitchFamily="18" charset="0"/>
              </a:rPr>
              <a:t>• </a:t>
            </a:r>
            <a:r>
              <a:rPr lang="pt-BR" sz="2800" b="1" i="1" dirty="0" smtClean="0">
                <a:latin typeface="Times New Roman" panose="02020603050405020304" pitchFamily="18" charset="0"/>
                <a:cs typeface="Times New Roman" panose="02020603050405020304" pitchFamily="18" charset="0"/>
              </a:rPr>
              <a:t>d</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a:t>
            </a:r>
            <a:r>
              <a:rPr lang="pt-BR" sz="2800" b="1" dirty="0" smtClean="0">
                <a:latin typeface="Times New Roman" panose="02020603050405020304" pitchFamily="18" charset="0"/>
                <a:cs typeface="Times New Roman" panose="02020603050405020304" pitchFamily="18" charset="0"/>
              </a:rPr>
              <a:t> , </a:t>
            </a:r>
            <a:r>
              <a:rPr lang="pt-BR" sz="2800" b="1" i="1" dirty="0" smtClean="0">
                <a:latin typeface="Times New Roman" panose="02020603050405020304" pitchFamily="18" charset="0"/>
                <a:cs typeface="Times New Roman" panose="02020603050405020304" pitchFamily="18" charset="0"/>
              </a:rPr>
              <a:t>y</a:t>
            </a:r>
            <a:r>
              <a:rPr lang="pt-BR" sz="2800" b="1" dirty="0" smtClean="0">
                <a:latin typeface="Times New Roman" panose="02020603050405020304" pitchFamily="18" charset="0"/>
                <a:cs typeface="Times New Roman" panose="02020603050405020304" pitchFamily="18" charset="0"/>
              </a:rPr>
              <a:t>) + </a:t>
            </a:r>
            <a:r>
              <a:rPr lang="pt-BR" sz="2800" b="1" i="1" dirty="0" smtClean="0">
                <a:latin typeface="Times New Roman" panose="02020603050405020304" pitchFamily="18" charset="0"/>
                <a:cs typeface="Times New Roman" panose="02020603050405020304" pitchFamily="18" charset="0"/>
              </a:rPr>
              <a:t>d</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y</a:t>
            </a:r>
            <a:r>
              <a:rPr lang="pt-BR" sz="2800" b="1" dirty="0" smtClean="0">
                <a:latin typeface="Times New Roman" panose="02020603050405020304" pitchFamily="18" charset="0"/>
                <a:cs typeface="Times New Roman" panose="02020603050405020304" pitchFamily="18" charset="0"/>
              </a:rPr>
              <a:t> , z) ≥ </a:t>
            </a:r>
            <a:r>
              <a:rPr lang="pt-BR" sz="2800" b="1" i="1" dirty="0" smtClean="0">
                <a:latin typeface="Times New Roman" panose="02020603050405020304" pitchFamily="18" charset="0"/>
                <a:cs typeface="Times New Roman" panose="02020603050405020304" pitchFamily="18" charset="0"/>
              </a:rPr>
              <a:t>d</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a:t>
            </a:r>
            <a:r>
              <a:rPr lang="pt-BR" sz="2800" b="1" dirty="0" smtClean="0">
                <a:latin typeface="Times New Roman" panose="02020603050405020304" pitchFamily="18" charset="0"/>
                <a:cs typeface="Times New Roman" panose="02020603050405020304" pitchFamily="18" charset="0"/>
              </a:rPr>
              <a:t> , </a:t>
            </a:r>
            <a:r>
              <a:rPr lang="pt-BR" sz="2800" b="1" i="1" dirty="0" smtClean="0">
                <a:latin typeface="Times New Roman" panose="02020603050405020304" pitchFamily="18" charset="0"/>
                <a:cs typeface="Times New Roman" panose="02020603050405020304" pitchFamily="18" charset="0"/>
              </a:rPr>
              <a:t>z</a:t>
            </a:r>
            <a:r>
              <a:rPr lang="pt-BR" sz="2800" b="1" dirty="0" smtClean="0">
                <a:latin typeface="Times New Roman" panose="02020603050405020304" pitchFamily="18" charset="0"/>
                <a:cs typeface="Times New Roman" panose="02020603050405020304" pitchFamily="18" charset="0"/>
              </a:rPr>
              <a:t>).</a:t>
            </a:r>
            <a:endParaRPr lang="pt-BR" sz="2800" b="1" dirty="0">
              <a:latin typeface="Times New Roman" panose="02020603050405020304" pitchFamily="18" charset="0"/>
              <a:cs typeface="Times New Roman" panose="02020603050405020304" pitchFamily="18" charset="0"/>
            </a:endParaRPr>
          </a:p>
        </p:txBody>
      </p:sp>
      <p:sp>
        <p:nvSpPr>
          <p:cNvPr id="5" name="Espaço Reservado para Número de Slide 4"/>
          <p:cNvSpPr>
            <a:spLocks noGrp="1"/>
          </p:cNvSpPr>
          <p:nvPr>
            <p:ph type="sldNum" sz="quarter" idx="12"/>
          </p:nvPr>
        </p:nvSpPr>
        <p:spPr/>
        <p:txBody>
          <a:bodyPr/>
          <a:lstStyle/>
          <a:p>
            <a:r>
              <a:rPr lang="pt-BR" dirty="0" smtClean="0"/>
              <a:t>17</a:t>
            </a:r>
            <a:endParaRPr lang="pt-BR"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542" y="3108585"/>
            <a:ext cx="5758115" cy="3247765"/>
          </a:xfrm>
          <a:prstGeom prst="rect">
            <a:avLst/>
          </a:prstGeom>
        </p:spPr>
      </p:pic>
    </p:spTree>
    <p:extLst>
      <p:ext uri="{BB962C8B-B14F-4D97-AF65-F5344CB8AC3E}">
        <p14:creationId xmlns:p14="http://schemas.microsoft.com/office/powerpoint/2010/main" val="1489940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r>
              <a:rPr lang="pt-BR" dirty="0" smtClean="0"/>
              <a:t>18</a:t>
            </a:r>
            <a:endParaRPr lang="pt-BR" dirty="0"/>
          </a:p>
        </p:txBody>
      </p:sp>
      <p:sp>
        <p:nvSpPr>
          <p:cNvPr id="5" name="Retângulo 4"/>
          <p:cNvSpPr/>
          <p:nvPr/>
        </p:nvSpPr>
        <p:spPr>
          <a:xfrm>
            <a:off x="1403439" y="962769"/>
            <a:ext cx="3935116" cy="769441"/>
          </a:xfrm>
          <a:prstGeom prst="rect">
            <a:avLst/>
          </a:prstGeom>
        </p:spPr>
        <p:txBody>
          <a:bodyPr wrap="none">
            <a:spAutoFit/>
          </a:bodyPr>
          <a:lstStyle/>
          <a:p>
            <a:r>
              <a:rPr lang="pt-BR" sz="4400" dirty="0" smtClean="0">
                <a:latin typeface="Times New Roman" panose="02020603050405020304" pitchFamily="18" charset="0"/>
                <a:cs typeface="Times New Roman" panose="02020603050405020304" pitchFamily="18" charset="0"/>
              </a:rPr>
              <a:t>HISTOGRAMA</a:t>
            </a:r>
            <a:endParaRPr lang="pt-BR" sz="4400" dirty="0"/>
          </a:p>
        </p:txBody>
      </p:sp>
      <p:sp>
        <p:nvSpPr>
          <p:cNvPr id="6" name="Retângulo 5"/>
          <p:cNvSpPr/>
          <p:nvPr/>
        </p:nvSpPr>
        <p:spPr>
          <a:xfrm>
            <a:off x="3370997" y="3643952"/>
            <a:ext cx="5704764" cy="5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p:cNvSpPr/>
          <p:nvPr/>
        </p:nvSpPr>
        <p:spPr>
          <a:xfrm>
            <a:off x="1375007" y="2943979"/>
            <a:ext cx="8866273" cy="2246769"/>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O histograma é uma função que fornece a frequência de cada nível de cinza na imagem, como demonstrado na Figura 9. O valor do histograma em um nível de cinza, dado por </a:t>
            </a:r>
            <a:r>
              <a:rPr lang="pt-BR" sz="2800" i="1" dirty="0" smtClean="0">
                <a:latin typeface="Times New Roman" panose="02020603050405020304" pitchFamily="18" charset="0"/>
                <a:cs typeface="Times New Roman" panose="02020603050405020304" pitchFamily="18" charset="0"/>
              </a:rPr>
              <a:t>H</a:t>
            </a:r>
            <a:r>
              <a:rPr lang="pt-BR" sz="2800" dirty="0" smtClean="0">
                <a:latin typeface="Times New Roman" panose="02020603050405020304" pitchFamily="18" charset="0"/>
                <a:cs typeface="Times New Roman" panose="02020603050405020304" pitchFamily="18" charset="0"/>
              </a:rPr>
              <a:t>(</a:t>
            </a:r>
            <a:r>
              <a:rPr lang="pt-BR" sz="2800" i="1" dirty="0" smtClean="0">
                <a:latin typeface="Times New Roman" panose="02020603050405020304" pitchFamily="18" charset="0"/>
                <a:cs typeface="Times New Roman" panose="02020603050405020304" pitchFamily="18" charset="0"/>
              </a:rPr>
              <a:t>k</a:t>
            </a:r>
            <a:r>
              <a:rPr lang="pt-BR" sz="2800" dirty="0" smtClean="0">
                <a:latin typeface="Times New Roman" panose="02020603050405020304" pitchFamily="18" charset="0"/>
                <a:cs typeface="Times New Roman" panose="02020603050405020304" pitchFamily="18" charset="0"/>
              </a:rPr>
              <a:t>), é a quantidade de pixels da imagem com aquele valor de nível de cinza.</a:t>
            </a:r>
            <a:endParaRPr lang="pt-B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933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58818" y="1067005"/>
            <a:ext cx="9003181" cy="1446550"/>
          </a:xfrm>
          <a:prstGeom prst="rect">
            <a:avLst/>
          </a:prstGeom>
        </p:spPr>
        <p:txBody>
          <a:bodyPr wrap="square">
            <a:spAutoFit/>
          </a:bodyPr>
          <a:lstStyle/>
          <a:p>
            <a:pPr algn="ctr"/>
            <a:r>
              <a:rPr lang="pt-BR" sz="4400" dirty="0" smtClean="0">
                <a:latin typeface="Times New Roman" panose="02020603050405020304" pitchFamily="18" charset="0"/>
                <a:cs typeface="Times New Roman" panose="02020603050405020304" pitchFamily="18" charset="0"/>
              </a:rPr>
              <a:t>O QUE É PROCESSAMENTO DIGITAL DE IMAGENS? </a:t>
            </a:r>
            <a:endParaRPr lang="pt-BR" sz="4400" dirty="0">
              <a:latin typeface="Times New Roman" panose="02020603050405020304" pitchFamily="18" charset="0"/>
              <a:cs typeface="Times New Roman" panose="02020603050405020304" pitchFamily="18" charset="0"/>
            </a:endParaRPr>
          </a:p>
        </p:txBody>
      </p:sp>
      <p:sp>
        <p:nvSpPr>
          <p:cNvPr id="3" name="Retângulo 2"/>
          <p:cNvSpPr/>
          <p:nvPr/>
        </p:nvSpPr>
        <p:spPr>
          <a:xfrm>
            <a:off x="1708879" y="3311568"/>
            <a:ext cx="8996560" cy="2246769"/>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Uma imagem digital pode ser definida como uma função bidimensional,  </a:t>
            </a:r>
            <a:r>
              <a:rPr lang="pt-BR" sz="2800" b="1" i="1" dirty="0" smtClean="0">
                <a:latin typeface="Times New Roman" panose="02020603050405020304" pitchFamily="18" charset="0"/>
                <a:cs typeface="Times New Roman" panose="02020603050405020304" pitchFamily="18" charset="0"/>
              </a:rPr>
              <a:t>f</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 y</a:t>
            </a:r>
            <a:r>
              <a:rPr lang="pt-BR" sz="2800" b="1" dirty="0" smtClean="0">
                <a:latin typeface="Times New Roman" panose="02020603050405020304" pitchFamily="18" charset="0"/>
                <a:cs typeface="Times New Roman" panose="02020603050405020304" pitchFamily="18" charset="0"/>
              </a:rPr>
              <a:t>)</a:t>
            </a:r>
            <a:r>
              <a:rPr lang="pt-BR" sz="2800" i="1" dirty="0" smtClean="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em que </a:t>
            </a:r>
            <a:r>
              <a:rPr lang="pt-BR" sz="2800" i="1" dirty="0" smtClean="0">
                <a:latin typeface="Times New Roman" panose="02020603050405020304" pitchFamily="18" charset="0"/>
                <a:cs typeface="Times New Roman" panose="02020603050405020304" pitchFamily="18" charset="0"/>
              </a:rPr>
              <a:t>x</a:t>
            </a:r>
            <a:r>
              <a:rPr lang="pt-BR" sz="2800" dirty="0" smtClean="0">
                <a:latin typeface="Times New Roman" panose="02020603050405020304" pitchFamily="18" charset="0"/>
                <a:cs typeface="Times New Roman" panose="02020603050405020304" pitchFamily="18" charset="0"/>
              </a:rPr>
              <a:t> e </a:t>
            </a:r>
            <a:r>
              <a:rPr lang="pt-BR" sz="2800" i="1" dirty="0" smtClean="0">
                <a:latin typeface="Times New Roman" panose="02020603050405020304" pitchFamily="18" charset="0"/>
                <a:cs typeface="Times New Roman" panose="02020603050405020304" pitchFamily="18" charset="0"/>
              </a:rPr>
              <a:t>y</a:t>
            </a:r>
            <a:r>
              <a:rPr lang="pt-BR" sz="2800" dirty="0" smtClean="0">
                <a:latin typeface="Times New Roman" panose="02020603050405020304" pitchFamily="18" charset="0"/>
                <a:cs typeface="Times New Roman" panose="02020603050405020304" pitchFamily="18" charset="0"/>
              </a:rPr>
              <a:t> são coordenadas espaciais (plano), e a amplitude de f em qualquer par de coordenadas (</a:t>
            </a:r>
            <a:r>
              <a:rPr lang="pt-BR" sz="2800" i="1" dirty="0" smtClean="0">
                <a:latin typeface="Times New Roman" panose="02020603050405020304" pitchFamily="18" charset="0"/>
                <a:cs typeface="Times New Roman" panose="02020603050405020304" pitchFamily="18" charset="0"/>
              </a:rPr>
              <a:t>x</a:t>
            </a:r>
            <a:r>
              <a:rPr lang="pt-BR" sz="2800" dirty="0" smtClean="0">
                <a:latin typeface="Times New Roman" panose="02020603050405020304" pitchFamily="18" charset="0"/>
                <a:cs typeface="Times New Roman" panose="02020603050405020304" pitchFamily="18" charset="0"/>
              </a:rPr>
              <a:t>, </a:t>
            </a:r>
            <a:r>
              <a:rPr lang="pt-BR" sz="2800" i="1" dirty="0" smtClean="0">
                <a:latin typeface="Times New Roman" panose="02020603050405020304" pitchFamily="18" charset="0"/>
                <a:cs typeface="Times New Roman" panose="02020603050405020304" pitchFamily="18" charset="0"/>
              </a:rPr>
              <a:t>y</a:t>
            </a:r>
            <a:r>
              <a:rPr lang="pt-BR" sz="2800" dirty="0" smtClean="0">
                <a:latin typeface="Times New Roman" panose="02020603050405020304" pitchFamily="18" charset="0"/>
                <a:cs typeface="Times New Roman" panose="02020603050405020304" pitchFamily="18" charset="0"/>
              </a:rPr>
              <a:t>) é  chamada de intensidade ou nível de cinza da imagem nesse ponto. </a:t>
            </a:r>
            <a:endParaRPr lang="pt-BR" sz="2800" dirty="0">
              <a:latin typeface="Times New Roman" panose="02020603050405020304" pitchFamily="18" charset="0"/>
              <a:cs typeface="Times New Roman" panose="02020603050405020304" pitchFamily="18" charset="0"/>
            </a:endParaRPr>
          </a:p>
        </p:txBody>
      </p:sp>
      <p:sp>
        <p:nvSpPr>
          <p:cNvPr id="5" name="Espaço Reservado para Número de Slide 4"/>
          <p:cNvSpPr>
            <a:spLocks noGrp="1"/>
          </p:cNvSpPr>
          <p:nvPr>
            <p:ph type="sldNum" sz="quarter" idx="12"/>
          </p:nvPr>
        </p:nvSpPr>
        <p:spPr/>
        <p:txBody>
          <a:bodyPr/>
          <a:lstStyle/>
          <a:p>
            <a:r>
              <a:rPr lang="pt-BR" dirty="0" smtClean="0"/>
              <a:t>1</a:t>
            </a:r>
            <a:endParaRPr lang="pt-BR" dirty="0"/>
          </a:p>
        </p:txBody>
      </p:sp>
    </p:spTree>
    <p:extLst>
      <p:ext uri="{BB962C8B-B14F-4D97-AF65-F5344CB8AC3E}">
        <p14:creationId xmlns:p14="http://schemas.microsoft.com/office/powerpoint/2010/main" val="4084154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r>
              <a:rPr lang="pt-BR" dirty="0" smtClean="0"/>
              <a:t>19</a:t>
            </a:r>
            <a:endParaRPr lang="pt-BR" dirty="0"/>
          </a:p>
        </p:txBody>
      </p:sp>
      <p:sp>
        <p:nvSpPr>
          <p:cNvPr id="5" name="CaixaDeTexto 4"/>
          <p:cNvSpPr txBox="1"/>
          <p:nvPr/>
        </p:nvSpPr>
        <p:spPr>
          <a:xfrm rot="16200000">
            <a:off x="4872634" y="4331754"/>
            <a:ext cx="1909497" cy="338554"/>
          </a:xfrm>
          <a:prstGeom prst="rect">
            <a:avLst/>
          </a:prstGeom>
          <a:noFill/>
        </p:spPr>
        <p:txBody>
          <a:bodyPr wrap="none" rtlCol="0">
            <a:spAutoFit/>
          </a:bodyPr>
          <a:lstStyle/>
          <a:p>
            <a:r>
              <a:rPr lang="pt-BR" sz="1600" dirty="0" smtClean="0">
                <a:latin typeface="Times New Roman" panose="02020603050405020304" pitchFamily="18" charset="0"/>
                <a:cs typeface="Times New Roman" panose="02020603050405020304" pitchFamily="18" charset="0"/>
              </a:rPr>
              <a:t>Quantidade de </a:t>
            </a:r>
            <a:r>
              <a:rPr lang="pt-BR" sz="1600" i="1" dirty="0" smtClean="0">
                <a:latin typeface="Times New Roman" panose="02020603050405020304" pitchFamily="18" charset="0"/>
                <a:cs typeface="Times New Roman" panose="02020603050405020304" pitchFamily="18" charset="0"/>
              </a:rPr>
              <a:t>pixels</a:t>
            </a:r>
            <a:endParaRPr lang="pt-BR" sz="1600" i="1" dirty="0">
              <a:latin typeface="Times New Roman" panose="02020603050405020304" pitchFamily="18" charset="0"/>
              <a:cs typeface="Times New Roman" panose="02020603050405020304" pitchFamily="18" charset="0"/>
            </a:endParaRPr>
          </a:p>
        </p:txBody>
      </p:sp>
      <p:sp>
        <p:nvSpPr>
          <p:cNvPr id="6" name="CaixaDeTexto 5"/>
          <p:cNvSpPr txBox="1"/>
          <p:nvPr/>
        </p:nvSpPr>
        <p:spPr>
          <a:xfrm>
            <a:off x="8077489" y="5966155"/>
            <a:ext cx="1651379" cy="338554"/>
          </a:xfrm>
          <a:prstGeom prst="rect">
            <a:avLst/>
          </a:prstGeom>
          <a:noFill/>
        </p:spPr>
        <p:txBody>
          <a:bodyPr wrap="square" rtlCol="0">
            <a:spAutoFit/>
          </a:bodyPr>
          <a:lstStyle/>
          <a:p>
            <a:r>
              <a:rPr lang="pt-BR" sz="1600" dirty="0" smtClean="0">
                <a:latin typeface="Times New Roman" panose="02020603050405020304" pitchFamily="18" charset="0"/>
                <a:cs typeface="Times New Roman" panose="02020603050405020304" pitchFamily="18" charset="0"/>
              </a:rPr>
              <a:t>Nível de Cinza</a:t>
            </a:r>
            <a:endParaRPr lang="pt-BR" sz="1600" dirty="0">
              <a:latin typeface="Times New Roman" panose="02020603050405020304" pitchFamily="18" charset="0"/>
              <a:cs typeface="Times New Roman" panose="02020603050405020304" pitchFamily="18" charset="0"/>
            </a:endParaRPr>
          </a:p>
        </p:txBody>
      </p:sp>
      <p:sp>
        <p:nvSpPr>
          <p:cNvPr id="8" name="CaixaDeTexto 7"/>
          <p:cNvSpPr txBox="1"/>
          <p:nvPr/>
        </p:nvSpPr>
        <p:spPr>
          <a:xfrm>
            <a:off x="6241567" y="1948291"/>
            <a:ext cx="5112233" cy="400110"/>
          </a:xfrm>
          <a:prstGeom prst="rect">
            <a:avLst/>
          </a:prstGeom>
          <a:noFill/>
        </p:spPr>
        <p:txBody>
          <a:bodyPr wrap="none" rtlCol="0">
            <a:spAutoFit/>
          </a:bodyPr>
          <a:lstStyle/>
          <a:p>
            <a:r>
              <a:rPr lang="pt-BR" sz="2000" dirty="0" smtClean="0">
                <a:latin typeface="Times New Roman" panose="02020603050405020304" pitchFamily="18" charset="0"/>
                <a:cs typeface="Times New Roman" panose="02020603050405020304" pitchFamily="18" charset="0"/>
              </a:rPr>
              <a:t>HISTOGRAMA DA IMAGEM RESULTANTE</a:t>
            </a:r>
            <a:endParaRPr lang="pt-BR" sz="2000" dirty="0">
              <a:latin typeface="Times New Roman" panose="02020603050405020304" pitchFamily="18" charset="0"/>
              <a:cs typeface="Times New Roman" panose="02020603050405020304" pitchFamily="18" charset="0"/>
            </a:endParaRPr>
          </a:p>
        </p:txBody>
      </p:sp>
      <p:sp>
        <p:nvSpPr>
          <p:cNvPr id="9" name="CaixaDeTexto 8"/>
          <p:cNvSpPr txBox="1"/>
          <p:nvPr/>
        </p:nvSpPr>
        <p:spPr>
          <a:xfrm>
            <a:off x="208191" y="4080353"/>
            <a:ext cx="3717684"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9 - Imagem em níveis de cinza</a:t>
            </a:r>
            <a:endParaRPr lang="pt-BR" dirty="0">
              <a:latin typeface="Times New Roman" panose="02020603050405020304" pitchFamily="18" charset="0"/>
              <a:cs typeface="Times New Roman" panose="02020603050405020304" pitchFamily="18" charset="0"/>
            </a:endParaRPr>
          </a:p>
        </p:txBody>
      </p:sp>
      <p:sp>
        <p:nvSpPr>
          <p:cNvPr id="10" name="CaixaDeTexto 9"/>
          <p:cNvSpPr txBox="1"/>
          <p:nvPr/>
        </p:nvSpPr>
        <p:spPr>
          <a:xfrm>
            <a:off x="6217816" y="6304709"/>
            <a:ext cx="3416320"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10 - </a:t>
            </a:r>
            <a:r>
              <a:rPr lang="pt-BR" dirty="0">
                <a:latin typeface="Times New Roman" panose="02020603050405020304" pitchFamily="18" charset="0"/>
                <a:cs typeface="Times New Roman" panose="02020603050405020304" pitchFamily="18" charset="0"/>
              </a:rPr>
              <a:t>Histograma da </a:t>
            </a:r>
            <a:r>
              <a:rPr lang="pt-BR" dirty="0" smtClean="0">
                <a:latin typeface="Times New Roman" panose="02020603050405020304" pitchFamily="18" charset="0"/>
                <a:cs typeface="Times New Roman" panose="02020603050405020304" pitchFamily="18" charset="0"/>
              </a:rPr>
              <a:t>Imagem</a:t>
            </a:r>
            <a:endParaRPr lang="pt-BR" dirty="0">
              <a:latin typeface="Times New Roman" panose="02020603050405020304" pitchFamily="18" charset="0"/>
              <a:cs typeface="Times New Roman" panose="02020603050405020304" pitchFamily="18" charset="0"/>
            </a:endParaRPr>
          </a:p>
        </p:txBody>
      </p:sp>
      <p:pic>
        <p:nvPicPr>
          <p:cNvPr id="11" name="Imagem 10"/>
          <p:cNvPicPr>
            <a:picLocks noChangeAspect="1"/>
          </p:cNvPicPr>
          <p:nvPr/>
        </p:nvPicPr>
        <p:blipFill>
          <a:blip r:embed="rId2"/>
          <a:stretch>
            <a:fillRect/>
          </a:stretch>
        </p:blipFill>
        <p:spPr>
          <a:xfrm>
            <a:off x="6051721" y="2523114"/>
            <a:ext cx="5833546" cy="3483810"/>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91" y="418031"/>
            <a:ext cx="5451944" cy="3614596"/>
          </a:xfrm>
          <a:prstGeom prst="rect">
            <a:avLst/>
          </a:prstGeom>
        </p:spPr>
      </p:pic>
    </p:spTree>
    <p:extLst>
      <p:ext uri="{BB962C8B-B14F-4D97-AF65-F5344CB8AC3E}">
        <p14:creationId xmlns:p14="http://schemas.microsoft.com/office/powerpoint/2010/main" val="2117812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r>
              <a:rPr lang="pt-BR" dirty="0" smtClean="0"/>
              <a:t>20</a:t>
            </a:r>
            <a:endParaRPr lang="pt-BR" dirty="0"/>
          </a:p>
        </p:txBody>
      </p:sp>
      <p:pic>
        <p:nvPicPr>
          <p:cNvPr id="5" name="Imagem 4"/>
          <p:cNvPicPr>
            <a:picLocks noChangeAspect="1"/>
          </p:cNvPicPr>
          <p:nvPr/>
        </p:nvPicPr>
        <p:blipFill>
          <a:blip r:embed="rId2"/>
          <a:stretch>
            <a:fillRect/>
          </a:stretch>
        </p:blipFill>
        <p:spPr>
          <a:xfrm>
            <a:off x="6056242" y="2672314"/>
            <a:ext cx="5603038" cy="3346150"/>
          </a:xfrm>
          <a:prstGeom prst="rect">
            <a:avLst/>
          </a:prstGeom>
        </p:spPr>
      </p:pic>
      <p:sp>
        <p:nvSpPr>
          <p:cNvPr id="7" name="CaixaDeTexto 6"/>
          <p:cNvSpPr txBox="1"/>
          <p:nvPr/>
        </p:nvSpPr>
        <p:spPr>
          <a:xfrm rot="16200000">
            <a:off x="4932216" y="4375513"/>
            <a:ext cx="1909497" cy="338554"/>
          </a:xfrm>
          <a:prstGeom prst="rect">
            <a:avLst/>
          </a:prstGeom>
          <a:noFill/>
        </p:spPr>
        <p:txBody>
          <a:bodyPr wrap="none" rtlCol="0">
            <a:spAutoFit/>
          </a:bodyPr>
          <a:lstStyle/>
          <a:p>
            <a:r>
              <a:rPr lang="pt-BR" sz="1600" dirty="0" smtClean="0">
                <a:latin typeface="Times New Roman" panose="02020603050405020304" pitchFamily="18" charset="0"/>
                <a:cs typeface="Times New Roman" panose="02020603050405020304" pitchFamily="18" charset="0"/>
              </a:rPr>
              <a:t>Quantidade de </a:t>
            </a:r>
            <a:r>
              <a:rPr lang="pt-BR" sz="1600" i="1" dirty="0" smtClean="0">
                <a:latin typeface="Times New Roman" panose="02020603050405020304" pitchFamily="18" charset="0"/>
                <a:cs typeface="Times New Roman" panose="02020603050405020304" pitchFamily="18" charset="0"/>
              </a:rPr>
              <a:t>pixels</a:t>
            </a:r>
            <a:endParaRPr lang="pt-BR" sz="1600" i="1" dirty="0">
              <a:latin typeface="Times New Roman" panose="02020603050405020304" pitchFamily="18" charset="0"/>
              <a:cs typeface="Times New Roman" panose="02020603050405020304" pitchFamily="18" charset="0"/>
            </a:endParaRPr>
          </a:p>
        </p:txBody>
      </p:sp>
      <p:sp>
        <p:nvSpPr>
          <p:cNvPr id="9" name="CaixaDeTexto 8"/>
          <p:cNvSpPr txBox="1"/>
          <p:nvPr/>
        </p:nvSpPr>
        <p:spPr>
          <a:xfrm>
            <a:off x="8250611" y="5967567"/>
            <a:ext cx="1651379" cy="338554"/>
          </a:xfrm>
          <a:prstGeom prst="rect">
            <a:avLst/>
          </a:prstGeom>
          <a:noFill/>
        </p:spPr>
        <p:txBody>
          <a:bodyPr wrap="square" rtlCol="0">
            <a:spAutoFit/>
          </a:bodyPr>
          <a:lstStyle/>
          <a:p>
            <a:r>
              <a:rPr lang="pt-BR" sz="1600" dirty="0" smtClean="0">
                <a:latin typeface="Times New Roman" panose="02020603050405020304" pitchFamily="18" charset="0"/>
                <a:cs typeface="Times New Roman" panose="02020603050405020304" pitchFamily="18" charset="0"/>
              </a:rPr>
              <a:t>Nível de Cinza</a:t>
            </a:r>
            <a:endParaRPr lang="pt-BR" sz="1600" dirty="0">
              <a:latin typeface="Times New Roman" panose="02020603050405020304" pitchFamily="18" charset="0"/>
              <a:cs typeface="Times New Roman" panose="02020603050405020304" pitchFamily="18" charset="0"/>
            </a:endParaRPr>
          </a:p>
        </p:txBody>
      </p:sp>
      <p:sp>
        <p:nvSpPr>
          <p:cNvPr id="11" name="CaixaDeTexto 10"/>
          <p:cNvSpPr txBox="1"/>
          <p:nvPr/>
        </p:nvSpPr>
        <p:spPr>
          <a:xfrm>
            <a:off x="114649" y="3976057"/>
            <a:ext cx="4767074"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11 - Imagem em níveis de cinza atenuados</a:t>
            </a:r>
            <a:endParaRPr lang="pt-BR" dirty="0">
              <a:latin typeface="Times New Roman" panose="02020603050405020304" pitchFamily="18" charset="0"/>
              <a:cs typeface="Times New Roman" panose="02020603050405020304" pitchFamily="18" charset="0"/>
            </a:endParaRPr>
          </a:p>
        </p:txBody>
      </p:sp>
      <p:sp>
        <p:nvSpPr>
          <p:cNvPr id="12" name="CaixaDeTexto 11"/>
          <p:cNvSpPr txBox="1"/>
          <p:nvPr/>
        </p:nvSpPr>
        <p:spPr>
          <a:xfrm>
            <a:off x="6307780" y="6290832"/>
            <a:ext cx="3416320"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12 - </a:t>
            </a:r>
            <a:r>
              <a:rPr lang="pt-BR" dirty="0">
                <a:latin typeface="Times New Roman" panose="02020603050405020304" pitchFamily="18" charset="0"/>
                <a:cs typeface="Times New Roman" panose="02020603050405020304" pitchFamily="18" charset="0"/>
              </a:rPr>
              <a:t>Histograma da </a:t>
            </a:r>
            <a:r>
              <a:rPr lang="pt-BR" dirty="0" smtClean="0">
                <a:latin typeface="Times New Roman" panose="02020603050405020304" pitchFamily="18" charset="0"/>
                <a:cs typeface="Times New Roman" panose="02020603050405020304" pitchFamily="18" charset="0"/>
              </a:rPr>
              <a:t>Imagem</a:t>
            </a:r>
            <a:endParaRPr lang="pt-BR" dirty="0">
              <a:latin typeface="Times New Roman" panose="02020603050405020304" pitchFamily="18" charset="0"/>
              <a:cs typeface="Times New Roman" panose="02020603050405020304" pitchFamily="18" charset="0"/>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44" y="462897"/>
            <a:ext cx="5193740" cy="3443409"/>
          </a:xfrm>
          <a:prstGeom prst="rect">
            <a:avLst/>
          </a:prstGeom>
        </p:spPr>
      </p:pic>
      <p:sp>
        <p:nvSpPr>
          <p:cNvPr id="13" name="CaixaDeTexto 12"/>
          <p:cNvSpPr txBox="1"/>
          <p:nvPr/>
        </p:nvSpPr>
        <p:spPr>
          <a:xfrm>
            <a:off x="6241567" y="1948291"/>
            <a:ext cx="5112233" cy="400110"/>
          </a:xfrm>
          <a:prstGeom prst="rect">
            <a:avLst/>
          </a:prstGeom>
          <a:noFill/>
        </p:spPr>
        <p:txBody>
          <a:bodyPr wrap="none" rtlCol="0">
            <a:spAutoFit/>
          </a:bodyPr>
          <a:lstStyle/>
          <a:p>
            <a:r>
              <a:rPr lang="pt-BR" sz="2000" dirty="0" smtClean="0">
                <a:latin typeface="Times New Roman" panose="02020603050405020304" pitchFamily="18" charset="0"/>
                <a:cs typeface="Times New Roman" panose="02020603050405020304" pitchFamily="18" charset="0"/>
              </a:rPr>
              <a:t>HISTOGRAMA DA IMAGEM RESULTANTE</a:t>
            </a:r>
            <a:endParaRPr lang="pt-B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110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014482" y="4101617"/>
            <a:ext cx="9862783" cy="369332"/>
          </a:xfrm>
          <a:prstGeom prst="rect">
            <a:avLst/>
          </a:prstGeom>
        </p:spPr>
        <p:txBody>
          <a:bodyPr wrap="square">
            <a:spAutoFit/>
          </a:bodyPr>
          <a:lstStyle/>
          <a:p>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B4A8C0B-E23F-40DD-9AAA-3D6BA452ADC2}" type="slidenum">
              <a:rPr lang="pt-BR" smtClean="0"/>
              <a:t>22</a:t>
            </a:fld>
            <a:endParaRPr lang="pt-BR"/>
          </a:p>
        </p:txBody>
      </p:sp>
      <p:pic>
        <p:nvPicPr>
          <p:cNvPr id="6" name="Imagem 5"/>
          <p:cNvPicPr>
            <a:picLocks noChangeAspect="1"/>
          </p:cNvPicPr>
          <p:nvPr/>
        </p:nvPicPr>
        <p:blipFill>
          <a:blip r:embed="rId2"/>
          <a:stretch>
            <a:fillRect/>
          </a:stretch>
        </p:blipFill>
        <p:spPr>
          <a:xfrm>
            <a:off x="6046559" y="2376359"/>
            <a:ext cx="5810116" cy="3450515"/>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37" y="293362"/>
            <a:ext cx="5342169" cy="3541816"/>
          </a:xfrm>
          <a:prstGeom prst="rect">
            <a:avLst/>
          </a:prstGeom>
        </p:spPr>
      </p:pic>
      <p:sp>
        <p:nvSpPr>
          <p:cNvPr id="8" name="CaixaDeTexto 7"/>
          <p:cNvSpPr txBox="1"/>
          <p:nvPr/>
        </p:nvSpPr>
        <p:spPr>
          <a:xfrm rot="16200000">
            <a:off x="4912970" y="4068133"/>
            <a:ext cx="1909497" cy="338554"/>
          </a:xfrm>
          <a:prstGeom prst="rect">
            <a:avLst/>
          </a:prstGeom>
          <a:noFill/>
        </p:spPr>
        <p:txBody>
          <a:bodyPr wrap="none" rtlCol="0">
            <a:spAutoFit/>
          </a:bodyPr>
          <a:lstStyle/>
          <a:p>
            <a:r>
              <a:rPr lang="pt-BR" sz="1600" dirty="0" smtClean="0">
                <a:latin typeface="Times New Roman" panose="02020603050405020304" pitchFamily="18" charset="0"/>
                <a:cs typeface="Times New Roman" panose="02020603050405020304" pitchFamily="18" charset="0"/>
              </a:rPr>
              <a:t>Quantidade de </a:t>
            </a:r>
            <a:r>
              <a:rPr lang="pt-BR" sz="1600" i="1" dirty="0" smtClean="0">
                <a:latin typeface="Times New Roman" panose="02020603050405020304" pitchFamily="18" charset="0"/>
                <a:cs typeface="Times New Roman" panose="02020603050405020304" pitchFamily="18" charset="0"/>
              </a:rPr>
              <a:t>pixels</a:t>
            </a:r>
            <a:endParaRPr lang="pt-BR" sz="1600" i="1" dirty="0">
              <a:latin typeface="Times New Roman" panose="02020603050405020304" pitchFamily="18" charset="0"/>
              <a:cs typeface="Times New Roman" panose="02020603050405020304" pitchFamily="18" charset="0"/>
            </a:endParaRPr>
          </a:p>
        </p:txBody>
      </p:sp>
      <p:sp>
        <p:nvSpPr>
          <p:cNvPr id="9" name="CaixaDeTexto 8"/>
          <p:cNvSpPr txBox="1"/>
          <p:nvPr/>
        </p:nvSpPr>
        <p:spPr>
          <a:xfrm>
            <a:off x="8675692" y="5751467"/>
            <a:ext cx="1651379" cy="338554"/>
          </a:xfrm>
          <a:prstGeom prst="rect">
            <a:avLst/>
          </a:prstGeom>
          <a:noFill/>
        </p:spPr>
        <p:txBody>
          <a:bodyPr wrap="square" rtlCol="0">
            <a:spAutoFit/>
          </a:bodyPr>
          <a:lstStyle/>
          <a:p>
            <a:r>
              <a:rPr lang="pt-BR" sz="1600" dirty="0" smtClean="0">
                <a:latin typeface="Times New Roman" panose="02020603050405020304" pitchFamily="18" charset="0"/>
                <a:cs typeface="Times New Roman" panose="02020603050405020304" pitchFamily="18" charset="0"/>
              </a:rPr>
              <a:t>Nível de Cinza</a:t>
            </a:r>
            <a:endParaRPr lang="pt-BR" sz="1600" dirty="0">
              <a:latin typeface="Times New Roman" panose="02020603050405020304" pitchFamily="18" charset="0"/>
              <a:cs typeface="Times New Roman" panose="02020603050405020304" pitchFamily="18" charset="0"/>
            </a:endParaRPr>
          </a:p>
        </p:txBody>
      </p:sp>
      <p:sp>
        <p:nvSpPr>
          <p:cNvPr id="11" name="CaixaDeTexto 10"/>
          <p:cNvSpPr txBox="1"/>
          <p:nvPr/>
        </p:nvSpPr>
        <p:spPr>
          <a:xfrm>
            <a:off x="136652" y="3881344"/>
            <a:ext cx="4878259" cy="646331"/>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13 - Imagem em níveis de cinza acentuados</a:t>
            </a:r>
          </a:p>
          <a:p>
            <a:endParaRPr lang="pt-BR" dirty="0">
              <a:latin typeface="Times New Roman" panose="02020603050405020304" pitchFamily="18" charset="0"/>
              <a:cs typeface="Times New Roman" panose="02020603050405020304" pitchFamily="18" charset="0"/>
            </a:endParaRPr>
          </a:p>
        </p:txBody>
      </p:sp>
      <p:sp>
        <p:nvSpPr>
          <p:cNvPr id="12" name="CaixaDeTexto 11"/>
          <p:cNvSpPr txBox="1"/>
          <p:nvPr/>
        </p:nvSpPr>
        <p:spPr>
          <a:xfrm>
            <a:off x="6287575" y="6002813"/>
            <a:ext cx="3416320"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14 - </a:t>
            </a:r>
            <a:r>
              <a:rPr lang="pt-BR" dirty="0">
                <a:latin typeface="Times New Roman" panose="02020603050405020304" pitchFamily="18" charset="0"/>
                <a:cs typeface="Times New Roman" panose="02020603050405020304" pitchFamily="18" charset="0"/>
              </a:rPr>
              <a:t>Histograma da </a:t>
            </a:r>
            <a:r>
              <a:rPr lang="pt-BR" dirty="0" smtClean="0">
                <a:latin typeface="Times New Roman" panose="02020603050405020304" pitchFamily="18" charset="0"/>
                <a:cs typeface="Times New Roman" panose="02020603050405020304" pitchFamily="18" charset="0"/>
              </a:rPr>
              <a:t>Imagem</a:t>
            </a:r>
            <a:endParaRPr lang="pt-BR" dirty="0">
              <a:latin typeface="Times New Roman" panose="02020603050405020304" pitchFamily="18" charset="0"/>
              <a:cs typeface="Times New Roman" panose="02020603050405020304" pitchFamily="18" charset="0"/>
            </a:endParaRPr>
          </a:p>
        </p:txBody>
      </p:sp>
      <p:sp>
        <p:nvSpPr>
          <p:cNvPr id="13" name="CaixaDeTexto 12"/>
          <p:cNvSpPr txBox="1"/>
          <p:nvPr/>
        </p:nvSpPr>
        <p:spPr>
          <a:xfrm>
            <a:off x="6241567" y="1948291"/>
            <a:ext cx="5112233" cy="400110"/>
          </a:xfrm>
          <a:prstGeom prst="rect">
            <a:avLst/>
          </a:prstGeom>
          <a:noFill/>
        </p:spPr>
        <p:txBody>
          <a:bodyPr wrap="none" rtlCol="0">
            <a:spAutoFit/>
          </a:bodyPr>
          <a:lstStyle/>
          <a:p>
            <a:r>
              <a:rPr lang="pt-BR" sz="2000" dirty="0" smtClean="0">
                <a:latin typeface="Times New Roman" panose="02020603050405020304" pitchFamily="18" charset="0"/>
                <a:cs typeface="Times New Roman" panose="02020603050405020304" pitchFamily="18" charset="0"/>
              </a:rPr>
              <a:t>HISTOGRAMA DA IMAGEM RESULTANTE</a:t>
            </a:r>
            <a:endParaRPr lang="pt-B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461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fld id="{FB4A8C0B-E23F-40DD-9AAA-3D6BA452ADC2}" type="slidenum">
              <a:rPr lang="pt-BR" smtClean="0"/>
              <a:t>23</a:t>
            </a:fld>
            <a:endParaRPr lang="pt-BR"/>
          </a:p>
        </p:txBody>
      </p:sp>
      <p:grpSp>
        <p:nvGrpSpPr>
          <p:cNvPr id="19" name="Agrupar 18"/>
          <p:cNvGrpSpPr/>
          <p:nvPr/>
        </p:nvGrpSpPr>
        <p:grpSpPr>
          <a:xfrm>
            <a:off x="1290182" y="1827410"/>
            <a:ext cx="9837497" cy="2246769"/>
            <a:chOff x="1340286" y="1960475"/>
            <a:chExt cx="9837497" cy="2246769"/>
          </a:xfrm>
        </p:grpSpPr>
        <p:sp>
          <p:nvSpPr>
            <p:cNvPr id="4" name="CaixaDeTexto 3"/>
            <p:cNvSpPr txBox="1"/>
            <p:nvPr/>
          </p:nvSpPr>
          <p:spPr>
            <a:xfrm>
              <a:off x="1340286" y="1960475"/>
              <a:ext cx="9837497" cy="2246769"/>
            </a:xfrm>
            <a:prstGeom prst="rect">
              <a:avLst/>
            </a:prstGeom>
            <a:noFill/>
          </p:spPr>
          <p:txBody>
            <a:bodyPr wrap="square" rtlCol="0">
              <a:spAutoFit/>
            </a:bodyPr>
            <a:lstStyle/>
            <a:p>
              <a:r>
                <a:rPr lang="pt-BR" b="1" dirty="0">
                  <a:latin typeface="Courier New" panose="02070309020205020404" pitchFamily="49" charset="0"/>
                  <a:cs typeface="Courier New" panose="02070309020205020404" pitchFamily="49" charset="0"/>
                </a:rPr>
                <a:t>d</a:t>
              </a:r>
              <a:r>
                <a:rPr lang="pt-BR" b="1" dirty="0" smtClean="0">
                  <a:latin typeface="Courier New" panose="02070309020205020404" pitchFamily="49" charset="0"/>
                  <a:cs typeface="Courier New" panose="02070309020205020404" pitchFamily="49" charset="0"/>
                </a:rPr>
                <a:t>efina constante brilho</a:t>
              </a:r>
            </a:p>
            <a:p>
              <a:r>
                <a:rPr lang="pt-BR" b="1" dirty="0" smtClean="0">
                  <a:latin typeface="Courier New" panose="02070309020205020404" pitchFamily="49" charset="0"/>
                  <a:cs typeface="Courier New" panose="02070309020205020404" pitchFamily="49" charset="0"/>
                </a:rPr>
                <a:t>	 para linha = 1  até </a:t>
              </a:r>
              <a:r>
                <a:rPr lang="pt-BR" b="1" dirty="0" err="1" smtClean="0">
                  <a:latin typeface="Courier New" panose="02070309020205020404" pitchFamily="49" charset="0"/>
                  <a:cs typeface="Courier New" panose="02070309020205020404" pitchFamily="49" charset="0"/>
                </a:rPr>
                <a:t>quantidade_linhas</a:t>
              </a:r>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para coluna = 1 até </a:t>
              </a:r>
              <a:r>
                <a:rPr lang="pt-BR" b="1" dirty="0" err="1" smtClean="0">
                  <a:latin typeface="Courier New" panose="02070309020205020404" pitchFamily="49" charset="0"/>
                  <a:cs typeface="Courier New" panose="02070309020205020404" pitchFamily="49" charset="0"/>
                </a:rPr>
                <a:t>quantidade_colunas</a:t>
              </a:r>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pixel </a:t>
              </a:r>
              <a:r>
                <a:rPr lang="pt-BR" sz="1400" dirty="0" smtClean="0">
                  <a:latin typeface="Courier New" panose="02070309020205020404" pitchFamily="49" charset="0"/>
                  <a:cs typeface="Courier New" panose="02070309020205020404" pitchFamily="49" charset="0"/>
                </a:rPr>
                <a:t>linha , coluna 	</a:t>
              </a:r>
              <a:r>
                <a:rPr lang="pt-BR" b="1" dirty="0">
                  <a:latin typeface="Courier New" panose="02070309020205020404" pitchFamily="49" charset="0"/>
                  <a:cs typeface="Courier New" panose="02070309020205020404" pitchFamily="49" charset="0"/>
                </a:rPr>
                <a:t>pixel</a:t>
              </a:r>
              <a:r>
                <a:rPr lang="pt-BR" sz="1400" b="1" dirty="0">
                  <a:latin typeface="Courier New" panose="02070309020205020404" pitchFamily="49" charset="0"/>
                  <a:cs typeface="Courier New" panose="02070309020205020404" pitchFamily="49" charset="0"/>
                </a:rPr>
                <a:t> </a:t>
              </a:r>
              <a:r>
                <a:rPr lang="pt-BR" sz="1400" dirty="0">
                  <a:latin typeface="Courier New" panose="02070309020205020404" pitchFamily="49" charset="0"/>
                  <a:cs typeface="Courier New" panose="02070309020205020404" pitchFamily="49" charset="0"/>
                </a:rPr>
                <a:t>linha , </a:t>
              </a:r>
              <a:r>
                <a:rPr lang="pt-BR" sz="1400" dirty="0" smtClean="0">
                  <a:latin typeface="Courier New" panose="02070309020205020404" pitchFamily="49" charset="0"/>
                  <a:cs typeface="Courier New" panose="02070309020205020404" pitchFamily="49" charset="0"/>
                </a:rPr>
                <a:t>coluna </a:t>
              </a:r>
              <a:r>
                <a:rPr lang="pt-BR" sz="1400" b="1" dirty="0" smtClean="0">
                  <a:latin typeface="Courier New" panose="02070309020205020404" pitchFamily="49" charset="0"/>
                  <a:cs typeface="Courier New" panose="02070309020205020404" pitchFamily="49" charset="0"/>
                </a:rPr>
                <a:t>+ </a:t>
              </a:r>
              <a:r>
                <a:rPr lang="pt-BR" b="1" dirty="0" err="1" smtClean="0">
                  <a:latin typeface="Courier New" panose="02070309020205020404" pitchFamily="49" charset="0"/>
                  <a:cs typeface="Courier New" panose="02070309020205020404" pitchFamily="49" charset="0"/>
                </a:rPr>
                <a:t>constante_brilho</a:t>
              </a:r>
              <a:endParaRPr lang="pt-BR" b="1" dirty="0" smtClean="0">
                <a:latin typeface="Courier New" panose="02070309020205020404" pitchFamily="49" charset="0"/>
                <a:cs typeface="Courier New" panose="02070309020205020404" pitchFamily="49" charset="0"/>
              </a:endParaRPr>
            </a:p>
            <a:p>
              <a:r>
                <a:rPr lang="pt-BR" sz="1400" b="1" dirty="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fim para</a:t>
              </a:r>
            </a:p>
            <a:p>
              <a:r>
                <a:rPr lang="pt-BR" b="1" dirty="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  fim para</a:t>
              </a:r>
              <a:endParaRPr lang="pt-BR" b="1" dirty="0">
                <a:latin typeface="Courier New" panose="02070309020205020404" pitchFamily="49" charset="0"/>
                <a:cs typeface="Courier New" panose="02070309020205020404" pitchFamily="49" charset="0"/>
              </a:endParaRPr>
            </a:p>
            <a:p>
              <a:endParaRPr lang="pt-BR" sz="1400" dirty="0" smtClean="0">
                <a:latin typeface="Courier New" panose="02070309020205020404" pitchFamily="49" charset="0"/>
                <a:cs typeface="Courier New" panose="02070309020205020404" pitchFamily="49" charset="0"/>
              </a:endParaRPr>
            </a:p>
            <a:p>
              <a:endParaRPr lang="pt-BR" dirty="0">
                <a:latin typeface="Courier New" panose="02070309020205020404" pitchFamily="49" charset="0"/>
                <a:cs typeface="Courier New" panose="02070309020205020404" pitchFamily="49" charset="0"/>
              </a:endParaRPr>
            </a:p>
          </p:txBody>
        </p:sp>
        <p:cxnSp>
          <p:nvCxnSpPr>
            <p:cNvPr id="17" name="Conector de Seta Reta 16"/>
            <p:cNvCxnSpPr/>
            <p:nvPr/>
          </p:nvCxnSpPr>
          <p:spPr>
            <a:xfrm flipH="1">
              <a:off x="5669410" y="2980990"/>
              <a:ext cx="2136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CaixaDeTexto 19"/>
          <p:cNvSpPr txBox="1"/>
          <p:nvPr/>
        </p:nvSpPr>
        <p:spPr>
          <a:xfrm>
            <a:off x="1013091" y="4725362"/>
            <a:ext cx="8372870"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15- Algoritmo para implementação de alteração global no brilho de uma imagem </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11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79277" y="2345148"/>
            <a:ext cx="9931022" cy="3108543"/>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A quantização ou agrupamento do histograma é a redução da quantidade de níveis de cinza diferentes na imagem, promovendo um efeito de aumento de contraste. A implementação desta técnica considera intervalos da escala de cinza para agrupar os valores do histograma, como a quantidade de nível de cinza empregados é drasticamente diminuída, tem-se o efeito de maior nitidez das estruturas presente na imagem.</a:t>
            </a:r>
          </a:p>
        </p:txBody>
      </p:sp>
      <p:sp>
        <p:nvSpPr>
          <p:cNvPr id="3" name="Espaço Reservado para Número de Slide 2"/>
          <p:cNvSpPr>
            <a:spLocks noGrp="1"/>
          </p:cNvSpPr>
          <p:nvPr>
            <p:ph type="sldNum" sz="quarter" idx="12"/>
          </p:nvPr>
        </p:nvSpPr>
        <p:spPr/>
        <p:txBody>
          <a:bodyPr/>
          <a:lstStyle/>
          <a:p>
            <a:fld id="{FB4A8C0B-E23F-40DD-9AAA-3D6BA452ADC2}" type="slidenum">
              <a:rPr lang="pt-BR" smtClean="0"/>
              <a:t>24</a:t>
            </a:fld>
            <a:endParaRPr lang="pt-BR"/>
          </a:p>
        </p:txBody>
      </p:sp>
      <p:sp>
        <p:nvSpPr>
          <p:cNvPr id="4" name="Retângulo 3"/>
          <p:cNvSpPr/>
          <p:nvPr/>
        </p:nvSpPr>
        <p:spPr>
          <a:xfrm>
            <a:off x="1434110" y="653543"/>
            <a:ext cx="9135258" cy="1240276"/>
          </a:xfrm>
          <a:prstGeom prst="rect">
            <a:avLst/>
          </a:prstGeom>
        </p:spPr>
        <p:txBody>
          <a:bodyPr wrap="none">
            <a:spAutoFit/>
          </a:bodyPr>
          <a:lstStyle/>
          <a:p>
            <a:pPr algn="ctr">
              <a:lnSpc>
                <a:spcPct val="200000"/>
              </a:lnSpc>
            </a:pPr>
            <a:r>
              <a:rPr lang="pt-BR" sz="4400" dirty="0" smtClean="0">
                <a:latin typeface="Times New Roman" panose="02020603050405020304" pitchFamily="18" charset="0"/>
                <a:cs typeface="Times New Roman" panose="02020603050405020304" pitchFamily="18" charset="0"/>
              </a:rPr>
              <a:t>QUANTIZAÇÃO DO HISTOGRAMA</a:t>
            </a:r>
            <a:endParaRPr lang="pt-BR"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537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fld id="{FB4A8C0B-E23F-40DD-9AAA-3D6BA452ADC2}" type="slidenum">
              <a:rPr lang="pt-BR" smtClean="0"/>
              <a:t>25</a:t>
            </a:fld>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91" y="418031"/>
            <a:ext cx="4196685" cy="2782369"/>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191" y="3654428"/>
            <a:ext cx="4196685" cy="2783111"/>
          </a:xfrm>
          <a:prstGeom prst="rect">
            <a:avLst/>
          </a:prstGeom>
        </p:spPr>
      </p:pic>
      <p:sp>
        <p:nvSpPr>
          <p:cNvPr id="8" name="CaixaDeTexto 7"/>
          <p:cNvSpPr txBox="1"/>
          <p:nvPr/>
        </p:nvSpPr>
        <p:spPr>
          <a:xfrm rot="16200000">
            <a:off x="4609546" y="3031122"/>
            <a:ext cx="1909497" cy="338554"/>
          </a:xfrm>
          <a:prstGeom prst="rect">
            <a:avLst/>
          </a:prstGeom>
          <a:noFill/>
        </p:spPr>
        <p:txBody>
          <a:bodyPr wrap="none" rtlCol="0">
            <a:spAutoFit/>
          </a:bodyPr>
          <a:lstStyle/>
          <a:p>
            <a:r>
              <a:rPr lang="pt-BR" sz="1600" dirty="0" smtClean="0">
                <a:latin typeface="Times New Roman" panose="02020603050405020304" pitchFamily="18" charset="0"/>
                <a:cs typeface="Times New Roman" panose="02020603050405020304" pitchFamily="18" charset="0"/>
              </a:rPr>
              <a:t>Quantidade de </a:t>
            </a:r>
            <a:r>
              <a:rPr lang="pt-BR" sz="1600" i="1" dirty="0" smtClean="0">
                <a:latin typeface="Times New Roman" panose="02020603050405020304" pitchFamily="18" charset="0"/>
                <a:cs typeface="Times New Roman" panose="02020603050405020304" pitchFamily="18" charset="0"/>
              </a:rPr>
              <a:t>pixels</a:t>
            </a:r>
            <a:endParaRPr lang="pt-BR" sz="1600" i="1" dirty="0">
              <a:latin typeface="Times New Roman" panose="02020603050405020304" pitchFamily="18" charset="0"/>
              <a:cs typeface="Times New Roman" panose="02020603050405020304" pitchFamily="18" charset="0"/>
            </a:endParaRPr>
          </a:p>
        </p:txBody>
      </p:sp>
      <p:sp>
        <p:nvSpPr>
          <p:cNvPr id="9" name="CaixaDeTexto 8"/>
          <p:cNvSpPr txBox="1"/>
          <p:nvPr/>
        </p:nvSpPr>
        <p:spPr>
          <a:xfrm>
            <a:off x="8264871" y="5332862"/>
            <a:ext cx="1651379" cy="338554"/>
          </a:xfrm>
          <a:prstGeom prst="rect">
            <a:avLst/>
          </a:prstGeom>
          <a:noFill/>
        </p:spPr>
        <p:txBody>
          <a:bodyPr wrap="square" rtlCol="0">
            <a:spAutoFit/>
          </a:bodyPr>
          <a:lstStyle/>
          <a:p>
            <a:r>
              <a:rPr lang="pt-BR" sz="1600" dirty="0" smtClean="0">
                <a:latin typeface="Times New Roman" panose="02020603050405020304" pitchFamily="18" charset="0"/>
                <a:cs typeface="Times New Roman" panose="02020603050405020304" pitchFamily="18" charset="0"/>
              </a:rPr>
              <a:t>Nível de Cinza</a:t>
            </a:r>
            <a:endParaRPr lang="pt-BR" sz="1600" dirty="0">
              <a:latin typeface="Times New Roman" panose="02020603050405020304" pitchFamily="18" charset="0"/>
              <a:cs typeface="Times New Roman" panose="02020603050405020304" pitchFamily="18" charset="0"/>
            </a:endParaRPr>
          </a:p>
        </p:txBody>
      </p:sp>
      <p:sp>
        <p:nvSpPr>
          <p:cNvPr id="11" name="CaixaDeTexto 10"/>
          <p:cNvSpPr txBox="1"/>
          <p:nvPr/>
        </p:nvSpPr>
        <p:spPr>
          <a:xfrm>
            <a:off x="5934307" y="5710019"/>
            <a:ext cx="46611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Figura 16- </a:t>
            </a:r>
            <a:r>
              <a:rPr lang="pt-BR" dirty="0">
                <a:latin typeface="Times New Roman" panose="02020603050405020304" pitchFamily="18" charset="0"/>
                <a:cs typeface="Times New Roman" panose="02020603050405020304" pitchFamily="18" charset="0"/>
              </a:rPr>
              <a:t>Histograma da Imagem quantizada </a:t>
            </a:r>
            <a:r>
              <a:rPr lang="pt-BR" dirty="0" smtClean="0">
                <a:latin typeface="Times New Roman" panose="02020603050405020304" pitchFamily="18" charset="0"/>
                <a:cs typeface="Times New Roman" panose="02020603050405020304" pitchFamily="18" charset="0"/>
              </a:rPr>
              <a:t>com </a:t>
            </a:r>
            <a:r>
              <a:rPr lang="pt-BR" dirty="0">
                <a:latin typeface="Times New Roman" panose="02020603050405020304" pitchFamily="18" charset="0"/>
                <a:cs typeface="Times New Roman" panose="02020603050405020304" pitchFamily="18" charset="0"/>
              </a:rPr>
              <a:t>10 níveis de </a:t>
            </a:r>
            <a:r>
              <a:rPr lang="pt-BR" dirty="0" smtClean="0">
                <a:latin typeface="Times New Roman" panose="02020603050405020304" pitchFamily="18" charset="0"/>
                <a:cs typeface="Times New Roman" panose="02020603050405020304" pitchFamily="18" charset="0"/>
              </a:rPr>
              <a:t>cinza.</a:t>
            </a:r>
            <a:endParaRPr lang="pt-BR" dirty="0">
              <a:latin typeface="Times New Roman" panose="02020603050405020304" pitchFamily="18" charset="0"/>
              <a:cs typeface="Times New Roman" panose="02020603050405020304" pitchFamily="18" charset="0"/>
            </a:endParaRPr>
          </a:p>
        </p:txBody>
      </p:sp>
      <p:sp>
        <p:nvSpPr>
          <p:cNvPr id="12" name="Retângulo 11"/>
          <p:cNvSpPr/>
          <p:nvPr/>
        </p:nvSpPr>
        <p:spPr>
          <a:xfrm>
            <a:off x="208191" y="3179069"/>
            <a:ext cx="3025187" cy="369332"/>
          </a:xfrm>
          <a:prstGeom prst="rect">
            <a:avLst/>
          </a:prstGeom>
        </p:spPr>
        <p:txBody>
          <a:bodyPr wrap="none">
            <a:spAutoFit/>
          </a:bodyPr>
          <a:lstStyle/>
          <a:p>
            <a:r>
              <a:rPr lang="pt-BR" dirty="0">
                <a:latin typeface="Times New Roman" panose="02020603050405020304" pitchFamily="18" charset="0"/>
                <a:cs typeface="Times New Roman" panose="02020603050405020304" pitchFamily="18" charset="0"/>
              </a:rPr>
              <a:t>Figura </a:t>
            </a:r>
            <a:r>
              <a:rPr lang="pt-BR" dirty="0" smtClean="0">
                <a:latin typeface="Times New Roman" panose="02020603050405020304" pitchFamily="18" charset="0"/>
                <a:cs typeface="Times New Roman" panose="02020603050405020304" pitchFamily="18" charset="0"/>
              </a:rPr>
              <a:t>15 (a) imagem original </a:t>
            </a:r>
            <a:endParaRPr lang="pt-BR" dirty="0"/>
          </a:p>
        </p:txBody>
      </p:sp>
      <p:sp>
        <p:nvSpPr>
          <p:cNvPr id="13" name="Retângulo 12"/>
          <p:cNvSpPr/>
          <p:nvPr/>
        </p:nvSpPr>
        <p:spPr>
          <a:xfrm>
            <a:off x="208191" y="6448565"/>
            <a:ext cx="5557932" cy="369332"/>
          </a:xfrm>
          <a:prstGeom prst="rect">
            <a:avLst/>
          </a:prstGeom>
        </p:spPr>
        <p:txBody>
          <a:bodyPr wrap="none">
            <a:spAutoFit/>
          </a:bodyPr>
          <a:lstStyle/>
          <a:p>
            <a:r>
              <a:rPr lang="pt-BR" dirty="0">
                <a:latin typeface="Times New Roman" panose="02020603050405020304" pitchFamily="18" charset="0"/>
                <a:cs typeface="Times New Roman" panose="02020603050405020304" pitchFamily="18" charset="0"/>
              </a:rPr>
              <a:t>Figura </a:t>
            </a:r>
            <a:r>
              <a:rPr lang="pt-BR" dirty="0" smtClean="0">
                <a:latin typeface="Times New Roman" panose="02020603050405020304" pitchFamily="18" charset="0"/>
                <a:cs typeface="Times New Roman" panose="02020603050405020304" pitchFamily="18" charset="0"/>
              </a:rPr>
              <a:t>15 (</a:t>
            </a:r>
            <a:r>
              <a:rPr lang="pt-BR" dirty="0">
                <a:latin typeface="Times New Roman" panose="02020603050405020304" pitchFamily="18" charset="0"/>
                <a:cs typeface="Times New Roman" panose="02020603050405020304" pitchFamily="18" charset="0"/>
              </a:rPr>
              <a:t>b) imagem quantizada com 10 níveis de </a:t>
            </a:r>
            <a:r>
              <a:rPr lang="pt-BR" dirty="0" smtClean="0">
                <a:latin typeface="Times New Roman" panose="02020603050405020304" pitchFamily="18" charset="0"/>
                <a:cs typeface="Times New Roman" panose="02020603050405020304" pitchFamily="18" charset="0"/>
              </a:rPr>
              <a:t>cinza</a:t>
            </a:r>
            <a:endParaRPr lang="pt-BR" dirty="0"/>
          </a:p>
        </p:txBody>
      </p:sp>
      <p:pic>
        <p:nvPicPr>
          <p:cNvPr id="14" name="Imagem 13"/>
          <p:cNvPicPr>
            <a:picLocks noChangeAspect="1"/>
          </p:cNvPicPr>
          <p:nvPr/>
        </p:nvPicPr>
        <p:blipFill>
          <a:blip r:embed="rId4"/>
          <a:stretch>
            <a:fillRect/>
          </a:stretch>
        </p:blipFill>
        <p:spPr>
          <a:xfrm>
            <a:off x="5790223" y="1248650"/>
            <a:ext cx="5428515" cy="4008873"/>
          </a:xfrm>
          <a:prstGeom prst="rect">
            <a:avLst/>
          </a:prstGeom>
        </p:spPr>
      </p:pic>
      <p:sp>
        <p:nvSpPr>
          <p:cNvPr id="15" name="CaixaDeTexto 14"/>
          <p:cNvSpPr txBox="1"/>
          <p:nvPr/>
        </p:nvSpPr>
        <p:spPr>
          <a:xfrm>
            <a:off x="5790224" y="809937"/>
            <a:ext cx="5112233" cy="400110"/>
          </a:xfrm>
          <a:prstGeom prst="rect">
            <a:avLst/>
          </a:prstGeom>
          <a:noFill/>
        </p:spPr>
        <p:txBody>
          <a:bodyPr wrap="none" rtlCol="0">
            <a:spAutoFit/>
          </a:bodyPr>
          <a:lstStyle/>
          <a:p>
            <a:r>
              <a:rPr lang="pt-BR" sz="2000" dirty="0" smtClean="0">
                <a:latin typeface="Times New Roman" panose="02020603050405020304" pitchFamily="18" charset="0"/>
                <a:cs typeface="Times New Roman" panose="02020603050405020304" pitchFamily="18" charset="0"/>
              </a:rPr>
              <a:t>HISTOGRAMA DA IMAGEM RESULTANTE</a:t>
            </a:r>
            <a:endParaRPr lang="pt-B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714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r>
              <a:rPr lang="pt-BR" dirty="0" smtClean="0"/>
              <a:t>26</a:t>
            </a:r>
            <a:endParaRPr lang="pt-BR" dirty="0"/>
          </a:p>
        </p:txBody>
      </p:sp>
      <p:pic>
        <p:nvPicPr>
          <p:cNvPr id="4" name="Imagem 3"/>
          <p:cNvPicPr>
            <a:picLocks noChangeAspect="1"/>
          </p:cNvPicPr>
          <p:nvPr/>
        </p:nvPicPr>
        <p:blipFill>
          <a:blip r:embed="rId2"/>
          <a:stretch>
            <a:fillRect/>
          </a:stretch>
        </p:blipFill>
        <p:spPr>
          <a:xfrm>
            <a:off x="5891134" y="1425404"/>
            <a:ext cx="5722522" cy="4225993"/>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436" y="3600340"/>
            <a:ext cx="4155817" cy="2756009"/>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808" y="484601"/>
            <a:ext cx="4142445" cy="2746408"/>
          </a:xfrm>
          <a:prstGeom prst="rect">
            <a:avLst/>
          </a:prstGeom>
        </p:spPr>
      </p:pic>
      <p:sp>
        <p:nvSpPr>
          <p:cNvPr id="7" name="Retângulo 6"/>
          <p:cNvSpPr/>
          <p:nvPr/>
        </p:nvSpPr>
        <p:spPr>
          <a:xfrm>
            <a:off x="507994" y="3231009"/>
            <a:ext cx="3025187" cy="369332"/>
          </a:xfrm>
          <a:prstGeom prst="rect">
            <a:avLst/>
          </a:prstGeom>
        </p:spPr>
        <p:txBody>
          <a:bodyPr wrap="none">
            <a:spAutoFit/>
          </a:bodyPr>
          <a:lstStyle/>
          <a:p>
            <a:r>
              <a:rPr lang="pt-BR" dirty="0">
                <a:latin typeface="Times New Roman" panose="02020603050405020304" pitchFamily="18" charset="0"/>
                <a:cs typeface="Times New Roman" panose="02020603050405020304" pitchFamily="18" charset="0"/>
              </a:rPr>
              <a:t>Figura </a:t>
            </a:r>
            <a:r>
              <a:rPr lang="pt-BR" dirty="0" smtClean="0">
                <a:latin typeface="Times New Roman" panose="02020603050405020304" pitchFamily="18" charset="0"/>
                <a:cs typeface="Times New Roman" panose="02020603050405020304" pitchFamily="18" charset="0"/>
              </a:rPr>
              <a:t>16 (a) imagem original </a:t>
            </a:r>
            <a:endParaRPr lang="pt-BR" dirty="0"/>
          </a:p>
        </p:txBody>
      </p:sp>
      <p:sp>
        <p:nvSpPr>
          <p:cNvPr id="8" name="Retângulo 7"/>
          <p:cNvSpPr/>
          <p:nvPr/>
        </p:nvSpPr>
        <p:spPr>
          <a:xfrm>
            <a:off x="396435" y="6312505"/>
            <a:ext cx="5944403" cy="369332"/>
          </a:xfrm>
          <a:prstGeom prst="rect">
            <a:avLst/>
          </a:prstGeom>
        </p:spPr>
        <p:txBody>
          <a:bodyPr wrap="square">
            <a:spAutoFit/>
          </a:bodyPr>
          <a:lstStyle/>
          <a:p>
            <a:r>
              <a:rPr lang="pt-BR" dirty="0">
                <a:latin typeface="Times New Roman" panose="02020603050405020304" pitchFamily="18" charset="0"/>
                <a:cs typeface="Times New Roman" panose="02020603050405020304" pitchFamily="18" charset="0"/>
              </a:rPr>
              <a:t>Figura </a:t>
            </a:r>
            <a:r>
              <a:rPr lang="pt-BR" dirty="0" smtClean="0">
                <a:latin typeface="Times New Roman" panose="02020603050405020304" pitchFamily="18" charset="0"/>
                <a:cs typeface="Times New Roman" panose="02020603050405020304" pitchFamily="18" charset="0"/>
              </a:rPr>
              <a:t>16 (</a:t>
            </a:r>
            <a:r>
              <a:rPr lang="pt-BR" dirty="0">
                <a:latin typeface="Times New Roman" panose="02020603050405020304" pitchFamily="18" charset="0"/>
                <a:cs typeface="Times New Roman" panose="02020603050405020304" pitchFamily="18" charset="0"/>
              </a:rPr>
              <a:t>b) </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imagem </a:t>
            </a:r>
            <a:r>
              <a:rPr lang="pt-BR" dirty="0" smtClean="0">
                <a:latin typeface="Times New Roman" panose="02020603050405020304" pitchFamily="18" charset="0"/>
                <a:cs typeface="Times New Roman" panose="02020603050405020304" pitchFamily="18" charset="0"/>
              </a:rPr>
              <a:t>quantizada com </a:t>
            </a:r>
            <a:r>
              <a:rPr lang="pt-BR" dirty="0">
                <a:latin typeface="Times New Roman" panose="02020603050405020304" pitchFamily="18" charset="0"/>
                <a:cs typeface="Times New Roman" panose="02020603050405020304" pitchFamily="18" charset="0"/>
              </a:rPr>
              <a:t>5 níveis de </a:t>
            </a:r>
            <a:r>
              <a:rPr lang="pt-BR" dirty="0" smtClean="0">
                <a:latin typeface="Times New Roman" panose="02020603050405020304" pitchFamily="18" charset="0"/>
                <a:cs typeface="Times New Roman" panose="02020603050405020304" pitchFamily="18" charset="0"/>
              </a:rPr>
              <a:t>cinza</a:t>
            </a:r>
            <a:endParaRPr lang="pt-BR" dirty="0"/>
          </a:p>
        </p:txBody>
      </p:sp>
      <p:sp>
        <p:nvSpPr>
          <p:cNvPr id="9" name="CaixaDeTexto 8"/>
          <p:cNvSpPr txBox="1"/>
          <p:nvPr/>
        </p:nvSpPr>
        <p:spPr>
          <a:xfrm>
            <a:off x="6054483" y="889729"/>
            <a:ext cx="5112233" cy="400110"/>
          </a:xfrm>
          <a:prstGeom prst="rect">
            <a:avLst/>
          </a:prstGeom>
          <a:noFill/>
        </p:spPr>
        <p:txBody>
          <a:bodyPr wrap="none" rtlCol="0">
            <a:spAutoFit/>
          </a:bodyPr>
          <a:lstStyle/>
          <a:p>
            <a:r>
              <a:rPr lang="pt-BR" sz="2000" dirty="0" smtClean="0">
                <a:latin typeface="Times New Roman" panose="02020603050405020304" pitchFamily="18" charset="0"/>
                <a:cs typeface="Times New Roman" panose="02020603050405020304" pitchFamily="18" charset="0"/>
              </a:rPr>
              <a:t>HISTOGRAMA DA IMAGEM RESULTANTE</a:t>
            </a:r>
            <a:endParaRPr lang="pt-BR" sz="2000" dirty="0">
              <a:latin typeface="Times New Roman" panose="02020603050405020304" pitchFamily="18" charset="0"/>
              <a:cs typeface="Times New Roman" panose="02020603050405020304" pitchFamily="18" charset="0"/>
            </a:endParaRPr>
          </a:p>
        </p:txBody>
      </p:sp>
      <p:sp>
        <p:nvSpPr>
          <p:cNvPr id="10" name="CaixaDeTexto 9"/>
          <p:cNvSpPr txBox="1"/>
          <p:nvPr/>
        </p:nvSpPr>
        <p:spPr>
          <a:xfrm>
            <a:off x="7784910" y="6187072"/>
            <a:ext cx="1651379" cy="338554"/>
          </a:xfrm>
          <a:prstGeom prst="rect">
            <a:avLst/>
          </a:prstGeom>
          <a:noFill/>
        </p:spPr>
        <p:txBody>
          <a:bodyPr wrap="square" rtlCol="0">
            <a:spAutoFit/>
          </a:bodyPr>
          <a:lstStyle/>
          <a:p>
            <a:r>
              <a:rPr lang="pt-BR" sz="1600" dirty="0" smtClean="0">
                <a:latin typeface="Times New Roman" panose="02020603050405020304" pitchFamily="18" charset="0"/>
                <a:cs typeface="Times New Roman" panose="02020603050405020304" pitchFamily="18" charset="0"/>
              </a:rPr>
              <a:t>Nível de Cinza</a:t>
            </a:r>
            <a:endParaRPr lang="pt-BR" sz="1600" dirty="0">
              <a:latin typeface="Times New Roman" panose="02020603050405020304" pitchFamily="18" charset="0"/>
              <a:cs typeface="Times New Roman" panose="02020603050405020304" pitchFamily="18" charset="0"/>
            </a:endParaRPr>
          </a:p>
        </p:txBody>
      </p:sp>
      <p:sp>
        <p:nvSpPr>
          <p:cNvPr id="12" name="CaixaDeTexto 11"/>
          <p:cNvSpPr txBox="1"/>
          <p:nvPr/>
        </p:nvSpPr>
        <p:spPr>
          <a:xfrm rot="16200000">
            <a:off x="4752119" y="3061731"/>
            <a:ext cx="1909497" cy="338554"/>
          </a:xfrm>
          <a:prstGeom prst="rect">
            <a:avLst/>
          </a:prstGeom>
          <a:noFill/>
        </p:spPr>
        <p:txBody>
          <a:bodyPr wrap="none" rtlCol="0">
            <a:spAutoFit/>
          </a:bodyPr>
          <a:lstStyle/>
          <a:p>
            <a:r>
              <a:rPr lang="pt-BR" sz="1600" dirty="0" smtClean="0">
                <a:latin typeface="Times New Roman" panose="02020603050405020304" pitchFamily="18" charset="0"/>
                <a:cs typeface="Times New Roman" panose="02020603050405020304" pitchFamily="18" charset="0"/>
              </a:rPr>
              <a:t>Quantidade de </a:t>
            </a:r>
            <a:r>
              <a:rPr lang="pt-BR" sz="1600" i="1" dirty="0" smtClean="0">
                <a:latin typeface="Times New Roman" panose="02020603050405020304" pitchFamily="18" charset="0"/>
                <a:cs typeface="Times New Roman" panose="02020603050405020304" pitchFamily="18" charset="0"/>
              </a:rPr>
              <a:t>pixels</a:t>
            </a:r>
            <a:endParaRPr lang="pt-BR"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001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24066" y="1817108"/>
            <a:ext cx="9368852" cy="3539430"/>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Um exemplo de quantização é mostrado através da imagem e do histograma apresentados na Figura 15 (b). A implementação desta técnica considera intervalos da escala de cinza para agrupar os valores do histograma, conforme sugere o algoritmo da Figura 16. Ao final, como a quantidade de nível de cinza empregados é drasticamente diminuída, tem-se o efeito de maior nitidez das estruturas presente na imagem, como pode ser observado na Figura </a:t>
            </a:r>
            <a:r>
              <a:rPr lang="pt-BR" sz="2800" dirty="0">
                <a:latin typeface="Times New Roman" panose="02020603050405020304" pitchFamily="18" charset="0"/>
                <a:cs typeface="Times New Roman" panose="02020603050405020304" pitchFamily="18" charset="0"/>
              </a:rPr>
              <a:t>15 (b)</a:t>
            </a:r>
          </a:p>
        </p:txBody>
      </p:sp>
      <p:sp>
        <p:nvSpPr>
          <p:cNvPr id="3" name="Espaço Reservado para Número de Slide 2"/>
          <p:cNvSpPr>
            <a:spLocks noGrp="1"/>
          </p:cNvSpPr>
          <p:nvPr>
            <p:ph type="sldNum" sz="quarter" idx="12"/>
          </p:nvPr>
        </p:nvSpPr>
        <p:spPr/>
        <p:txBody>
          <a:bodyPr/>
          <a:lstStyle/>
          <a:p>
            <a:fld id="{FB4A8C0B-E23F-40DD-9AAA-3D6BA452ADC2}" type="slidenum">
              <a:rPr lang="pt-BR" smtClean="0"/>
              <a:t>27</a:t>
            </a:fld>
            <a:endParaRPr lang="pt-BR"/>
          </a:p>
        </p:txBody>
      </p:sp>
    </p:spTree>
    <p:extLst>
      <p:ext uri="{BB962C8B-B14F-4D97-AF65-F5344CB8AC3E}">
        <p14:creationId xmlns:p14="http://schemas.microsoft.com/office/powerpoint/2010/main" val="527131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fld id="{FB4A8C0B-E23F-40DD-9AAA-3D6BA452ADC2}" type="slidenum">
              <a:rPr lang="pt-BR" smtClean="0"/>
              <a:t>28</a:t>
            </a:fld>
            <a:endParaRPr lang="pt-BR"/>
          </a:p>
        </p:txBody>
      </p:sp>
      <p:sp>
        <p:nvSpPr>
          <p:cNvPr id="4" name="CaixaDeTexto 3"/>
          <p:cNvSpPr txBox="1"/>
          <p:nvPr/>
        </p:nvSpPr>
        <p:spPr>
          <a:xfrm>
            <a:off x="316437" y="2280707"/>
            <a:ext cx="11230909" cy="2246769"/>
          </a:xfrm>
          <a:prstGeom prst="rect">
            <a:avLst/>
          </a:prstGeom>
          <a:noFill/>
        </p:spPr>
        <p:txBody>
          <a:bodyPr wrap="square" rtlCol="0">
            <a:spAutoFit/>
          </a:bodyPr>
          <a:lstStyle/>
          <a:p>
            <a:r>
              <a:rPr lang="pt-BR" b="1" dirty="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passo	  </a:t>
            </a:r>
            <a:r>
              <a:rPr lang="pt-BR" b="1" dirty="0" err="1" smtClean="0">
                <a:latin typeface="Courier New" panose="02070309020205020404" pitchFamily="49" charset="0"/>
                <a:cs typeface="Courier New" panose="02070309020205020404" pitchFamily="49" charset="0"/>
              </a:rPr>
              <a:t>nível_máximo_cinza</a:t>
            </a:r>
            <a:r>
              <a:rPr lang="pt-BR" b="1" dirty="0" smtClean="0">
                <a:latin typeface="Courier New" panose="02070309020205020404" pitchFamily="49" charset="0"/>
                <a:cs typeface="Courier New" panose="02070309020205020404" pitchFamily="49" charset="0"/>
              </a:rPr>
              <a:t>/</a:t>
            </a:r>
            <a:r>
              <a:rPr lang="pt-BR" b="1" dirty="0" err="1" smtClean="0">
                <a:latin typeface="Courier New" panose="02070309020205020404" pitchFamily="49" charset="0"/>
                <a:cs typeface="Courier New" panose="02070309020205020404" pitchFamily="49" charset="0"/>
              </a:rPr>
              <a:t>quantidade_níveis</a:t>
            </a:r>
            <a:r>
              <a:rPr lang="pt-BR" b="1" dirty="0" err="1">
                <a:latin typeface="Courier New" panose="02070309020205020404" pitchFamily="49" charset="0"/>
                <a:cs typeface="Courier New" panose="02070309020205020404" pitchFamily="49" charset="0"/>
              </a:rPr>
              <a:t>_</a:t>
            </a:r>
            <a:r>
              <a:rPr lang="pt-BR" b="1" dirty="0" err="1" smtClean="0">
                <a:latin typeface="Courier New" panose="02070309020205020404" pitchFamily="49" charset="0"/>
                <a:cs typeface="Courier New" panose="02070309020205020404" pitchFamily="49" charset="0"/>
              </a:rPr>
              <a:t>desejado</a:t>
            </a:r>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para linha = 1  até </a:t>
            </a:r>
            <a:r>
              <a:rPr lang="pt-BR" b="1" dirty="0" err="1" smtClean="0">
                <a:latin typeface="Courier New" panose="02070309020205020404" pitchFamily="49" charset="0"/>
                <a:cs typeface="Courier New" panose="02070309020205020404" pitchFamily="49" charset="0"/>
              </a:rPr>
              <a:t>quantidade_linhas</a:t>
            </a:r>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para coluna = 1 até </a:t>
            </a:r>
            <a:r>
              <a:rPr lang="pt-BR" b="1" dirty="0" err="1" smtClean="0">
                <a:latin typeface="Courier New" panose="02070309020205020404" pitchFamily="49" charset="0"/>
                <a:cs typeface="Courier New" panose="02070309020205020404" pitchFamily="49" charset="0"/>
              </a:rPr>
              <a:t>quantidade_colunas</a:t>
            </a:r>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pixel </a:t>
            </a:r>
            <a:r>
              <a:rPr lang="pt-BR" sz="1400" dirty="0">
                <a:latin typeface="Courier New" panose="02070309020205020404" pitchFamily="49" charset="0"/>
                <a:cs typeface="Courier New" panose="02070309020205020404" pitchFamily="49" charset="0"/>
              </a:rPr>
              <a:t>linha , </a:t>
            </a:r>
            <a:r>
              <a:rPr lang="pt-BR" sz="1400" dirty="0" smtClean="0">
                <a:latin typeface="Courier New" panose="02070309020205020404" pitchFamily="49" charset="0"/>
                <a:cs typeface="Courier New" panose="02070309020205020404" pitchFamily="49" charset="0"/>
              </a:rPr>
              <a:t>coluna    </a:t>
            </a:r>
            <a:r>
              <a:rPr lang="pt-BR" b="1" dirty="0" smtClean="0">
                <a:latin typeface="Courier New" panose="02070309020205020404" pitchFamily="49" charset="0"/>
                <a:cs typeface="Courier New" panose="02070309020205020404" pitchFamily="49" charset="0"/>
              </a:rPr>
              <a:t>arredonda (pixel </a:t>
            </a:r>
            <a:r>
              <a:rPr lang="pt-BR" sz="1400" dirty="0">
                <a:latin typeface="Courier New" panose="02070309020205020404" pitchFamily="49" charset="0"/>
                <a:cs typeface="Courier New" panose="02070309020205020404" pitchFamily="49" charset="0"/>
              </a:rPr>
              <a:t>linha , </a:t>
            </a:r>
            <a:r>
              <a:rPr lang="pt-BR" sz="1400" dirty="0" smtClean="0">
                <a:latin typeface="Courier New" panose="02070309020205020404" pitchFamily="49" charset="0"/>
                <a:cs typeface="Courier New" panose="02070309020205020404" pitchFamily="49" charset="0"/>
              </a:rPr>
              <a:t>coluna</a:t>
            </a:r>
            <a:r>
              <a:rPr lang="pt-BR" b="1" dirty="0" smtClean="0">
                <a:latin typeface="Courier New" panose="02070309020205020404" pitchFamily="49" charset="0"/>
                <a:cs typeface="Courier New" panose="02070309020205020404" pitchFamily="49" charset="0"/>
              </a:rPr>
              <a:t>/ passo)* passo</a:t>
            </a:r>
            <a:endParaRPr lang="pt-BR" sz="1400" b="1" dirty="0" smtClean="0">
              <a:latin typeface="Courier New" panose="02070309020205020404" pitchFamily="49" charset="0"/>
              <a:cs typeface="Courier New" panose="02070309020205020404" pitchFamily="49" charset="0"/>
            </a:endParaRPr>
          </a:p>
          <a:p>
            <a:r>
              <a:rPr lang="pt-BR" sz="1400" b="1" dirty="0">
                <a:latin typeface="Courier New" panose="02070309020205020404" pitchFamily="49" charset="0"/>
                <a:cs typeface="Courier New" panose="02070309020205020404" pitchFamily="49" charset="0"/>
              </a:rPr>
              <a:t>	</a:t>
            </a:r>
            <a:r>
              <a:rPr lang="pt-BR" sz="1400" b="1" dirty="0" smtClean="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fim para</a:t>
            </a:r>
          </a:p>
          <a:p>
            <a:r>
              <a:rPr lang="pt-BR" b="1" dirty="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  fim para</a:t>
            </a:r>
            <a:endParaRPr lang="pt-BR" b="1" dirty="0">
              <a:latin typeface="Courier New" panose="02070309020205020404" pitchFamily="49" charset="0"/>
              <a:cs typeface="Courier New" panose="02070309020205020404" pitchFamily="49" charset="0"/>
            </a:endParaRPr>
          </a:p>
          <a:p>
            <a:endParaRPr lang="pt-BR" sz="1400" dirty="0" smtClean="0">
              <a:latin typeface="Courier New" panose="02070309020205020404" pitchFamily="49" charset="0"/>
              <a:cs typeface="Courier New" panose="02070309020205020404" pitchFamily="49" charset="0"/>
            </a:endParaRPr>
          </a:p>
          <a:p>
            <a:endParaRPr lang="pt-BR" dirty="0">
              <a:latin typeface="Courier New" panose="02070309020205020404" pitchFamily="49" charset="0"/>
              <a:cs typeface="Courier New" panose="02070309020205020404" pitchFamily="49" charset="0"/>
            </a:endParaRPr>
          </a:p>
        </p:txBody>
      </p:sp>
      <p:cxnSp>
        <p:nvCxnSpPr>
          <p:cNvPr id="5" name="Conector de Seta Reta 4"/>
          <p:cNvCxnSpPr/>
          <p:nvPr/>
        </p:nvCxnSpPr>
        <p:spPr>
          <a:xfrm flipH="1">
            <a:off x="5154945" y="3270058"/>
            <a:ext cx="2136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de Seta Reta 5"/>
          <p:cNvCxnSpPr/>
          <p:nvPr/>
        </p:nvCxnSpPr>
        <p:spPr>
          <a:xfrm flipH="1">
            <a:off x="2114850" y="2460009"/>
            <a:ext cx="2136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1550615" y="5200016"/>
            <a:ext cx="6623608" cy="369332"/>
          </a:xfrm>
          <a:prstGeom prst="rect">
            <a:avLst/>
          </a:prstGeom>
          <a:noFill/>
        </p:spPr>
        <p:txBody>
          <a:bodyPr wrap="none" rtlCol="0">
            <a:spAutoFit/>
          </a:bodyPr>
          <a:lstStyle/>
          <a:p>
            <a:r>
              <a:rPr lang="pt-BR" dirty="0">
                <a:latin typeface="Times New Roman" panose="02020603050405020304" pitchFamily="18" charset="0"/>
                <a:cs typeface="Times New Roman" panose="02020603050405020304" pitchFamily="18" charset="0"/>
              </a:rPr>
              <a:t>Figura </a:t>
            </a:r>
            <a:r>
              <a:rPr lang="pt-BR" dirty="0" err="1" smtClean="0">
                <a:latin typeface="Times New Roman" panose="02020603050405020304" pitchFamily="18" charset="0"/>
                <a:cs typeface="Times New Roman" panose="02020603050405020304" pitchFamily="18" charset="0"/>
              </a:rPr>
              <a:t>xxx</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Algoritmo para implementação de </a:t>
            </a:r>
            <a:r>
              <a:rPr lang="pt-BR" i="1" dirty="0" err="1">
                <a:latin typeface="Times New Roman" panose="02020603050405020304" pitchFamily="18" charset="0"/>
                <a:cs typeface="Times New Roman" panose="02020603050405020304" pitchFamily="18" charset="0"/>
              </a:rPr>
              <a:t>splitting</a:t>
            </a:r>
            <a:r>
              <a:rPr lang="pt-BR" dirty="0">
                <a:latin typeface="Times New Roman" panose="02020603050405020304" pitchFamily="18" charset="0"/>
                <a:cs typeface="Times New Roman" panose="02020603050405020304" pitchFamily="18" charset="0"/>
              </a:rPr>
              <a:t> do histograma</a:t>
            </a:r>
          </a:p>
        </p:txBody>
      </p:sp>
    </p:spTree>
    <p:extLst>
      <p:ext uri="{BB962C8B-B14F-4D97-AF65-F5344CB8AC3E}">
        <p14:creationId xmlns:p14="http://schemas.microsoft.com/office/powerpoint/2010/main" val="2474804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49509" y="2700064"/>
            <a:ext cx="9328419" cy="2677656"/>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A técnica de </a:t>
            </a:r>
            <a:r>
              <a:rPr lang="pt-BR" sz="2800" i="1" dirty="0" err="1" smtClean="0">
                <a:latin typeface="Times New Roman" panose="02020603050405020304" pitchFamily="18" charset="0"/>
                <a:cs typeface="Times New Roman" panose="02020603050405020304" pitchFamily="18" charset="0"/>
              </a:rPr>
              <a:t>Splitting</a:t>
            </a:r>
            <a:r>
              <a:rPr lang="pt-BR" sz="2800" i="1" dirty="0" smtClean="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(divisão) tem o objetivo de aumentar o contraste de uma imagem com base no seu histograma. Esta operação consiste em dividir os pixels em dois grupos distintos de níveis de cinza. Desta forma, os pixels com valores menores da imagem (cores escuras) são diminuídos ainda mais e aqueles com valores altos (</a:t>
            </a:r>
            <a:r>
              <a:rPr lang="pt-BR" sz="2800" i="1" dirty="0" smtClean="0">
                <a:latin typeface="Times New Roman" panose="02020603050405020304" pitchFamily="18" charset="0"/>
                <a:cs typeface="Times New Roman" panose="02020603050405020304" pitchFamily="18" charset="0"/>
              </a:rPr>
              <a:t>pixels</a:t>
            </a:r>
            <a:r>
              <a:rPr lang="pt-BR" sz="2800" dirty="0" smtClean="0">
                <a:latin typeface="Times New Roman" panose="02020603050405020304" pitchFamily="18" charset="0"/>
                <a:cs typeface="Times New Roman" panose="02020603050405020304" pitchFamily="18" charset="0"/>
              </a:rPr>
              <a:t> claros) tornam-se ainda mais claros. </a:t>
            </a:r>
            <a:endParaRPr lang="pt-BR" sz="2800" dirty="0">
              <a:latin typeface="Times New Roman" panose="02020603050405020304" pitchFamily="18" charset="0"/>
              <a:cs typeface="Times New Roman" panose="02020603050405020304" pitchFamily="18" charset="0"/>
            </a:endParaRPr>
          </a:p>
        </p:txBody>
      </p:sp>
      <p:sp>
        <p:nvSpPr>
          <p:cNvPr id="3" name="Retângulo 2"/>
          <p:cNvSpPr/>
          <p:nvPr/>
        </p:nvSpPr>
        <p:spPr>
          <a:xfrm>
            <a:off x="1449509" y="770488"/>
            <a:ext cx="2912977" cy="769441"/>
          </a:xfrm>
          <a:prstGeom prst="rect">
            <a:avLst/>
          </a:prstGeom>
        </p:spPr>
        <p:txBody>
          <a:bodyPr wrap="none">
            <a:spAutoFit/>
          </a:bodyPr>
          <a:lstStyle/>
          <a:p>
            <a:r>
              <a:rPr lang="pt-BR" sz="4400" i="1" dirty="0" smtClean="0">
                <a:latin typeface="Times New Roman" panose="02020603050405020304" pitchFamily="18" charset="0"/>
                <a:cs typeface="Times New Roman" panose="02020603050405020304" pitchFamily="18" charset="0"/>
              </a:rPr>
              <a:t>SPLITTING</a:t>
            </a:r>
          </a:p>
        </p:txBody>
      </p:sp>
      <p:sp>
        <p:nvSpPr>
          <p:cNvPr id="4" name="Espaço Reservado para Número de Slide 3"/>
          <p:cNvSpPr>
            <a:spLocks noGrp="1"/>
          </p:cNvSpPr>
          <p:nvPr>
            <p:ph type="sldNum" sz="quarter" idx="12"/>
          </p:nvPr>
        </p:nvSpPr>
        <p:spPr/>
        <p:txBody>
          <a:bodyPr/>
          <a:lstStyle/>
          <a:p>
            <a:fld id="{FB4A8C0B-E23F-40DD-9AAA-3D6BA452ADC2}" type="slidenum">
              <a:rPr lang="pt-BR" smtClean="0"/>
              <a:t>29</a:t>
            </a:fld>
            <a:endParaRPr lang="pt-BR"/>
          </a:p>
        </p:txBody>
      </p:sp>
    </p:spTree>
    <p:extLst>
      <p:ext uri="{BB962C8B-B14F-4D97-AF65-F5344CB8AC3E}">
        <p14:creationId xmlns:p14="http://schemas.microsoft.com/office/powerpoint/2010/main" val="3377325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858459" y="754071"/>
            <a:ext cx="1720343" cy="769441"/>
          </a:xfrm>
          <a:prstGeom prst="rect">
            <a:avLst/>
          </a:prstGeom>
        </p:spPr>
        <p:txBody>
          <a:bodyPr wrap="none">
            <a:spAutoFit/>
          </a:bodyPr>
          <a:lstStyle/>
          <a:p>
            <a:r>
              <a:rPr lang="pt-BR" sz="4400" i="1" dirty="0" smtClean="0">
                <a:latin typeface="Times New Roman" panose="02020603050405020304" pitchFamily="18" charset="0"/>
                <a:cs typeface="Times New Roman" panose="02020603050405020304" pitchFamily="18" charset="0"/>
              </a:rPr>
              <a:t>PIXEL</a:t>
            </a:r>
            <a:endParaRPr lang="pt-BR" sz="4400" i="1" dirty="0">
              <a:latin typeface="Times New Roman" panose="02020603050405020304" pitchFamily="18" charset="0"/>
              <a:cs typeface="Times New Roman" panose="02020603050405020304" pitchFamily="18" charset="0"/>
            </a:endParaRPr>
          </a:p>
        </p:txBody>
      </p:sp>
      <p:sp>
        <p:nvSpPr>
          <p:cNvPr id="3" name="Retângulo 2"/>
          <p:cNvSpPr/>
          <p:nvPr/>
        </p:nvSpPr>
        <p:spPr>
          <a:xfrm>
            <a:off x="502551" y="2113442"/>
            <a:ext cx="5828006" cy="3970318"/>
          </a:xfrm>
          <a:prstGeom prst="rect">
            <a:avLst/>
          </a:prstGeom>
        </p:spPr>
        <p:txBody>
          <a:bodyPr wrap="square">
            <a:spAutoFit/>
          </a:bodyPr>
          <a:lstStyle/>
          <a:p>
            <a:pPr marL="457200" indent="-457200" algn="just">
              <a:buFont typeface="Arial" panose="020B0604020202020204" pitchFamily="34" charset="0"/>
              <a:buChar char="•"/>
            </a:pPr>
            <a:r>
              <a:rPr lang="pt-BR" sz="2800" dirty="0" smtClean="0">
                <a:latin typeface="Times New Roman" panose="02020603050405020304" pitchFamily="18" charset="0"/>
                <a:cs typeface="Times New Roman" panose="02020603050405020304" pitchFamily="18" charset="0"/>
              </a:rPr>
              <a:t>Uma imagem digital é composta de um número finito de elementos com localização e valor específicos</a:t>
            </a:r>
            <a:r>
              <a:rPr lang="pt-BR" sz="2800" dirty="0">
                <a:latin typeface="Times New Roman" panose="02020603050405020304" pitchFamily="18" charset="0"/>
                <a:cs typeface="Times New Roman" panose="02020603050405020304" pitchFamily="18" charset="0"/>
              </a:rPr>
              <a:t>,</a:t>
            </a:r>
            <a:r>
              <a:rPr lang="pt-BR" sz="2800" dirty="0" smtClean="0">
                <a:latin typeface="Times New Roman" panose="02020603050405020304" pitchFamily="18" charset="0"/>
                <a:cs typeface="Times New Roman" panose="02020603050405020304" pitchFamily="18" charset="0"/>
              </a:rPr>
              <a:t> são chamados de elementos pictóricos, elementos de imagem, </a:t>
            </a:r>
            <a:r>
              <a:rPr lang="pt-BR" sz="2800" i="1" dirty="0" err="1" smtClean="0">
                <a:latin typeface="Times New Roman" panose="02020603050405020304" pitchFamily="18" charset="0"/>
                <a:cs typeface="Times New Roman" panose="02020603050405020304" pitchFamily="18" charset="0"/>
              </a:rPr>
              <a:t>pels</a:t>
            </a:r>
            <a:r>
              <a:rPr lang="pt-BR" sz="2800" dirty="0" smtClean="0">
                <a:latin typeface="Times New Roman" panose="02020603050405020304" pitchFamily="18" charset="0"/>
                <a:cs typeface="Times New Roman" panose="02020603050405020304" pitchFamily="18" charset="0"/>
              </a:rPr>
              <a:t> e </a:t>
            </a:r>
            <a:r>
              <a:rPr lang="pt-BR" sz="2800" i="1" dirty="0" smtClean="0">
                <a:latin typeface="Times New Roman" panose="02020603050405020304" pitchFamily="18" charset="0"/>
                <a:cs typeface="Times New Roman" panose="02020603050405020304" pitchFamily="18" charset="0"/>
              </a:rPr>
              <a:t>pixels</a:t>
            </a:r>
            <a:r>
              <a:rPr lang="pt-BR" sz="2800"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pt-BR"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pt-BR" sz="2800" i="1" dirty="0" smtClean="0">
                <a:latin typeface="Times New Roman" panose="02020603050405020304" pitchFamily="18" charset="0"/>
                <a:cs typeface="Times New Roman" panose="02020603050405020304" pitchFamily="18" charset="0"/>
              </a:rPr>
              <a:t>Pixel</a:t>
            </a:r>
            <a:r>
              <a:rPr lang="pt-BR" sz="2800" dirty="0" smtClean="0">
                <a:latin typeface="Times New Roman" panose="02020603050405020304" pitchFamily="18" charset="0"/>
                <a:cs typeface="Times New Roman" panose="02020603050405020304" pitchFamily="18" charset="0"/>
              </a:rPr>
              <a:t> é o termo mais utilizado para representar os elementos de uma imagem digital.</a:t>
            </a:r>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r>
              <a:rPr lang="pt-BR" dirty="0" smtClean="0"/>
              <a:t>2</a:t>
            </a:r>
            <a:endParaRPr lang="pt-BR" dirty="0"/>
          </a:p>
        </p:txBody>
      </p:sp>
      <p:sp>
        <p:nvSpPr>
          <p:cNvPr id="6" name="CaixaDeTexto 5"/>
          <p:cNvSpPr txBox="1"/>
          <p:nvPr/>
        </p:nvSpPr>
        <p:spPr>
          <a:xfrm>
            <a:off x="5423998" y="5892581"/>
            <a:ext cx="2165978" cy="646331"/>
          </a:xfrm>
          <a:prstGeom prst="rect">
            <a:avLst/>
          </a:prstGeom>
          <a:noFill/>
        </p:spPr>
        <p:txBody>
          <a:bodyPr wrap="none" rtlCol="0">
            <a:spAutoFit/>
          </a:bodyPr>
          <a:lstStyle/>
          <a:p>
            <a:pPr algn="r"/>
            <a:r>
              <a:rPr lang="pt-BR" dirty="0" smtClean="0">
                <a:latin typeface="Times New Roman" panose="02020603050405020304" pitchFamily="18" charset="0"/>
                <a:cs typeface="Times New Roman" panose="02020603050405020304" pitchFamily="18" charset="0"/>
              </a:rPr>
              <a:t>Figura 1 – Densidade</a:t>
            </a:r>
          </a:p>
          <a:p>
            <a:pPr algn="r"/>
            <a:r>
              <a:rPr lang="pt-BR" dirty="0" smtClean="0">
                <a:latin typeface="Times New Roman" panose="02020603050405020304" pitchFamily="18" charset="0"/>
                <a:cs typeface="Times New Roman" panose="02020603050405020304" pitchFamily="18" charset="0"/>
              </a:rPr>
              <a:t> de imagem digital</a:t>
            </a:r>
            <a:endParaRPr lang="pt-BR" dirty="0">
              <a:latin typeface="Times New Roman" panose="02020603050405020304" pitchFamily="18" charset="0"/>
              <a:cs typeface="Times New Roman" panose="02020603050405020304" pitchFamily="18" charset="0"/>
            </a:endParaRPr>
          </a:p>
        </p:txBody>
      </p:sp>
      <p:pic>
        <p:nvPicPr>
          <p:cNvPr id="9" name="Imagem 8"/>
          <p:cNvPicPr>
            <a:picLocks noChangeAspect="1"/>
          </p:cNvPicPr>
          <p:nvPr/>
        </p:nvPicPr>
        <p:blipFill>
          <a:blip r:embed="rId2"/>
          <a:stretch>
            <a:fillRect/>
          </a:stretch>
        </p:blipFill>
        <p:spPr>
          <a:xfrm>
            <a:off x="7634729" y="643038"/>
            <a:ext cx="1866667" cy="1866667"/>
          </a:xfrm>
          <a:prstGeom prst="rect">
            <a:avLst/>
          </a:prstGeom>
        </p:spPr>
      </p:pic>
      <p:pic>
        <p:nvPicPr>
          <p:cNvPr id="10" name="Imagem 9"/>
          <p:cNvPicPr>
            <a:picLocks noChangeAspect="1"/>
          </p:cNvPicPr>
          <p:nvPr/>
        </p:nvPicPr>
        <p:blipFill>
          <a:blip r:embed="rId3"/>
          <a:stretch>
            <a:fillRect/>
          </a:stretch>
        </p:blipFill>
        <p:spPr>
          <a:xfrm>
            <a:off x="7629967" y="2664380"/>
            <a:ext cx="1876190" cy="1876190"/>
          </a:xfrm>
          <a:prstGeom prst="rect">
            <a:avLst/>
          </a:prstGeom>
        </p:spPr>
      </p:pic>
      <p:pic>
        <p:nvPicPr>
          <p:cNvPr id="11" name="Imagem 10"/>
          <p:cNvPicPr>
            <a:picLocks noChangeAspect="1"/>
          </p:cNvPicPr>
          <p:nvPr/>
        </p:nvPicPr>
        <p:blipFill>
          <a:blip r:embed="rId4"/>
          <a:stretch>
            <a:fillRect/>
          </a:stretch>
        </p:blipFill>
        <p:spPr>
          <a:xfrm>
            <a:off x="7625205" y="4712041"/>
            <a:ext cx="1885714" cy="1885714"/>
          </a:xfrm>
          <a:prstGeom prst="rect">
            <a:avLst/>
          </a:prstGeom>
        </p:spPr>
      </p:pic>
      <p:grpSp>
        <p:nvGrpSpPr>
          <p:cNvPr id="15" name="Agrupar 14"/>
          <p:cNvGrpSpPr/>
          <p:nvPr/>
        </p:nvGrpSpPr>
        <p:grpSpPr>
          <a:xfrm>
            <a:off x="9743464" y="1227813"/>
            <a:ext cx="1755609" cy="665031"/>
            <a:chOff x="9861885" y="992285"/>
            <a:chExt cx="1755609" cy="665031"/>
          </a:xfrm>
        </p:grpSpPr>
        <p:sp>
          <p:nvSpPr>
            <p:cNvPr id="12" name="CaixaDeTexto 11"/>
            <p:cNvSpPr txBox="1"/>
            <p:nvPr/>
          </p:nvSpPr>
          <p:spPr>
            <a:xfrm>
              <a:off x="9861885" y="992285"/>
              <a:ext cx="1755609"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Baixa Densidade</a:t>
              </a:r>
              <a:endParaRPr lang="pt-BR"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5"/>
            <a:stretch>
              <a:fillRect/>
            </a:stretch>
          </p:blipFill>
          <p:spPr>
            <a:xfrm>
              <a:off x="9982200" y="1372650"/>
              <a:ext cx="200000" cy="200000"/>
            </a:xfrm>
            <a:prstGeom prst="rect">
              <a:avLst/>
            </a:prstGeom>
          </p:spPr>
        </p:pic>
        <p:sp>
          <p:nvSpPr>
            <p:cNvPr id="14" name="CaixaDeTexto 13"/>
            <p:cNvSpPr txBox="1"/>
            <p:nvPr/>
          </p:nvSpPr>
          <p:spPr>
            <a:xfrm>
              <a:off x="10182200" y="1287984"/>
              <a:ext cx="819455" cy="369332"/>
            </a:xfrm>
            <a:prstGeom prst="rect">
              <a:avLst/>
            </a:prstGeom>
            <a:noFill/>
          </p:spPr>
          <p:txBody>
            <a:bodyPr wrap="none" rtlCol="0">
              <a:spAutoFit/>
            </a:bodyPr>
            <a:lstStyle/>
            <a:p>
              <a:r>
                <a:rPr lang="pt-BR" b="1" dirty="0" smtClean="0">
                  <a:latin typeface="Times New Roman" panose="02020603050405020304" pitchFamily="18" charset="0"/>
                  <a:cs typeface="Times New Roman" panose="02020603050405020304" pitchFamily="18" charset="0"/>
                </a:rPr>
                <a:t>1 </a:t>
              </a:r>
              <a:r>
                <a:rPr lang="pt-BR" b="1" i="1" dirty="0" smtClean="0">
                  <a:latin typeface="Times New Roman" panose="02020603050405020304" pitchFamily="18" charset="0"/>
                  <a:cs typeface="Times New Roman" panose="02020603050405020304" pitchFamily="18" charset="0"/>
                </a:rPr>
                <a:t>pixel</a:t>
              </a:r>
              <a:endParaRPr lang="pt-BR" b="1" i="1" dirty="0">
                <a:latin typeface="Times New Roman" panose="02020603050405020304" pitchFamily="18" charset="0"/>
                <a:cs typeface="Times New Roman" panose="02020603050405020304" pitchFamily="18" charset="0"/>
              </a:endParaRPr>
            </a:p>
          </p:txBody>
        </p:sp>
      </p:grpSp>
      <p:grpSp>
        <p:nvGrpSpPr>
          <p:cNvPr id="25" name="Agrupar 24"/>
          <p:cNvGrpSpPr/>
          <p:nvPr/>
        </p:nvGrpSpPr>
        <p:grpSpPr>
          <a:xfrm>
            <a:off x="9743463" y="2925315"/>
            <a:ext cx="1806905" cy="665031"/>
            <a:chOff x="9861884" y="2689787"/>
            <a:chExt cx="1806905" cy="665031"/>
          </a:xfrm>
        </p:grpSpPr>
        <p:grpSp>
          <p:nvGrpSpPr>
            <p:cNvPr id="16" name="Agrupar 15"/>
            <p:cNvGrpSpPr/>
            <p:nvPr/>
          </p:nvGrpSpPr>
          <p:grpSpPr>
            <a:xfrm>
              <a:off x="9861884" y="2689787"/>
              <a:ext cx="1806905" cy="665031"/>
              <a:chOff x="9861885" y="992285"/>
              <a:chExt cx="1806905" cy="665031"/>
            </a:xfrm>
          </p:grpSpPr>
          <p:sp>
            <p:nvSpPr>
              <p:cNvPr id="17" name="CaixaDeTexto 16"/>
              <p:cNvSpPr txBox="1"/>
              <p:nvPr/>
            </p:nvSpPr>
            <p:spPr>
              <a:xfrm>
                <a:off x="9861885" y="992285"/>
                <a:ext cx="1806905"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Média Densidade</a:t>
                </a:r>
                <a:endParaRPr lang="pt-BR" dirty="0">
                  <a:latin typeface="Times New Roman" panose="02020603050405020304" pitchFamily="18" charset="0"/>
                  <a:cs typeface="Times New Roman" panose="02020603050405020304" pitchFamily="18" charset="0"/>
                </a:endParaRPr>
              </a:p>
            </p:txBody>
          </p:sp>
          <p:sp>
            <p:nvSpPr>
              <p:cNvPr id="19" name="CaixaDeTexto 18"/>
              <p:cNvSpPr txBox="1"/>
              <p:nvPr/>
            </p:nvSpPr>
            <p:spPr>
              <a:xfrm>
                <a:off x="10182200" y="1287984"/>
                <a:ext cx="819455" cy="369332"/>
              </a:xfrm>
              <a:prstGeom prst="rect">
                <a:avLst/>
              </a:prstGeom>
              <a:noFill/>
            </p:spPr>
            <p:txBody>
              <a:bodyPr wrap="none" rtlCol="0">
                <a:spAutoFit/>
              </a:bodyPr>
              <a:lstStyle/>
              <a:p>
                <a:r>
                  <a:rPr lang="pt-BR" b="1" dirty="0" smtClean="0">
                    <a:latin typeface="Times New Roman" panose="02020603050405020304" pitchFamily="18" charset="0"/>
                    <a:cs typeface="Times New Roman" panose="02020603050405020304" pitchFamily="18" charset="0"/>
                  </a:rPr>
                  <a:t>1 </a:t>
                </a:r>
                <a:r>
                  <a:rPr lang="pt-BR" b="1" i="1" dirty="0" smtClean="0">
                    <a:latin typeface="Times New Roman" panose="02020603050405020304" pitchFamily="18" charset="0"/>
                    <a:cs typeface="Times New Roman" panose="02020603050405020304" pitchFamily="18" charset="0"/>
                  </a:rPr>
                  <a:t>pixel</a:t>
                </a:r>
                <a:endParaRPr lang="pt-BR" b="1" i="1" dirty="0">
                  <a:latin typeface="Times New Roman" panose="02020603050405020304" pitchFamily="18" charset="0"/>
                  <a:cs typeface="Times New Roman" panose="02020603050405020304" pitchFamily="18" charset="0"/>
                </a:endParaRPr>
              </a:p>
            </p:txBody>
          </p:sp>
        </p:grpSp>
        <p:pic>
          <p:nvPicPr>
            <p:cNvPr id="21" name="Imagem 20"/>
            <p:cNvPicPr>
              <a:picLocks noChangeAspect="1"/>
            </p:cNvPicPr>
            <p:nvPr/>
          </p:nvPicPr>
          <p:blipFill>
            <a:blip r:embed="rId6"/>
            <a:stretch>
              <a:fillRect/>
            </a:stretch>
          </p:blipFill>
          <p:spPr>
            <a:xfrm>
              <a:off x="9982200" y="3149825"/>
              <a:ext cx="114286" cy="114286"/>
            </a:xfrm>
            <a:prstGeom prst="rect">
              <a:avLst/>
            </a:prstGeom>
          </p:spPr>
        </p:pic>
      </p:grpSp>
      <p:grpSp>
        <p:nvGrpSpPr>
          <p:cNvPr id="28" name="Agrupar 27"/>
          <p:cNvGrpSpPr/>
          <p:nvPr/>
        </p:nvGrpSpPr>
        <p:grpSpPr>
          <a:xfrm>
            <a:off x="9692168" y="5200070"/>
            <a:ext cx="1614545" cy="665031"/>
            <a:chOff x="9810589" y="4964542"/>
            <a:chExt cx="1614545" cy="665031"/>
          </a:xfrm>
        </p:grpSpPr>
        <p:grpSp>
          <p:nvGrpSpPr>
            <p:cNvPr id="22" name="Agrupar 21"/>
            <p:cNvGrpSpPr/>
            <p:nvPr/>
          </p:nvGrpSpPr>
          <p:grpSpPr>
            <a:xfrm>
              <a:off x="9810589" y="4964542"/>
              <a:ext cx="1614545" cy="665031"/>
              <a:chOff x="9861885" y="992285"/>
              <a:chExt cx="1614545" cy="665031"/>
            </a:xfrm>
          </p:grpSpPr>
          <p:sp>
            <p:nvSpPr>
              <p:cNvPr id="23" name="CaixaDeTexto 22"/>
              <p:cNvSpPr txBox="1"/>
              <p:nvPr/>
            </p:nvSpPr>
            <p:spPr>
              <a:xfrm>
                <a:off x="9861885" y="992285"/>
                <a:ext cx="1614545"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Alta Densidade</a:t>
                </a:r>
                <a:endParaRPr lang="pt-BR" dirty="0">
                  <a:latin typeface="Times New Roman" panose="02020603050405020304" pitchFamily="18" charset="0"/>
                  <a:cs typeface="Times New Roman" panose="02020603050405020304" pitchFamily="18" charset="0"/>
                </a:endParaRPr>
              </a:p>
            </p:txBody>
          </p:sp>
          <p:sp>
            <p:nvSpPr>
              <p:cNvPr id="24" name="CaixaDeTexto 23"/>
              <p:cNvSpPr txBox="1"/>
              <p:nvPr/>
            </p:nvSpPr>
            <p:spPr>
              <a:xfrm>
                <a:off x="10182200" y="1287984"/>
                <a:ext cx="819455" cy="369332"/>
              </a:xfrm>
              <a:prstGeom prst="rect">
                <a:avLst/>
              </a:prstGeom>
              <a:noFill/>
            </p:spPr>
            <p:txBody>
              <a:bodyPr wrap="none" rtlCol="0">
                <a:spAutoFit/>
              </a:bodyPr>
              <a:lstStyle/>
              <a:p>
                <a:r>
                  <a:rPr lang="pt-BR" b="1" dirty="0" smtClean="0">
                    <a:latin typeface="Times New Roman" panose="02020603050405020304" pitchFamily="18" charset="0"/>
                    <a:cs typeface="Times New Roman" panose="02020603050405020304" pitchFamily="18" charset="0"/>
                  </a:rPr>
                  <a:t>1 </a:t>
                </a:r>
                <a:r>
                  <a:rPr lang="pt-BR" b="1" i="1" dirty="0" smtClean="0">
                    <a:latin typeface="Times New Roman" panose="02020603050405020304" pitchFamily="18" charset="0"/>
                    <a:cs typeface="Times New Roman" panose="02020603050405020304" pitchFamily="18" charset="0"/>
                  </a:rPr>
                  <a:t>pixel</a:t>
                </a:r>
                <a:endParaRPr lang="pt-BR" b="1" i="1" dirty="0">
                  <a:latin typeface="Times New Roman" panose="02020603050405020304" pitchFamily="18" charset="0"/>
                  <a:cs typeface="Times New Roman" panose="02020603050405020304" pitchFamily="18" charset="0"/>
                </a:endParaRPr>
              </a:p>
            </p:txBody>
          </p:sp>
        </p:grpSp>
        <p:pic>
          <p:nvPicPr>
            <p:cNvPr id="27" name="Imagem 26"/>
            <p:cNvPicPr>
              <a:picLocks noChangeAspect="1"/>
            </p:cNvPicPr>
            <p:nvPr/>
          </p:nvPicPr>
          <p:blipFill>
            <a:blip r:embed="rId7"/>
            <a:stretch>
              <a:fillRect/>
            </a:stretch>
          </p:blipFill>
          <p:spPr>
            <a:xfrm>
              <a:off x="9982200" y="5422840"/>
              <a:ext cx="76190" cy="76190"/>
            </a:xfrm>
            <a:prstGeom prst="rect">
              <a:avLst/>
            </a:prstGeom>
          </p:spPr>
        </p:pic>
      </p:grpSp>
      <p:cxnSp>
        <p:nvCxnSpPr>
          <p:cNvPr id="30" name="Conector reto 29"/>
          <p:cNvCxnSpPr/>
          <p:nvPr/>
        </p:nvCxnSpPr>
        <p:spPr>
          <a:xfrm>
            <a:off x="7539492" y="547426"/>
            <a:ext cx="19523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7533683" y="643038"/>
            <a:ext cx="0" cy="1866667"/>
          </a:xfrm>
          <a:prstGeom prst="line">
            <a:avLst/>
          </a:prstGeom>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a:off x="6675375" y="1597145"/>
            <a:ext cx="748923"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1 </a:t>
            </a:r>
            <a:r>
              <a:rPr lang="pt-BR" i="1" dirty="0" err="1" smtClean="0">
                <a:latin typeface="Times New Roman" panose="02020603050405020304" pitchFamily="18" charset="0"/>
                <a:cs typeface="Times New Roman" panose="02020603050405020304" pitchFamily="18" charset="0"/>
              </a:rPr>
              <a:t>inch</a:t>
            </a:r>
            <a:endParaRPr lang="pt-BR" i="1" dirty="0">
              <a:latin typeface="Times New Roman" panose="02020603050405020304" pitchFamily="18" charset="0"/>
              <a:cs typeface="Times New Roman" panose="02020603050405020304" pitchFamily="18" charset="0"/>
            </a:endParaRPr>
          </a:p>
        </p:txBody>
      </p:sp>
      <p:sp>
        <p:nvSpPr>
          <p:cNvPr id="34" name="CaixaDeTexto 33"/>
          <p:cNvSpPr txBox="1"/>
          <p:nvPr/>
        </p:nvSpPr>
        <p:spPr>
          <a:xfrm>
            <a:off x="8141220" y="119031"/>
            <a:ext cx="748923"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1 </a:t>
            </a:r>
            <a:r>
              <a:rPr lang="pt-BR" i="1" dirty="0" err="1" smtClean="0">
                <a:latin typeface="Times New Roman" panose="02020603050405020304" pitchFamily="18" charset="0"/>
                <a:cs typeface="Times New Roman" panose="02020603050405020304" pitchFamily="18" charset="0"/>
              </a:rPr>
              <a:t>inch</a:t>
            </a:r>
            <a:endParaRPr lang="pt-B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426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B4A8C0B-E23F-40DD-9AAA-3D6BA452ADC2}" type="slidenum">
              <a:rPr lang="pt-BR" smtClean="0"/>
              <a:t>30</a:t>
            </a:fld>
            <a:endParaRPr lang="pt-BR"/>
          </a:p>
        </p:txBody>
      </p:sp>
      <p:pic>
        <p:nvPicPr>
          <p:cNvPr id="2" name="Imagem 1"/>
          <p:cNvPicPr>
            <a:picLocks noChangeAspect="1"/>
          </p:cNvPicPr>
          <p:nvPr/>
        </p:nvPicPr>
        <p:blipFill>
          <a:blip r:embed="rId2"/>
          <a:stretch>
            <a:fillRect/>
          </a:stretch>
        </p:blipFill>
        <p:spPr>
          <a:xfrm>
            <a:off x="5831174" y="900689"/>
            <a:ext cx="5166017" cy="4070666"/>
          </a:xfrm>
          <a:prstGeom prst="rect">
            <a:avLst/>
          </a:prstGeom>
        </p:spPr>
      </p:pic>
      <p:sp>
        <p:nvSpPr>
          <p:cNvPr id="6" name="CaixaDeTexto 5"/>
          <p:cNvSpPr txBox="1"/>
          <p:nvPr/>
        </p:nvSpPr>
        <p:spPr>
          <a:xfrm>
            <a:off x="5884958" y="335509"/>
            <a:ext cx="5112233" cy="400110"/>
          </a:xfrm>
          <a:prstGeom prst="rect">
            <a:avLst/>
          </a:prstGeom>
          <a:noFill/>
        </p:spPr>
        <p:txBody>
          <a:bodyPr wrap="none" rtlCol="0">
            <a:spAutoFit/>
          </a:bodyPr>
          <a:lstStyle/>
          <a:p>
            <a:r>
              <a:rPr lang="pt-BR" sz="2000" dirty="0" smtClean="0">
                <a:latin typeface="Times New Roman" panose="02020603050405020304" pitchFamily="18" charset="0"/>
                <a:cs typeface="Times New Roman" panose="02020603050405020304" pitchFamily="18" charset="0"/>
              </a:rPr>
              <a:t>HISTOGRAMA DA IMAGEM RESULTANTE</a:t>
            </a:r>
            <a:endParaRPr lang="pt-BR" sz="2000" dirty="0">
              <a:latin typeface="Times New Roman" panose="02020603050405020304" pitchFamily="18" charset="0"/>
              <a:cs typeface="Times New Roman" panose="02020603050405020304" pitchFamily="18" charset="0"/>
            </a:endParaRPr>
          </a:p>
        </p:txBody>
      </p:sp>
      <p:sp>
        <p:nvSpPr>
          <p:cNvPr id="7" name="CaixaDeTexto 6"/>
          <p:cNvSpPr txBox="1"/>
          <p:nvPr/>
        </p:nvSpPr>
        <p:spPr>
          <a:xfrm rot="16200000">
            <a:off x="4707149" y="2766744"/>
            <a:ext cx="1909497" cy="338554"/>
          </a:xfrm>
          <a:prstGeom prst="rect">
            <a:avLst/>
          </a:prstGeom>
          <a:noFill/>
        </p:spPr>
        <p:txBody>
          <a:bodyPr wrap="none" rtlCol="0">
            <a:spAutoFit/>
          </a:bodyPr>
          <a:lstStyle/>
          <a:p>
            <a:r>
              <a:rPr lang="pt-BR" sz="1600" dirty="0" smtClean="0">
                <a:latin typeface="Times New Roman" panose="02020603050405020304" pitchFamily="18" charset="0"/>
                <a:cs typeface="Times New Roman" panose="02020603050405020304" pitchFamily="18" charset="0"/>
              </a:rPr>
              <a:t>Quantidade de </a:t>
            </a:r>
            <a:r>
              <a:rPr lang="pt-BR" sz="1600" i="1" dirty="0" smtClean="0">
                <a:latin typeface="Times New Roman" panose="02020603050405020304" pitchFamily="18" charset="0"/>
                <a:cs typeface="Times New Roman" panose="02020603050405020304" pitchFamily="18" charset="0"/>
              </a:rPr>
              <a:t>pixels</a:t>
            </a:r>
            <a:endParaRPr lang="pt-BR" sz="1600" i="1" dirty="0">
              <a:latin typeface="Times New Roman" panose="02020603050405020304" pitchFamily="18" charset="0"/>
              <a:cs typeface="Times New Roman" panose="02020603050405020304" pitchFamily="18" charset="0"/>
            </a:endParaRPr>
          </a:p>
        </p:txBody>
      </p:sp>
      <p:sp>
        <p:nvSpPr>
          <p:cNvPr id="8" name="CaixaDeTexto 7"/>
          <p:cNvSpPr txBox="1"/>
          <p:nvPr/>
        </p:nvSpPr>
        <p:spPr>
          <a:xfrm>
            <a:off x="7784910" y="5032910"/>
            <a:ext cx="1651379" cy="338554"/>
          </a:xfrm>
          <a:prstGeom prst="rect">
            <a:avLst/>
          </a:prstGeom>
          <a:noFill/>
        </p:spPr>
        <p:txBody>
          <a:bodyPr wrap="square" rtlCol="0">
            <a:spAutoFit/>
          </a:bodyPr>
          <a:lstStyle/>
          <a:p>
            <a:r>
              <a:rPr lang="pt-BR" sz="1600" dirty="0" smtClean="0">
                <a:latin typeface="Times New Roman" panose="02020603050405020304" pitchFamily="18" charset="0"/>
                <a:cs typeface="Times New Roman" panose="02020603050405020304" pitchFamily="18" charset="0"/>
              </a:rPr>
              <a:t>Nível de Cinza</a:t>
            </a:r>
            <a:endParaRPr lang="pt-BR" sz="1600" dirty="0">
              <a:latin typeface="Times New Roman" panose="02020603050405020304" pitchFamily="18" charset="0"/>
              <a:cs typeface="Times New Roman" panose="02020603050405020304" pitchFamily="18" charset="0"/>
            </a:endParaRPr>
          </a:p>
        </p:txBody>
      </p:sp>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51" y="380478"/>
            <a:ext cx="4287935" cy="2842867"/>
          </a:xfrm>
          <a:prstGeom prst="rect">
            <a:avLst/>
          </a:prstGeom>
        </p:spPr>
      </p:pic>
      <p:pic>
        <p:nvPicPr>
          <p:cNvPr id="10" name="Image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16" y="3513482"/>
            <a:ext cx="4287935" cy="2842867"/>
          </a:xfrm>
          <a:prstGeom prst="rect">
            <a:avLst/>
          </a:prstGeom>
        </p:spPr>
      </p:pic>
      <p:sp>
        <p:nvSpPr>
          <p:cNvPr id="11" name="Retângulo 10"/>
          <p:cNvSpPr/>
          <p:nvPr/>
        </p:nvSpPr>
        <p:spPr>
          <a:xfrm>
            <a:off x="416615" y="6360826"/>
            <a:ext cx="10706777" cy="369332"/>
          </a:xfrm>
          <a:prstGeom prst="rect">
            <a:avLst/>
          </a:prstGeom>
        </p:spPr>
        <p:txBody>
          <a:bodyPr wrap="none">
            <a:spAutoFit/>
          </a:bodyPr>
          <a:lstStyle/>
          <a:p>
            <a:r>
              <a:rPr lang="pt-BR" dirty="0">
                <a:latin typeface="Times New Roman" panose="02020603050405020304" pitchFamily="18" charset="0"/>
                <a:cs typeface="Times New Roman" panose="02020603050405020304" pitchFamily="18" charset="0"/>
              </a:rPr>
              <a:t>Figura </a:t>
            </a:r>
            <a:r>
              <a:rPr lang="pt-BR" dirty="0" smtClean="0">
                <a:latin typeface="Times New Roman" panose="02020603050405020304" pitchFamily="18" charset="0"/>
                <a:cs typeface="Times New Roman" panose="02020603050405020304" pitchFamily="18" charset="0"/>
              </a:rPr>
              <a:t>17 (b</a:t>
            </a:r>
            <a:r>
              <a:rPr lang="pt-BR" dirty="0">
                <a:latin typeface="Times New Roman" panose="02020603050405020304" pitchFamily="18" charset="0"/>
                <a:cs typeface="Times New Roman" panose="02020603050405020304" pitchFamily="18" charset="0"/>
              </a:rPr>
              <a:t>) imagem após aplicação da técnica de </a:t>
            </a:r>
            <a:r>
              <a:rPr lang="pt-BR" i="1" dirty="0" err="1" smtClean="0">
                <a:latin typeface="Times New Roman" panose="02020603050405020304" pitchFamily="18" charset="0"/>
                <a:cs typeface="Times New Roman" panose="02020603050405020304" pitchFamily="18" charset="0"/>
              </a:rPr>
              <a:t>splitting</a:t>
            </a:r>
            <a:r>
              <a:rPr lang="pt-BR" i="1"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considerando uma constante igual a 40 níveis de cinza</a:t>
            </a:r>
            <a:endParaRPr lang="pt-BR" dirty="0"/>
          </a:p>
        </p:txBody>
      </p:sp>
      <p:sp>
        <p:nvSpPr>
          <p:cNvPr id="12" name="Retângulo 11"/>
          <p:cNvSpPr/>
          <p:nvPr/>
        </p:nvSpPr>
        <p:spPr>
          <a:xfrm>
            <a:off x="609048" y="3183748"/>
            <a:ext cx="3025187" cy="369332"/>
          </a:xfrm>
          <a:prstGeom prst="rect">
            <a:avLst/>
          </a:prstGeom>
        </p:spPr>
        <p:txBody>
          <a:bodyPr wrap="none">
            <a:spAutoFit/>
          </a:bodyPr>
          <a:lstStyle/>
          <a:p>
            <a:r>
              <a:rPr lang="pt-BR" dirty="0">
                <a:latin typeface="Times New Roman" panose="02020603050405020304" pitchFamily="18" charset="0"/>
                <a:cs typeface="Times New Roman" panose="02020603050405020304" pitchFamily="18" charset="0"/>
              </a:rPr>
              <a:t>Figura </a:t>
            </a:r>
            <a:r>
              <a:rPr lang="pt-BR" dirty="0" smtClean="0">
                <a:latin typeface="Times New Roman" panose="02020603050405020304" pitchFamily="18" charset="0"/>
                <a:cs typeface="Times New Roman" panose="02020603050405020304" pitchFamily="18" charset="0"/>
              </a:rPr>
              <a:t>17 (a) imagem original </a:t>
            </a:r>
            <a:endParaRPr lang="pt-BR" dirty="0"/>
          </a:p>
        </p:txBody>
      </p:sp>
    </p:spTree>
    <p:extLst>
      <p:ext uri="{BB962C8B-B14F-4D97-AF65-F5344CB8AC3E}">
        <p14:creationId xmlns:p14="http://schemas.microsoft.com/office/powerpoint/2010/main" val="268291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fld id="{FB4A8C0B-E23F-40DD-9AAA-3D6BA452ADC2}" type="slidenum">
              <a:rPr lang="pt-BR" smtClean="0"/>
              <a:t>31</a:t>
            </a:fld>
            <a:endParaRPr lang="pt-BR"/>
          </a:p>
        </p:txBody>
      </p:sp>
      <p:sp>
        <p:nvSpPr>
          <p:cNvPr id="4" name="CaixaDeTexto 3"/>
          <p:cNvSpPr txBox="1"/>
          <p:nvPr/>
        </p:nvSpPr>
        <p:spPr>
          <a:xfrm>
            <a:off x="951686" y="1915364"/>
            <a:ext cx="10842894" cy="3631763"/>
          </a:xfrm>
          <a:prstGeom prst="rect">
            <a:avLst/>
          </a:prstGeom>
          <a:noFill/>
        </p:spPr>
        <p:txBody>
          <a:bodyPr wrap="square" rtlCol="0">
            <a:spAutoFit/>
          </a:bodyPr>
          <a:lstStyle/>
          <a:p>
            <a:r>
              <a:rPr lang="pt-BR" b="1" dirty="0">
                <a:latin typeface="Courier New" panose="02070309020205020404" pitchFamily="49" charset="0"/>
                <a:cs typeface="Courier New" panose="02070309020205020404" pitchFamily="49" charset="0"/>
              </a:rPr>
              <a:t>d</a:t>
            </a:r>
            <a:r>
              <a:rPr lang="pt-BR" b="1" dirty="0" smtClean="0">
                <a:latin typeface="Courier New" panose="02070309020205020404" pitchFamily="49" charset="0"/>
                <a:cs typeface="Courier New" panose="02070309020205020404" pitchFamily="49" charset="0"/>
              </a:rPr>
              <a:t>efina limiar</a:t>
            </a:r>
          </a:p>
          <a:p>
            <a:r>
              <a:rPr lang="pt-BR" b="1" dirty="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defina 	</a:t>
            </a:r>
            <a:r>
              <a:rPr lang="pt-BR" b="1" dirty="0" err="1" smtClean="0">
                <a:latin typeface="Courier New" panose="02070309020205020404" pitchFamily="49" charset="0"/>
                <a:cs typeface="Courier New" panose="02070309020205020404" pitchFamily="49" charset="0"/>
              </a:rPr>
              <a:t>constante_splitting</a:t>
            </a:r>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para linha = 1  até </a:t>
            </a:r>
            <a:r>
              <a:rPr lang="pt-BR" b="1" dirty="0" err="1" smtClean="0">
                <a:latin typeface="Courier New" panose="02070309020205020404" pitchFamily="49" charset="0"/>
                <a:cs typeface="Courier New" panose="02070309020205020404" pitchFamily="49" charset="0"/>
              </a:rPr>
              <a:t>quantidade_linhas</a:t>
            </a:r>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para coluna = 1 até </a:t>
            </a:r>
            <a:r>
              <a:rPr lang="pt-BR" b="1" dirty="0" err="1" smtClean="0">
                <a:latin typeface="Courier New" panose="02070309020205020404" pitchFamily="49" charset="0"/>
                <a:cs typeface="Courier New" panose="02070309020205020404" pitchFamily="49" charset="0"/>
              </a:rPr>
              <a:t>quantidade_colunas</a:t>
            </a:r>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se pixel </a:t>
            </a:r>
            <a:r>
              <a:rPr lang="pt-BR" sz="1400" dirty="0" smtClean="0">
                <a:latin typeface="Courier New" panose="02070309020205020404" pitchFamily="49" charset="0"/>
                <a:cs typeface="Courier New" panose="02070309020205020404" pitchFamily="49" charset="0"/>
              </a:rPr>
              <a:t>linha , coluna </a:t>
            </a:r>
            <a:r>
              <a:rPr lang="pt-BR" sz="1400" b="1" dirty="0" smtClean="0">
                <a:latin typeface="Courier New" panose="02070309020205020404" pitchFamily="49" charset="0"/>
                <a:cs typeface="Courier New" panose="02070309020205020404" pitchFamily="49" charset="0"/>
              </a:rPr>
              <a:t>&lt; </a:t>
            </a:r>
            <a:r>
              <a:rPr lang="pt-BR" b="1" dirty="0" smtClean="0">
                <a:latin typeface="Courier New" panose="02070309020205020404" pitchFamily="49" charset="0"/>
                <a:cs typeface="Courier New" panose="02070309020205020404" pitchFamily="49" charset="0"/>
              </a:rPr>
              <a:t>limiar</a:t>
            </a:r>
            <a:endParaRPr lang="pt-BR" b="1" dirty="0">
              <a:latin typeface="Courier New" panose="02070309020205020404" pitchFamily="49" charset="0"/>
              <a:cs typeface="Courier New" panose="02070309020205020404" pitchFamily="49" charset="0"/>
            </a:endParaRPr>
          </a:p>
          <a:p>
            <a:r>
              <a:rPr lang="pt-BR" sz="1400" dirty="0" smtClean="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pixel </a:t>
            </a:r>
            <a:r>
              <a:rPr lang="pt-BR" sz="1400" dirty="0">
                <a:latin typeface="Courier New" panose="02070309020205020404" pitchFamily="49" charset="0"/>
                <a:cs typeface="Courier New" panose="02070309020205020404" pitchFamily="49" charset="0"/>
              </a:rPr>
              <a:t>linha , </a:t>
            </a:r>
            <a:r>
              <a:rPr lang="pt-BR" sz="1400" dirty="0" smtClean="0">
                <a:latin typeface="Courier New" panose="02070309020205020404" pitchFamily="49" charset="0"/>
                <a:cs typeface="Courier New" panose="02070309020205020404" pitchFamily="49" charset="0"/>
              </a:rPr>
              <a:t>coluna    </a:t>
            </a:r>
            <a:r>
              <a:rPr lang="pt-BR" sz="1400" b="1"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pixel</a:t>
            </a:r>
            <a:r>
              <a:rPr lang="pt-BR" sz="1400" b="1" dirty="0">
                <a:latin typeface="Courier New" panose="02070309020205020404" pitchFamily="49" charset="0"/>
                <a:cs typeface="Courier New" panose="02070309020205020404" pitchFamily="49" charset="0"/>
              </a:rPr>
              <a:t> </a:t>
            </a:r>
            <a:r>
              <a:rPr lang="pt-BR" sz="1400" dirty="0">
                <a:latin typeface="Courier New" panose="02070309020205020404" pitchFamily="49" charset="0"/>
                <a:cs typeface="Courier New" panose="02070309020205020404" pitchFamily="49" charset="0"/>
              </a:rPr>
              <a:t>linha , coluna </a:t>
            </a:r>
            <a:r>
              <a:rPr lang="pt-BR" b="1" dirty="0" smtClean="0">
                <a:latin typeface="Courier New" panose="02070309020205020404" pitchFamily="49" charset="0"/>
                <a:cs typeface="Courier New" panose="02070309020205020404" pitchFamily="49" charset="0"/>
              </a:rPr>
              <a:t>- </a:t>
            </a:r>
            <a:r>
              <a:rPr lang="pt-BR" b="1" dirty="0" err="1" smtClean="0">
                <a:latin typeface="Courier New" panose="02070309020205020404" pitchFamily="49" charset="0"/>
                <a:cs typeface="Courier New" panose="02070309020205020404" pitchFamily="49" charset="0"/>
              </a:rPr>
              <a:t>constante_splitting</a:t>
            </a:r>
            <a:endParaRPr lang="pt-BR" b="1" dirty="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senão</a:t>
            </a:r>
            <a:endParaRPr lang="pt-BR" sz="1400" b="1" dirty="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pixel</a:t>
            </a:r>
            <a:r>
              <a:rPr lang="pt-BR" sz="1400" b="1" dirty="0" smtClean="0">
                <a:latin typeface="Courier New" panose="02070309020205020404" pitchFamily="49" charset="0"/>
                <a:cs typeface="Courier New" panose="02070309020205020404" pitchFamily="49" charset="0"/>
              </a:rPr>
              <a:t> </a:t>
            </a:r>
            <a:r>
              <a:rPr lang="pt-BR" sz="1400" dirty="0">
                <a:latin typeface="Courier New" panose="02070309020205020404" pitchFamily="49" charset="0"/>
                <a:cs typeface="Courier New" panose="02070309020205020404" pitchFamily="49" charset="0"/>
              </a:rPr>
              <a:t>linha , </a:t>
            </a:r>
            <a:r>
              <a:rPr lang="pt-BR" sz="1400" dirty="0" smtClean="0">
                <a:latin typeface="Courier New" panose="02070309020205020404" pitchFamily="49" charset="0"/>
                <a:cs typeface="Courier New" panose="02070309020205020404" pitchFamily="49" charset="0"/>
              </a:rPr>
              <a:t>coluna     </a:t>
            </a:r>
            <a:r>
              <a:rPr lang="pt-BR" b="1" dirty="0" smtClean="0">
                <a:latin typeface="Courier New" panose="02070309020205020404" pitchFamily="49" charset="0"/>
                <a:cs typeface="Courier New" panose="02070309020205020404" pitchFamily="49" charset="0"/>
              </a:rPr>
              <a:t>pixel</a:t>
            </a:r>
            <a:r>
              <a:rPr lang="pt-BR" sz="1100" b="1" dirty="0" smtClean="0">
                <a:latin typeface="Courier New" panose="02070309020205020404" pitchFamily="49" charset="0"/>
                <a:cs typeface="Courier New" panose="02070309020205020404" pitchFamily="49" charset="0"/>
              </a:rPr>
              <a:t> </a:t>
            </a:r>
            <a:r>
              <a:rPr lang="pt-BR" sz="1100" dirty="0">
                <a:latin typeface="Courier New" panose="02070309020205020404" pitchFamily="49" charset="0"/>
                <a:cs typeface="Courier New" panose="02070309020205020404" pitchFamily="49" charset="0"/>
              </a:rPr>
              <a:t>linha , coluna </a:t>
            </a:r>
            <a:r>
              <a:rPr lang="pt-BR" b="1" dirty="0" smtClean="0">
                <a:latin typeface="Courier New" panose="02070309020205020404" pitchFamily="49" charset="0"/>
                <a:cs typeface="Courier New" panose="02070309020205020404" pitchFamily="49" charset="0"/>
              </a:rPr>
              <a:t>+ </a:t>
            </a:r>
            <a:r>
              <a:rPr lang="pt-BR" b="1" dirty="0" err="1" smtClean="0">
                <a:latin typeface="Courier New" panose="02070309020205020404" pitchFamily="49" charset="0"/>
                <a:cs typeface="Courier New" panose="02070309020205020404" pitchFamily="49" charset="0"/>
              </a:rPr>
              <a:t>constante_splitting</a:t>
            </a:r>
            <a:endParaRPr lang="pt-BR" b="1" dirty="0" smtClean="0">
              <a:latin typeface="Courier New" panose="02070309020205020404" pitchFamily="49" charset="0"/>
              <a:cs typeface="Courier New" panose="02070309020205020404" pitchFamily="49" charset="0"/>
            </a:endParaRPr>
          </a:p>
          <a:p>
            <a:r>
              <a:rPr lang="pt-BR" sz="1400" b="1" dirty="0">
                <a:latin typeface="Courier New" panose="02070309020205020404" pitchFamily="49" charset="0"/>
                <a:cs typeface="Courier New" panose="02070309020205020404" pitchFamily="49" charset="0"/>
              </a:rPr>
              <a:t>	</a:t>
            </a:r>
            <a:r>
              <a:rPr lang="pt-BR" sz="1400" b="1" dirty="0" smtClean="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fim se</a:t>
            </a:r>
            <a:endParaRPr lang="pt-BR" dirty="0" smtClean="0">
              <a:latin typeface="Courier New" panose="02070309020205020404" pitchFamily="49" charset="0"/>
              <a:cs typeface="Courier New" panose="02070309020205020404" pitchFamily="49" charset="0"/>
            </a:endParaRPr>
          </a:p>
          <a:p>
            <a:r>
              <a:rPr lang="pt-BR" sz="1400" b="1" dirty="0">
                <a:latin typeface="Courier New" panose="02070309020205020404" pitchFamily="49" charset="0"/>
                <a:cs typeface="Courier New" panose="02070309020205020404" pitchFamily="49" charset="0"/>
              </a:rPr>
              <a:t>	</a:t>
            </a:r>
            <a:r>
              <a:rPr lang="pt-BR" sz="1400" b="1" dirty="0" smtClean="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fim para</a:t>
            </a:r>
          </a:p>
          <a:p>
            <a:r>
              <a:rPr lang="pt-BR" b="1" dirty="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  fim para</a:t>
            </a:r>
            <a:endParaRPr lang="pt-BR" b="1" dirty="0">
              <a:latin typeface="Courier New" panose="02070309020205020404" pitchFamily="49" charset="0"/>
              <a:cs typeface="Courier New" panose="02070309020205020404" pitchFamily="49" charset="0"/>
            </a:endParaRPr>
          </a:p>
          <a:p>
            <a:endParaRPr lang="pt-BR" sz="1400" dirty="0" smtClean="0">
              <a:latin typeface="Courier New" panose="02070309020205020404" pitchFamily="49" charset="0"/>
              <a:cs typeface="Courier New" panose="02070309020205020404" pitchFamily="49" charset="0"/>
            </a:endParaRPr>
          </a:p>
          <a:p>
            <a:endParaRPr lang="pt-BR" dirty="0">
              <a:latin typeface="Courier New" panose="02070309020205020404" pitchFamily="49" charset="0"/>
              <a:cs typeface="Courier New" panose="02070309020205020404" pitchFamily="49" charset="0"/>
            </a:endParaRPr>
          </a:p>
        </p:txBody>
      </p:sp>
      <p:cxnSp>
        <p:nvCxnSpPr>
          <p:cNvPr id="5" name="Conector de Seta Reta 4"/>
          <p:cNvCxnSpPr/>
          <p:nvPr/>
        </p:nvCxnSpPr>
        <p:spPr>
          <a:xfrm flipH="1">
            <a:off x="5670273" y="4057314"/>
            <a:ext cx="2136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p:nvPr/>
        </p:nvCxnSpPr>
        <p:spPr>
          <a:xfrm flipH="1">
            <a:off x="5883917" y="3483205"/>
            <a:ext cx="2136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2009532" y="5280183"/>
            <a:ext cx="9553184" cy="369332"/>
          </a:xfrm>
          <a:prstGeom prst="rect">
            <a:avLst/>
          </a:prstGeom>
        </p:spPr>
        <p:txBody>
          <a:bodyPr wrap="square">
            <a:spAutoFit/>
          </a:bodyPr>
          <a:lstStyle/>
          <a:p>
            <a:r>
              <a:rPr lang="pt-BR" dirty="0" smtClean="0">
                <a:latin typeface="Times New Roman" panose="02020603050405020304" pitchFamily="18" charset="0"/>
                <a:cs typeface="Times New Roman" panose="02020603050405020304" pitchFamily="18" charset="0"/>
              </a:rPr>
              <a:t>Figura 16 -Algoritmo </a:t>
            </a:r>
            <a:r>
              <a:rPr lang="pt-BR" dirty="0">
                <a:latin typeface="Times New Roman" panose="02020603050405020304" pitchFamily="18" charset="0"/>
                <a:cs typeface="Times New Roman" panose="02020603050405020304" pitchFamily="18" charset="0"/>
              </a:rPr>
              <a:t>para implementação de quantização do histograma</a:t>
            </a:r>
          </a:p>
        </p:txBody>
      </p:sp>
    </p:spTree>
    <p:extLst>
      <p:ext uri="{BB962C8B-B14F-4D97-AF65-F5344CB8AC3E}">
        <p14:creationId xmlns:p14="http://schemas.microsoft.com/office/powerpoint/2010/main" val="1285786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23700" y="2307256"/>
            <a:ext cx="9089336" cy="2246769"/>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“Linearização de Histograma”, tem a finalidade de obter um histograma uniforme, através do espalhamento da distribuição dos níveis de cinza. É uma técnica muito poderosa, que consegue, muitas vezes, recuperar imagens consideradas perdidas.</a:t>
            </a:r>
            <a:endParaRPr lang="pt-BR" sz="2800" dirty="0">
              <a:latin typeface="Times New Roman" panose="02020603050405020304" pitchFamily="18" charset="0"/>
              <a:cs typeface="Times New Roman" panose="02020603050405020304" pitchFamily="18" charset="0"/>
            </a:endParaRPr>
          </a:p>
        </p:txBody>
      </p:sp>
      <p:sp>
        <p:nvSpPr>
          <p:cNvPr id="4" name="Retângulo 3"/>
          <p:cNvSpPr/>
          <p:nvPr/>
        </p:nvSpPr>
        <p:spPr>
          <a:xfrm>
            <a:off x="3667294" y="935818"/>
            <a:ext cx="4225837" cy="769441"/>
          </a:xfrm>
          <a:prstGeom prst="rect">
            <a:avLst/>
          </a:prstGeom>
        </p:spPr>
        <p:txBody>
          <a:bodyPr wrap="none">
            <a:spAutoFit/>
          </a:bodyPr>
          <a:lstStyle/>
          <a:p>
            <a:pPr algn="just"/>
            <a:r>
              <a:rPr lang="pt-BR" sz="4400" dirty="0" smtClean="0">
                <a:latin typeface="Times New Roman" panose="02020603050405020304" pitchFamily="18" charset="0"/>
                <a:cs typeface="Times New Roman" panose="02020603050405020304" pitchFamily="18" charset="0"/>
              </a:rPr>
              <a:t>EQUALIZAÇÃO</a:t>
            </a:r>
          </a:p>
        </p:txBody>
      </p:sp>
      <p:sp>
        <p:nvSpPr>
          <p:cNvPr id="5" name="Espaço Reservado para Número de Slide 4"/>
          <p:cNvSpPr>
            <a:spLocks noGrp="1"/>
          </p:cNvSpPr>
          <p:nvPr>
            <p:ph type="sldNum" sz="quarter" idx="12"/>
          </p:nvPr>
        </p:nvSpPr>
        <p:spPr/>
        <p:txBody>
          <a:bodyPr/>
          <a:lstStyle/>
          <a:p>
            <a:fld id="{FB4A8C0B-E23F-40DD-9AAA-3D6BA452ADC2}" type="slidenum">
              <a:rPr lang="pt-BR" smtClean="0"/>
              <a:t>32</a:t>
            </a:fld>
            <a:endParaRPr lang="pt-BR"/>
          </a:p>
        </p:txBody>
      </p:sp>
    </p:spTree>
    <p:extLst>
      <p:ext uri="{BB962C8B-B14F-4D97-AF65-F5344CB8AC3E}">
        <p14:creationId xmlns:p14="http://schemas.microsoft.com/office/powerpoint/2010/main" val="3789904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FB4A8C0B-E23F-40DD-9AAA-3D6BA452ADC2}" type="slidenum">
              <a:rPr lang="pt-BR" smtClean="0"/>
              <a:t>33</a:t>
            </a:fld>
            <a:endParaRPr lang="pt-BR"/>
          </a:p>
        </p:txBody>
      </p:sp>
      <p:pic>
        <p:nvPicPr>
          <p:cNvPr id="5" name="Imagem 4"/>
          <p:cNvPicPr>
            <a:picLocks noChangeAspect="1"/>
          </p:cNvPicPr>
          <p:nvPr/>
        </p:nvPicPr>
        <p:blipFill>
          <a:blip r:embed="rId2"/>
          <a:stretch>
            <a:fillRect/>
          </a:stretch>
        </p:blipFill>
        <p:spPr>
          <a:xfrm>
            <a:off x="5884958" y="1010122"/>
            <a:ext cx="5582587" cy="4398911"/>
          </a:xfrm>
          <a:prstGeom prst="rect">
            <a:avLst/>
          </a:prstGeom>
        </p:spPr>
      </p:pic>
      <p:sp>
        <p:nvSpPr>
          <p:cNvPr id="6" name="CaixaDeTexto 5"/>
          <p:cNvSpPr txBox="1"/>
          <p:nvPr/>
        </p:nvSpPr>
        <p:spPr>
          <a:xfrm>
            <a:off x="5884958" y="401649"/>
            <a:ext cx="5112233" cy="400110"/>
          </a:xfrm>
          <a:prstGeom prst="rect">
            <a:avLst/>
          </a:prstGeom>
          <a:noFill/>
        </p:spPr>
        <p:txBody>
          <a:bodyPr wrap="none" rtlCol="0">
            <a:spAutoFit/>
          </a:bodyPr>
          <a:lstStyle/>
          <a:p>
            <a:r>
              <a:rPr lang="pt-BR" sz="2000" dirty="0" smtClean="0">
                <a:latin typeface="Times New Roman" panose="02020603050405020304" pitchFamily="18" charset="0"/>
                <a:cs typeface="Times New Roman" panose="02020603050405020304" pitchFamily="18" charset="0"/>
              </a:rPr>
              <a:t>HISTOGRAMA DA IMAGEM RESULTANTE</a:t>
            </a:r>
            <a:endParaRPr lang="pt-BR" sz="2000" dirty="0">
              <a:latin typeface="Times New Roman" panose="02020603050405020304" pitchFamily="18" charset="0"/>
              <a:cs typeface="Times New Roman" panose="02020603050405020304" pitchFamily="18" charset="0"/>
            </a:endParaRPr>
          </a:p>
        </p:txBody>
      </p:sp>
      <p:sp>
        <p:nvSpPr>
          <p:cNvPr id="7" name="CaixaDeTexto 6"/>
          <p:cNvSpPr txBox="1"/>
          <p:nvPr/>
        </p:nvSpPr>
        <p:spPr>
          <a:xfrm rot="16200000">
            <a:off x="4707149" y="2832884"/>
            <a:ext cx="1909497" cy="338554"/>
          </a:xfrm>
          <a:prstGeom prst="rect">
            <a:avLst/>
          </a:prstGeom>
          <a:noFill/>
        </p:spPr>
        <p:txBody>
          <a:bodyPr wrap="none" rtlCol="0">
            <a:spAutoFit/>
          </a:bodyPr>
          <a:lstStyle/>
          <a:p>
            <a:r>
              <a:rPr lang="pt-BR" sz="1600" dirty="0" smtClean="0">
                <a:latin typeface="Times New Roman" panose="02020603050405020304" pitchFamily="18" charset="0"/>
                <a:cs typeface="Times New Roman" panose="02020603050405020304" pitchFamily="18" charset="0"/>
              </a:rPr>
              <a:t>Quantidade de </a:t>
            </a:r>
            <a:r>
              <a:rPr lang="pt-BR" sz="1600" i="1" dirty="0" smtClean="0">
                <a:latin typeface="Times New Roman" panose="02020603050405020304" pitchFamily="18" charset="0"/>
                <a:cs typeface="Times New Roman" panose="02020603050405020304" pitchFamily="18" charset="0"/>
              </a:rPr>
              <a:t>pixels</a:t>
            </a:r>
            <a:endParaRPr lang="pt-BR" sz="1600" i="1" dirty="0">
              <a:latin typeface="Times New Roman" panose="02020603050405020304" pitchFamily="18" charset="0"/>
              <a:cs typeface="Times New Roman" panose="02020603050405020304" pitchFamily="18" charset="0"/>
            </a:endParaRPr>
          </a:p>
        </p:txBody>
      </p:sp>
      <p:sp>
        <p:nvSpPr>
          <p:cNvPr id="8" name="CaixaDeTexto 7"/>
          <p:cNvSpPr txBox="1"/>
          <p:nvPr/>
        </p:nvSpPr>
        <p:spPr>
          <a:xfrm>
            <a:off x="7784910" y="5558423"/>
            <a:ext cx="1651379" cy="338554"/>
          </a:xfrm>
          <a:prstGeom prst="rect">
            <a:avLst/>
          </a:prstGeom>
          <a:noFill/>
        </p:spPr>
        <p:txBody>
          <a:bodyPr wrap="square" rtlCol="0">
            <a:spAutoFit/>
          </a:bodyPr>
          <a:lstStyle/>
          <a:p>
            <a:r>
              <a:rPr lang="pt-BR" sz="1600" dirty="0" smtClean="0">
                <a:latin typeface="Times New Roman" panose="02020603050405020304" pitchFamily="18" charset="0"/>
                <a:cs typeface="Times New Roman" panose="02020603050405020304" pitchFamily="18" charset="0"/>
              </a:rPr>
              <a:t>Nível de Cinza</a:t>
            </a:r>
            <a:endParaRPr lang="pt-BR" sz="1600" dirty="0">
              <a:latin typeface="Times New Roman" panose="02020603050405020304" pitchFamily="18" charset="0"/>
              <a:cs typeface="Times New Roman" panose="02020603050405020304" pitchFamily="18" charset="0"/>
            </a:endParaRPr>
          </a:p>
        </p:txBody>
      </p:sp>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62" y="3541085"/>
            <a:ext cx="4521663" cy="2997827"/>
          </a:xfrm>
          <a:prstGeom prst="rect">
            <a:avLst/>
          </a:prstGeom>
        </p:spPr>
      </p:pic>
      <p:pic>
        <p:nvPicPr>
          <p:cNvPr id="10" name="Image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762" y="170616"/>
            <a:ext cx="4526656" cy="3001137"/>
          </a:xfrm>
          <a:prstGeom prst="rect">
            <a:avLst/>
          </a:prstGeom>
        </p:spPr>
      </p:pic>
      <p:sp>
        <p:nvSpPr>
          <p:cNvPr id="11" name="Retângulo 10"/>
          <p:cNvSpPr/>
          <p:nvPr/>
        </p:nvSpPr>
        <p:spPr>
          <a:xfrm>
            <a:off x="239762" y="3171753"/>
            <a:ext cx="3025187" cy="369332"/>
          </a:xfrm>
          <a:prstGeom prst="rect">
            <a:avLst/>
          </a:prstGeom>
        </p:spPr>
        <p:txBody>
          <a:bodyPr wrap="none">
            <a:spAutoFit/>
          </a:bodyPr>
          <a:lstStyle/>
          <a:p>
            <a:r>
              <a:rPr lang="pt-BR" dirty="0">
                <a:latin typeface="Times New Roman" panose="02020603050405020304" pitchFamily="18" charset="0"/>
                <a:cs typeface="Times New Roman" panose="02020603050405020304" pitchFamily="18" charset="0"/>
              </a:rPr>
              <a:t>Figura </a:t>
            </a:r>
            <a:r>
              <a:rPr lang="pt-BR" dirty="0" smtClean="0">
                <a:latin typeface="Times New Roman" panose="02020603050405020304" pitchFamily="18" charset="0"/>
                <a:cs typeface="Times New Roman" panose="02020603050405020304" pitchFamily="18" charset="0"/>
              </a:rPr>
              <a:t>18 (a) imagem original </a:t>
            </a:r>
            <a:endParaRPr lang="pt-BR" dirty="0"/>
          </a:p>
        </p:txBody>
      </p:sp>
      <p:sp>
        <p:nvSpPr>
          <p:cNvPr id="12" name="Retângulo 11"/>
          <p:cNvSpPr/>
          <p:nvPr/>
        </p:nvSpPr>
        <p:spPr>
          <a:xfrm>
            <a:off x="239761" y="6488668"/>
            <a:ext cx="5808000" cy="369332"/>
          </a:xfrm>
          <a:prstGeom prst="rect">
            <a:avLst/>
          </a:prstGeom>
        </p:spPr>
        <p:txBody>
          <a:bodyPr wrap="none">
            <a:spAutoFit/>
          </a:bodyPr>
          <a:lstStyle/>
          <a:p>
            <a:r>
              <a:rPr lang="pt-BR" dirty="0">
                <a:latin typeface="Times New Roman" panose="02020603050405020304" pitchFamily="18" charset="0"/>
                <a:cs typeface="Times New Roman" panose="02020603050405020304" pitchFamily="18" charset="0"/>
              </a:rPr>
              <a:t>Figura </a:t>
            </a:r>
            <a:r>
              <a:rPr lang="pt-BR" dirty="0" smtClean="0">
                <a:latin typeface="Times New Roman" panose="02020603050405020304" pitchFamily="18" charset="0"/>
                <a:cs typeface="Times New Roman" panose="02020603050405020304" pitchFamily="18" charset="0"/>
              </a:rPr>
              <a:t>18 (b) imagem após</a:t>
            </a:r>
            <a:r>
              <a:rPr lang="pt-BR" dirty="0">
                <a:latin typeface="Times New Roman" panose="02020603050405020304" pitchFamily="18" charset="0"/>
                <a:cs typeface="Times New Roman" panose="02020603050405020304" pitchFamily="18" charset="0"/>
              </a:rPr>
              <a:t> aplicação da técnica</a:t>
            </a:r>
            <a:r>
              <a:rPr lang="pt-BR" dirty="0" smtClean="0">
                <a:latin typeface="Times New Roman" panose="02020603050405020304" pitchFamily="18" charset="0"/>
                <a:cs typeface="Times New Roman" panose="02020603050405020304" pitchFamily="18" charset="0"/>
              </a:rPr>
              <a:t> equalização </a:t>
            </a:r>
            <a:endParaRPr lang="pt-BR" dirty="0"/>
          </a:p>
        </p:txBody>
      </p:sp>
    </p:spTree>
    <p:extLst>
      <p:ext uri="{BB962C8B-B14F-4D97-AF65-F5344CB8AC3E}">
        <p14:creationId xmlns:p14="http://schemas.microsoft.com/office/powerpoint/2010/main" val="3491868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34164" y="2493666"/>
            <a:ext cx="10068616"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endParaRPr lang="pt-BR" sz="2000"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FB4A8C0B-E23F-40DD-9AAA-3D6BA452ADC2}" type="slidenum">
              <a:rPr lang="pt-BR" smtClean="0"/>
              <a:t>34</a:t>
            </a:fld>
            <a:endParaRPr lang="pt-BR"/>
          </a:p>
        </p:txBody>
      </p:sp>
      <p:sp>
        <p:nvSpPr>
          <p:cNvPr id="5" name="Retângulo 4"/>
          <p:cNvSpPr/>
          <p:nvPr/>
        </p:nvSpPr>
        <p:spPr>
          <a:xfrm>
            <a:off x="1054841" y="1377932"/>
            <a:ext cx="8791189" cy="769441"/>
          </a:xfrm>
          <a:prstGeom prst="rect">
            <a:avLst/>
          </a:prstGeom>
        </p:spPr>
        <p:txBody>
          <a:bodyPr wrap="none">
            <a:spAutoFit/>
          </a:bodyPr>
          <a:lstStyle/>
          <a:p>
            <a:pPr algn="just"/>
            <a:r>
              <a:rPr lang="pt-BR" sz="4400"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332513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804653" y="753273"/>
            <a:ext cx="7093609" cy="1446550"/>
          </a:xfrm>
          <a:prstGeom prst="rect">
            <a:avLst/>
          </a:prstGeom>
        </p:spPr>
        <p:txBody>
          <a:bodyPr wrap="none">
            <a:spAutoFit/>
          </a:bodyPr>
          <a:lstStyle/>
          <a:p>
            <a:pPr algn="ctr"/>
            <a:r>
              <a:rPr lang="pt-BR" sz="4400" dirty="0" smtClean="0">
                <a:latin typeface="Times New Roman" panose="02020603050405020304" pitchFamily="18" charset="0"/>
                <a:cs typeface="Times New Roman" panose="02020603050405020304" pitchFamily="18" charset="0"/>
              </a:rPr>
              <a:t>ESPECTRO </a:t>
            </a:r>
          </a:p>
          <a:p>
            <a:pPr algn="ctr"/>
            <a:r>
              <a:rPr lang="pt-BR" sz="4400" dirty="0" smtClean="0">
                <a:latin typeface="Times New Roman" panose="02020603050405020304" pitchFamily="18" charset="0"/>
                <a:cs typeface="Times New Roman" panose="02020603050405020304" pitchFamily="18" charset="0"/>
              </a:rPr>
              <a:t>ELETROMAGNÉTICO (EM)</a:t>
            </a:r>
            <a:endParaRPr lang="pt-BR" sz="4400"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r>
              <a:rPr lang="pt-BR" dirty="0" smtClean="0"/>
              <a:t>3</a:t>
            </a:r>
            <a:endParaRPr lang="pt-BR" dirty="0"/>
          </a:p>
        </p:txBody>
      </p:sp>
      <p:sp>
        <p:nvSpPr>
          <p:cNvPr id="2" name="Retângulo 1"/>
          <p:cNvSpPr/>
          <p:nvPr/>
        </p:nvSpPr>
        <p:spPr>
          <a:xfrm>
            <a:off x="1252145" y="2924607"/>
            <a:ext cx="9441252" cy="2246769"/>
          </a:xfrm>
          <a:prstGeom prst="rect">
            <a:avLst/>
          </a:prstGeom>
        </p:spPr>
        <p:txBody>
          <a:bodyPr wrap="square">
            <a:spAutoFit/>
          </a:bodyPr>
          <a:lstStyle/>
          <a:p>
            <a:pPr algn="just"/>
            <a:r>
              <a:rPr lang="pt-BR" sz="2800" dirty="0" smtClean="0">
                <a:latin typeface="Times New Roman" panose="02020603050405020304" pitchFamily="18" charset="0"/>
                <a:cs typeface="Times New Roman" panose="02020603050405020304" pitchFamily="18" charset="0"/>
              </a:rPr>
              <a:t>Os seres humanos são limitados à banda visual do espectro eletromagnético (EM). Animais como felinos conseguem captar uma faixa maior de comprimentos de ondas. Aparelhos de processamento de imagens cobrem quase todo o espectro EM, variando de ondas gama a ondas de rádio.</a:t>
            </a:r>
            <a:endParaRPr lang="pt-B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053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r>
              <a:rPr lang="pt-BR" dirty="0" smtClean="0"/>
              <a:t>4</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03" y="1416605"/>
            <a:ext cx="11891798" cy="3903308"/>
          </a:xfrm>
          <a:prstGeom prst="rect">
            <a:avLst/>
          </a:prstGeom>
        </p:spPr>
      </p:pic>
      <p:sp>
        <p:nvSpPr>
          <p:cNvPr id="4" name="CaixaDeTexto 3"/>
          <p:cNvSpPr txBox="1"/>
          <p:nvPr/>
        </p:nvSpPr>
        <p:spPr>
          <a:xfrm>
            <a:off x="367056" y="5319913"/>
            <a:ext cx="4063933" cy="646331"/>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2 - Espectro eletromagnético (EM)</a:t>
            </a: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559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r>
              <a:rPr lang="pt-BR" dirty="0" smtClean="0"/>
              <a:t>5</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353" y="811789"/>
            <a:ext cx="7013865" cy="5131811"/>
          </a:xfrm>
          <a:prstGeom prst="rect">
            <a:avLst/>
          </a:prstGeom>
        </p:spPr>
      </p:pic>
      <p:sp>
        <p:nvSpPr>
          <p:cNvPr id="5" name="CaixaDeTexto 4"/>
          <p:cNvSpPr txBox="1"/>
          <p:nvPr/>
        </p:nvSpPr>
        <p:spPr>
          <a:xfrm>
            <a:off x="1516186" y="5943600"/>
            <a:ext cx="5320687"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a:t>
            </a:r>
            <a:r>
              <a:rPr lang="pt-BR" dirty="0">
                <a:latin typeface="Times New Roman" panose="02020603050405020304" pitchFamily="18" charset="0"/>
                <a:cs typeface="Times New Roman" panose="02020603050405020304" pitchFamily="18" charset="0"/>
              </a:rPr>
              <a:t>3 - Espectro eletromagnético (</a:t>
            </a:r>
            <a:r>
              <a:rPr lang="pt-BR" dirty="0" smtClean="0">
                <a:latin typeface="Times New Roman" panose="02020603050405020304" pitchFamily="18" charset="0"/>
                <a:cs typeface="Times New Roman" panose="02020603050405020304" pitchFamily="18" charset="0"/>
              </a:rPr>
              <a:t>EM) - frequências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80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r>
              <a:rPr lang="pt-BR" dirty="0" smtClean="0"/>
              <a:t>6</a:t>
            </a:r>
            <a:endParaRPr lang="pt-BR" dirty="0"/>
          </a:p>
        </p:txBody>
      </p:sp>
      <p:sp>
        <p:nvSpPr>
          <p:cNvPr id="3" name="Retângulo 2"/>
          <p:cNvSpPr/>
          <p:nvPr/>
        </p:nvSpPr>
        <p:spPr>
          <a:xfrm>
            <a:off x="1079208" y="2409825"/>
            <a:ext cx="9614433" cy="3108543"/>
          </a:xfrm>
          <a:prstGeom prst="rect">
            <a:avLst/>
          </a:prstGeom>
        </p:spPr>
        <p:txBody>
          <a:bodyPr wrap="square">
            <a:spAutoFit/>
          </a:bodyPr>
          <a:lstStyle/>
          <a:p>
            <a:pPr marL="285750" indent="-285750" algn="just">
              <a:buFont typeface="Arial" panose="020B0604020202020204" pitchFamily="34" charset="0"/>
              <a:buChar char="•"/>
            </a:pPr>
            <a:r>
              <a:rPr lang="pt-BR" sz="2800" dirty="0" smtClean="0">
                <a:latin typeface="Times New Roman" panose="02020603050405020304" pitchFamily="18" charset="0"/>
                <a:cs typeface="Times New Roman" panose="02020603050405020304" pitchFamily="18" charset="0"/>
              </a:rPr>
              <a:t>A maioria das imagens considera o espaço bidimensional, sendo definida como </a:t>
            </a:r>
            <a:r>
              <a:rPr lang="pt-BR" sz="2800" b="1" i="1" dirty="0" smtClean="0">
                <a:latin typeface="Times New Roman" panose="02020603050405020304" pitchFamily="18" charset="0"/>
                <a:cs typeface="Times New Roman" panose="02020603050405020304" pitchFamily="18" charset="0"/>
              </a:rPr>
              <a:t>f(x , y)</a:t>
            </a:r>
            <a:r>
              <a:rPr lang="pt-BR" sz="2800" dirty="0" smtClean="0">
                <a:latin typeface="Times New Roman" panose="02020603050405020304" pitchFamily="18" charset="0"/>
                <a:cs typeface="Times New Roman" panose="02020603050405020304" pitchFamily="18" charset="0"/>
              </a:rPr>
              <a:t>, onde x e y são as coordenadas espaciais e o valor de </a:t>
            </a:r>
            <a:r>
              <a:rPr lang="pt-BR" sz="2800" b="1" dirty="0" smtClean="0">
                <a:latin typeface="Times New Roman" panose="02020603050405020304" pitchFamily="18" charset="0"/>
                <a:cs typeface="Times New Roman" panose="02020603050405020304" pitchFamily="18" charset="0"/>
              </a:rPr>
              <a:t>f</a:t>
            </a:r>
            <a:r>
              <a:rPr lang="pt-BR" sz="2800" dirty="0" smtClean="0">
                <a:latin typeface="Times New Roman" panose="02020603050405020304" pitchFamily="18" charset="0"/>
                <a:cs typeface="Times New Roman" panose="02020603050405020304" pitchFamily="18" charset="0"/>
              </a:rPr>
              <a:t> na coordenada espacial </a:t>
            </a:r>
            <a:r>
              <a:rPr lang="pt-BR" sz="2800" b="1" dirty="0" smtClean="0">
                <a:latin typeface="Times New Roman" panose="02020603050405020304" pitchFamily="18" charset="0"/>
                <a:cs typeface="Times New Roman" panose="02020603050405020304" pitchFamily="18" charset="0"/>
              </a:rPr>
              <a:t>(x , y) </a:t>
            </a:r>
            <a:r>
              <a:rPr lang="pt-BR" sz="2800" dirty="0" smtClean="0">
                <a:latin typeface="Times New Roman" panose="02020603050405020304" pitchFamily="18" charset="0"/>
                <a:cs typeface="Times New Roman" panose="02020603050405020304" pitchFamily="18" charset="0"/>
              </a:rPr>
              <a:t>fornece a intensidade  determinada pelo o brilho da imagem no ponto. </a:t>
            </a:r>
          </a:p>
          <a:p>
            <a:pPr marL="285750" indent="-285750" algn="just">
              <a:buFont typeface="Arial" panose="020B0604020202020204" pitchFamily="34" charset="0"/>
              <a:buChar char="•"/>
            </a:pPr>
            <a:endParaRPr lang="pt-BR" sz="2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pt-BR" sz="2800" dirty="0" smtClean="0">
                <a:latin typeface="Times New Roman" panose="02020603050405020304" pitchFamily="18" charset="0"/>
                <a:cs typeface="Times New Roman" panose="02020603050405020304" pitchFamily="18" charset="0"/>
              </a:rPr>
              <a:t>A imagem depende da “quantidade de luz” incidente na cena e da “quantidade de luz” refletida pelos objetos da cena.</a:t>
            </a:r>
            <a:endParaRPr lang="pt-BR" sz="2800" dirty="0">
              <a:latin typeface="Times New Roman" panose="02020603050405020304" pitchFamily="18" charset="0"/>
              <a:cs typeface="Times New Roman" panose="02020603050405020304" pitchFamily="18" charset="0"/>
            </a:endParaRPr>
          </a:p>
        </p:txBody>
      </p:sp>
      <p:sp>
        <p:nvSpPr>
          <p:cNvPr id="4" name="Retângulo 3"/>
          <p:cNvSpPr/>
          <p:nvPr/>
        </p:nvSpPr>
        <p:spPr>
          <a:xfrm>
            <a:off x="2355649" y="982284"/>
            <a:ext cx="7061549" cy="769441"/>
          </a:xfrm>
          <a:prstGeom prst="rect">
            <a:avLst/>
          </a:prstGeom>
        </p:spPr>
        <p:txBody>
          <a:bodyPr wrap="none">
            <a:spAutoFit/>
          </a:bodyPr>
          <a:lstStyle/>
          <a:p>
            <a:r>
              <a:rPr lang="pt-BR" sz="4400" dirty="0" smtClean="0">
                <a:latin typeface="Times New Roman" panose="02020603050405020304" pitchFamily="18" charset="0"/>
                <a:cs typeface="Times New Roman" panose="02020603050405020304" pitchFamily="18" charset="0"/>
              </a:rPr>
              <a:t>INTENSIDADE LUMINOSA</a:t>
            </a:r>
            <a:endParaRPr lang="pt-BR"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81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85968" y="1088538"/>
            <a:ext cx="10467832" cy="4616648"/>
          </a:xfrm>
          <a:prstGeom prst="rect">
            <a:avLst/>
          </a:prstGeom>
        </p:spPr>
        <p:txBody>
          <a:bodyPr wrap="square">
            <a:spAutoFit/>
          </a:bodyPr>
          <a:lstStyle/>
          <a:p>
            <a:pPr algn="ctr">
              <a:lnSpc>
                <a:spcPct val="150000"/>
              </a:lnSpc>
            </a:pPr>
            <a:r>
              <a:rPr lang="pt-BR" sz="2800" dirty="0" smtClean="0">
                <a:latin typeface="Times New Roman" panose="02020603050405020304" pitchFamily="18" charset="0"/>
                <a:cs typeface="Times New Roman" panose="02020603050405020304" pitchFamily="18" charset="0"/>
              </a:rPr>
              <a:t>  </a:t>
            </a:r>
            <a:r>
              <a:rPr lang="pt-BR" sz="2800" b="1" i="1" dirty="0" smtClean="0">
                <a:latin typeface="Times New Roman" panose="02020603050405020304" pitchFamily="18" charset="0"/>
                <a:cs typeface="Times New Roman" panose="02020603050405020304" pitchFamily="18" charset="0"/>
              </a:rPr>
              <a:t>f</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 , y</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 = i </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 , y</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 * r </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 , y</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onde:</a:t>
            </a:r>
          </a:p>
          <a:p>
            <a:pPr marL="285750" indent="-285750" algn="ctr">
              <a:lnSpc>
                <a:spcPct val="150000"/>
              </a:lnSpc>
              <a:buFont typeface="Wingdings" panose="05000000000000000000" pitchFamily="2" charset="2"/>
              <a:buChar char="§"/>
            </a:pPr>
            <a:r>
              <a:rPr lang="pt-BR" sz="2800" b="1" dirty="0" smtClean="0">
                <a:latin typeface="Times New Roman" panose="02020603050405020304" pitchFamily="18" charset="0"/>
                <a:cs typeface="Times New Roman" panose="02020603050405020304" pitchFamily="18" charset="0"/>
              </a:rPr>
              <a:t> </a:t>
            </a:r>
            <a:r>
              <a:rPr lang="pt-BR" sz="2800" b="1" i="1" dirty="0" smtClean="0">
                <a:latin typeface="Times New Roman" panose="02020603050405020304" pitchFamily="18" charset="0"/>
                <a:cs typeface="Times New Roman" panose="02020603050405020304" pitchFamily="18" charset="0"/>
              </a:rPr>
              <a:t>i(x , y)</a:t>
            </a:r>
            <a:r>
              <a:rPr lang="pt-BR" sz="2800" b="1" dirty="0" smtClean="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depende da fonte de luz, </a:t>
            </a:r>
          </a:p>
          <a:p>
            <a:pPr marL="285750" indent="-285750" algn="ctr">
              <a:lnSpc>
                <a:spcPct val="150000"/>
              </a:lnSpc>
              <a:buFont typeface="Wingdings" panose="05000000000000000000" pitchFamily="2" charset="2"/>
              <a:buChar char="§"/>
            </a:pPr>
            <a:r>
              <a:rPr lang="pt-BR" sz="2800" b="1" dirty="0" smtClean="0">
                <a:latin typeface="Times New Roman" panose="02020603050405020304" pitchFamily="18" charset="0"/>
                <a:cs typeface="Times New Roman" panose="02020603050405020304" pitchFamily="18" charset="0"/>
              </a:rPr>
              <a:t>(0</a:t>
            </a:r>
            <a:r>
              <a:rPr lang="pt-BR" sz="2800" b="1" i="1" dirty="0" smtClean="0">
                <a:latin typeface="Times New Roman" panose="02020603050405020304" pitchFamily="18" charset="0"/>
                <a:cs typeface="Times New Roman" panose="02020603050405020304" pitchFamily="18" charset="0"/>
              </a:rPr>
              <a:t> </a:t>
            </a:r>
            <a:r>
              <a:rPr lang="pt-BR" sz="2800" b="1" dirty="0" smtClean="0">
                <a:latin typeface="Times New Roman" panose="02020603050405020304" pitchFamily="18" charset="0"/>
                <a:cs typeface="Times New Roman" panose="02020603050405020304" pitchFamily="18" charset="0"/>
              </a:rPr>
              <a:t>&lt;</a:t>
            </a:r>
            <a:r>
              <a:rPr lang="pt-BR" sz="2800" b="1" i="1" dirty="0" smtClean="0">
                <a:latin typeface="Times New Roman" panose="02020603050405020304" pitchFamily="18" charset="0"/>
                <a:cs typeface="Times New Roman" panose="02020603050405020304" pitchFamily="18" charset="0"/>
              </a:rPr>
              <a:t> i </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 , y</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 </a:t>
            </a:r>
            <a:r>
              <a:rPr lang="pt-BR" sz="2800" b="1" dirty="0" smtClean="0">
                <a:latin typeface="Times New Roman" panose="02020603050405020304" pitchFamily="18" charset="0"/>
                <a:cs typeface="Times New Roman" panose="02020603050405020304" pitchFamily="18" charset="0"/>
              </a:rPr>
              <a:t>&lt; ∞)</a:t>
            </a:r>
          </a:p>
          <a:p>
            <a:pPr marL="285750" indent="-285750" algn="ctr">
              <a:lnSpc>
                <a:spcPct val="150000"/>
              </a:lnSpc>
              <a:buFont typeface="Wingdings" panose="05000000000000000000" pitchFamily="2" charset="2"/>
              <a:buChar char="§"/>
            </a:pPr>
            <a:r>
              <a:rPr lang="pt-BR" sz="2800" dirty="0" smtClean="0">
                <a:latin typeface="Times New Roman" panose="02020603050405020304" pitchFamily="18" charset="0"/>
                <a:cs typeface="Times New Roman" panose="02020603050405020304" pitchFamily="18" charset="0"/>
              </a:rPr>
              <a:t> </a:t>
            </a:r>
            <a:r>
              <a:rPr lang="pt-BR" sz="2800" b="1" i="1" dirty="0" smtClean="0">
                <a:latin typeface="Times New Roman" panose="02020603050405020304" pitchFamily="18" charset="0"/>
                <a:cs typeface="Times New Roman" panose="02020603050405020304" pitchFamily="18" charset="0"/>
              </a:rPr>
              <a:t>r </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 , y</a:t>
            </a:r>
            <a:r>
              <a:rPr lang="pt-BR" sz="2800" b="1" dirty="0" smtClean="0">
                <a:latin typeface="Times New Roman" panose="02020603050405020304" pitchFamily="18" charset="0"/>
                <a:cs typeface="Times New Roman" panose="02020603050405020304" pitchFamily="18" charset="0"/>
              </a:rPr>
              <a:t>)</a:t>
            </a:r>
            <a:r>
              <a:rPr lang="pt-BR" sz="2800" dirty="0" smtClean="0">
                <a:latin typeface="Times New Roman" panose="02020603050405020304" pitchFamily="18" charset="0"/>
                <a:cs typeface="Times New Roman" panose="02020603050405020304" pitchFamily="18" charset="0"/>
              </a:rPr>
              <a:t> depende do tipo de material que compõe o objeto, </a:t>
            </a:r>
          </a:p>
          <a:p>
            <a:pPr marL="285750" indent="-285750" algn="ctr">
              <a:lnSpc>
                <a:spcPct val="150000"/>
              </a:lnSpc>
              <a:buFont typeface="Wingdings" panose="05000000000000000000" pitchFamily="2" charset="2"/>
              <a:buChar char="§"/>
            </a:pPr>
            <a:r>
              <a:rPr lang="pt-BR" sz="2800" b="1" dirty="0" smtClean="0">
                <a:latin typeface="Times New Roman" panose="02020603050405020304" pitchFamily="18" charset="0"/>
                <a:cs typeface="Times New Roman" panose="02020603050405020304" pitchFamily="18" charset="0"/>
              </a:rPr>
              <a:t>(0</a:t>
            </a:r>
            <a:r>
              <a:rPr lang="pt-BR" sz="2800" b="1" i="1" dirty="0" smtClean="0">
                <a:latin typeface="Times New Roman" panose="02020603050405020304" pitchFamily="18" charset="0"/>
                <a:cs typeface="Times New Roman" panose="02020603050405020304" pitchFamily="18" charset="0"/>
              </a:rPr>
              <a:t> </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 r </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 , y</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 </a:t>
            </a:r>
            <a:r>
              <a:rPr lang="pt-BR" sz="2800" b="1" dirty="0" smtClean="0">
                <a:latin typeface="Times New Roman" panose="02020603050405020304" pitchFamily="18" charset="0"/>
                <a:cs typeface="Times New Roman" panose="02020603050405020304" pitchFamily="18" charset="0"/>
              </a:rPr>
              <a:t>≤ 1)</a:t>
            </a:r>
            <a:endParaRPr lang="pt-BR" sz="2800" b="1" i="1" dirty="0" smtClean="0">
              <a:latin typeface="Times New Roman" panose="02020603050405020304" pitchFamily="18" charset="0"/>
              <a:cs typeface="Times New Roman" panose="02020603050405020304" pitchFamily="18" charset="0"/>
            </a:endParaRPr>
          </a:p>
          <a:p>
            <a:pPr>
              <a:lnSpc>
                <a:spcPct val="150000"/>
              </a:lnSpc>
            </a:pPr>
            <a:r>
              <a:rPr lang="pt-BR" sz="2800" dirty="0" smtClean="0">
                <a:latin typeface="Times New Roman" panose="02020603050405020304" pitchFamily="18" charset="0"/>
                <a:cs typeface="Times New Roman" panose="02020603050405020304" pitchFamily="18" charset="0"/>
              </a:rPr>
              <a:t>Verifica-se que </a:t>
            </a:r>
            <a:r>
              <a:rPr lang="pt-BR" sz="2800" b="1" i="1" dirty="0" smtClean="0">
                <a:latin typeface="Times New Roman" panose="02020603050405020304" pitchFamily="18" charset="0"/>
                <a:cs typeface="Times New Roman" panose="02020603050405020304" pitchFamily="18" charset="0"/>
              </a:rPr>
              <a:t>r</a:t>
            </a:r>
            <a:r>
              <a:rPr lang="pt-BR" sz="2800" b="1" dirty="0" smtClean="0">
                <a:latin typeface="Times New Roman" panose="02020603050405020304" pitchFamily="18" charset="0"/>
                <a:cs typeface="Times New Roman" panose="02020603050405020304" pitchFamily="18" charset="0"/>
              </a:rPr>
              <a:t>(</a:t>
            </a:r>
            <a:r>
              <a:rPr lang="pt-BR" sz="2800" b="1" i="1" dirty="0" smtClean="0">
                <a:latin typeface="Times New Roman" panose="02020603050405020304" pitchFamily="18" charset="0"/>
                <a:cs typeface="Times New Roman" panose="02020603050405020304" pitchFamily="18" charset="0"/>
              </a:rPr>
              <a:t>x , y</a:t>
            </a:r>
            <a:r>
              <a:rPr lang="pt-BR" sz="2800" b="1" dirty="0" smtClean="0">
                <a:latin typeface="Times New Roman" panose="02020603050405020304" pitchFamily="18" charset="0"/>
                <a:cs typeface="Times New Roman" panose="02020603050405020304" pitchFamily="18" charset="0"/>
              </a:rPr>
              <a:t>)</a:t>
            </a:r>
            <a:r>
              <a:rPr lang="pt-BR" sz="2800" dirty="0" smtClean="0">
                <a:latin typeface="Times New Roman" panose="02020603050405020304" pitchFamily="18" charset="0"/>
                <a:cs typeface="Times New Roman" panose="02020603050405020304" pitchFamily="18" charset="0"/>
              </a:rPr>
              <a:t> assume o valor </a:t>
            </a:r>
            <a:r>
              <a:rPr lang="pt-BR" sz="2800" b="1" dirty="0" smtClean="0">
                <a:latin typeface="Times New Roman" panose="02020603050405020304" pitchFamily="18" charset="0"/>
                <a:cs typeface="Times New Roman" panose="02020603050405020304" pitchFamily="18" charset="0"/>
              </a:rPr>
              <a:t>0</a:t>
            </a:r>
            <a:r>
              <a:rPr lang="pt-BR" sz="2800" dirty="0" smtClean="0">
                <a:latin typeface="Times New Roman" panose="02020603050405020304" pitchFamily="18" charset="0"/>
                <a:cs typeface="Times New Roman" panose="02020603050405020304" pitchFamily="18" charset="0"/>
              </a:rPr>
              <a:t> (zero) para absorção total e o valor </a:t>
            </a:r>
            <a:r>
              <a:rPr lang="pt-BR" sz="2800" b="1" dirty="0" smtClean="0">
                <a:latin typeface="Times New Roman" panose="02020603050405020304" pitchFamily="18" charset="0"/>
                <a:cs typeface="Times New Roman" panose="02020603050405020304" pitchFamily="18" charset="0"/>
              </a:rPr>
              <a:t>1</a:t>
            </a:r>
            <a:r>
              <a:rPr lang="pt-BR" sz="2800" dirty="0" smtClean="0">
                <a:latin typeface="Times New Roman" panose="02020603050405020304" pitchFamily="18" charset="0"/>
                <a:cs typeface="Times New Roman" panose="02020603050405020304" pitchFamily="18" charset="0"/>
              </a:rPr>
              <a:t> (um) para reflexão total.</a:t>
            </a:r>
            <a:endParaRPr lang="pt-BR" sz="2800" dirty="0">
              <a:latin typeface="Times New Roman" panose="02020603050405020304" pitchFamily="18" charset="0"/>
              <a:cs typeface="Times New Roman" panose="02020603050405020304" pitchFamily="18" charset="0"/>
            </a:endParaRPr>
          </a:p>
        </p:txBody>
      </p:sp>
      <p:sp>
        <p:nvSpPr>
          <p:cNvPr id="5" name="Espaço Reservado para Número de Slide 4"/>
          <p:cNvSpPr>
            <a:spLocks noGrp="1"/>
          </p:cNvSpPr>
          <p:nvPr>
            <p:ph type="sldNum" sz="quarter" idx="12"/>
          </p:nvPr>
        </p:nvSpPr>
        <p:spPr/>
        <p:txBody>
          <a:bodyPr/>
          <a:lstStyle/>
          <a:p>
            <a:r>
              <a:rPr lang="pt-BR" dirty="0" smtClean="0"/>
              <a:t>7</a:t>
            </a:r>
            <a:endParaRPr lang="pt-BR" dirty="0"/>
          </a:p>
        </p:txBody>
      </p:sp>
    </p:spTree>
    <p:extLst>
      <p:ext uri="{BB962C8B-B14F-4D97-AF65-F5344CB8AC3E}">
        <p14:creationId xmlns:p14="http://schemas.microsoft.com/office/powerpoint/2010/main" val="1231017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r>
              <a:rPr lang="pt-BR" dirty="0" smtClean="0"/>
              <a:t>8</a:t>
            </a:r>
            <a:endParaRPr lang="pt-BR" dirty="0"/>
          </a:p>
        </p:txBody>
      </p:sp>
      <p:grpSp>
        <p:nvGrpSpPr>
          <p:cNvPr id="12" name="Agrupar 11"/>
          <p:cNvGrpSpPr/>
          <p:nvPr/>
        </p:nvGrpSpPr>
        <p:grpSpPr>
          <a:xfrm>
            <a:off x="2431636" y="1904817"/>
            <a:ext cx="8427926" cy="3546865"/>
            <a:chOff x="1286189" y="3466680"/>
            <a:chExt cx="5252834" cy="2210638"/>
          </a:xfrm>
        </p:grpSpPr>
        <p:sp>
          <p:nvSpPr>
            <p:cNvPr id="5" name="CaixaDeTexto 4"/>
            <p:cNvSpPr txBox="1"/>
            <p:nvPr/>
          </p:nvSpPr>
          <p:spPr>
            <a:xfrm>
              <a:off x="1286189" y="4290646"/>
              <a:ext cx="968535" cy="369332"/>
            </a:xfrm>
            <a:prstGeom prst="rect">
              <a:avLst/>
            </a:prstGeom>
            <a:noFill/>
          </p:spPr>
          <p:txBody>
            <a:bodyPr wrap="none" rtlCol="0">
              <a:spAutoFit/>
            </a:bodyPr>
            <a:lstStyle/>
            <a:p>
              <a:r>
                <a:rPr lang="pt-BR" i="1" dirty="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x</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y</a:t>
              </a:r>
              <a:r>
                <a:rPr lang="pt-BR" dirty="0" smtClean="0">
                  <a:latin typeface="Times New Roman" panose="02020603050405020304" pitchFamily="18" charset="0"/>
                  <a:cs typeface="Times New Roman" panose="02020603050405020304" pitchFamily="18" charset="0"/>
                </a:rPr>
                <a:t>) =</a:t>
              </a:r>
              <a:endParaRPr lang="pt-BR" dirty="0">
                <a:latin typeface="Times New Roman" panose="02020603050405020304" pitchFamily="18" charset="0"/>
                <a:cs typeface="Times New Roman" panose="02020603050405020304" pitchFamily="18" charset="0"/>
              </a:endParaRPr>
            </a:p>
          </p:txBody>
        </p:sp>
        <p:sp>
          <p:nvSpPr>
            <p:cNvPr id="6" name="Colchete Esquerdo 5"/>
            <p:cNvSpPr/>
            <p:nvPr/>
          </p:nvSpPr>
          <p:spPr>
            <a:xfrm>
              <a:off x="2254724" y="3466681"/>
              <a:ext cx="100483" cy="221063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CaixaDeTexto 7"/>
            <p:cNvSpPr txBox="1"/>
            <p:nvPr/>
          </p:nvSpPr>
          <p:spPr>
            <a:xfrm>
              <a:off x="2431112" y="4084531"/>
              <a:ext cx="3750639" cy="369332"/>
            </a:xfrm>
            <a:prstGeom prst="rect">
              <a:avLst/>
            </a:prstGeom>
            <a:noFill/>
          </p:spPr>
          <p:txBody>
            <a:bodyPr wrap="square" rtlCol="0">
              <a:spAutoFit/>
            </a:bodyPr>
            <a:lstStyle/>
            <a:p>
              <a:r>
                <a:rPr lang="pt-BR" i="1" dirty="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1</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0</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1</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1</a:t>
              </a:r>
              <a:r>
                <a:rPr lang="pt-BR" dirty="0" smtClean="0">
                  <a:latin typeface="Times New Roman" panose="02020603050405020304" pitchFamily="18" charset="0"/>
                  <a:cs typeface="Times New Roman" panose="02020603050405020304" pitchFamily="18" charset="0"/>
                </a:rPr>
                <a:t>)	    ...       </a:t>
              </a:r>
              <a:r>
                <a:rPr lang="pt-BR" i="1" dirty="0" smtClean="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1</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n -1</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9" name="CaixaDeTexto 8"/>
            <p:cNvSpPr txBox="1"/>
            <p:nvPr/>
          </p:nvSpPr>
          <p:spPr>
            <a:xfrm>
              <a:off x="2431112" y="3548609"/>
              <a:ext cx="3775218" cy="369332"/>
            </a:xfrm>
            <a:prstGeom prst="rect">
              <a:avLst/>
            </a:prstGeom>
            <a:noFill/>
          </p:spPr>
          <p:txBody>
            <a:bodyPr wrap="square" rtlCol="0">
              <a:spAutoFit/>
            </a:bodyPr>
            <a:lstStyle/>
            <a:p>
              <a:r>
                <a:rPr lang="pt-BR" i="1" dirty="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0</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0</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a:t>
              </a:r>
              <a:r>
                <a:rPr lang="pt-BR" i="1" dirty="0">
                  <a:latin typeface="Times New Roman" panose="02020603050405020304" pitchFamily="18" charset="0"/>
                  <a:cs typeface="Times New Roman" panose="02020603050405020304" pitchFamily="18" charset="0"/>
                </a:rPr>
                <a:t>0</a:t>
              </a:r>
              <a:r>
                <a:rPr lang="pt-BR" dirty="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1</a:t>
              </a:r>
              <a:r>
                <a:rPr lang="pt-BR" dirty="0" smtClean="0">
                  <a:latin typeface="Times New Roman" panose="02020603050405020304" pitchFamily="18" charset="0"/>
                  <a:cs typeface="Times New Roman" panose="02020603050405020304" pitchFamily="18" charset="0"/>
                </a:rPr>
                <a:t>)	    ...       </a:t>
              </a:r>
              <a:r>
                <a:rPr lang="pt-BR" i="1" dirty="0" smtClean="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a:t>
              </a:r>
              <a:r>
                <a:rPr lang="pt-BR" i="1" dirty="0">
                  <a:latin typeface="Times New Roman" panose="02020603050405020304" pitchFamily="18" charset="0"/>
                  <a:cs typeface="Times New Roman" panose="02020603050405020304" pitchFamily="18" charset="0"/>
                </a:rPr>
                <a:t>0</a:t>
              </a:r>
              <a:r>
                <a:rPr lang="pt-BR" dirty="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n -1</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10" name="Colchete Esquerdo 9"/>
            <p:cNvSpPr/>
            <p:nvPr/>
          </p:nvSpPr>
          <p:spPr>
            <a:xfrm flipH="1">
              <a:off x="4849151" y="3466680"/>
              <a:ext cx="100483" cy="221063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1" name="CaixaDeTexto 10"/>
            <p:cNvSpPr txBox="1"/>
            <p:nvPr/>
          </p:nvSpPr>
          <p:spPr>
            <a:xfrm rot="5400000">
              <a:off x="2441749" y="4834485"/>
              <a:ext cx="894303" cy="369332"/>
            </a:xfrm>
            <a:prstGeom prst="rect">
              <a:avLst/>
            </a:prstGeom>
            <a:noFill/>
          </p:spPr>
          <p:txBody>
            <a:bodyPr wrap="square" rtlCol="0">
              <a:spAutoFit/>
            </a:bodyPr>
            <a:lstStyle/>
            <a:p>
              <a:r>
                <a:rPr lang="pt-BR" dirty="0" smtClean="0"/>
                <a:t>.   .   .</a:t>
              </a:r>
              <a:endParaRPr lang="pt-BR" dirty="0"/>
            </a:p>
          </p:txBody>
        </p:sp>
        <p:sp>
          <p:nvSpPr>
            <p:cNvPr id="7" name="CaixaDeTexto 6"/>
            <p:cNvSpPr txBox="1"/>
            <p:nvPr/>
          </p:nvSpPr>
          <p:spPr>
            <a:xfrm>
              <a:off x="2431111" y="5188744"/>
              <a:ext cx="4107912" cy="369332"/>
            </a:xfrm>
            <a:prstGeom prst="rect">
              <a:avLst/>
            </a:prstGeom>
            <a:noFill/>
          </p:spPr>
          <p:txBody>
            <a:bodyPr wrap="square" rtlCol="0">
              <a:spAutoFit/>
            </a:bodyPr>
            <a:lstStyle/>
            <a:p>
              <a:r>
                <a:rPr lang="pt-BR" i="1" dirty="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m -1</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0</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m -1 </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1</a:t>
              </a:r>
              <a:r>
                <a:rPr lang="pt-BR" dirty="0" smtClean="0">
                  <a:latin typeface="Times New Roman" panose="02020603050405020304" pitchFamily="18" charset="0"/>
                  <a:cs typeface="Times New Roman" panose="02020603050405020304" pitchFamily="18" charset="0"/>
                </a:rPr>
                <a:t>)   ...   </a:t>
              </a:r>
              <a:r>
                <a:rPr lang="pt-BR" i="1" dirty="0" smtClean="0">
                  <a:latin typeface="Times New Roman" panose="02020603050405020304" pitchFamily="18" charset="0"/>
                  <a:cs typeface="Times New Roman" panose="02020603050405020304" pitchFamily="18" charset="0"/>
                </a:rPr>
                <a:t>f</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m -1</a:t>
              </a:r>
              <a:r>
                <a:rPr lang="pt-BR" dirty="0" smtClean="0">
                  <a:latin typeface="Times New Roman" panose="02020603050405020304" pitchFamily="18" charset="0"/>
                  <a:cs typeface="Times New Roman" panose="02020603050405020304" pitchFamily="18" charset="0"/>
                </a:rPr>
                <a:t>, </a:t>
              </a:r>
              <a:r>
                <a:rPr lang="pt-BR" i="1" dirty="0" smtClean="0">
                  <a:latin typeface="Times New Roman" panose="02020603050405020304" pitchFamily="18" charset="0"/>
                  <a:cs typeface="Times New Roman" panose="02020603050405020304" pitchFamily="18" charset="0"/>
                </a:rPr>
                <a:t>n -1</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grpSp>
      <p:sp>
        <p:nvSpPr>
          <p:cNvPr id="13" name="CaixaDeTexto 12"/>
          <p:cNvSpPr txBox="1"/>
          <p:nvPr/>
        </p:nvSpPr>
        <p:spPr>
          <a:xfrm>
            <a:off x="1976612" y="5609481"/>
            <a:ext cx="3993401" cy="369332"/>
          </a:xfrm>
          <a:prstGeom prst="rect">
            <a:avLst/>
          </a:prstGeom>
          <a:noFill/>
        </p:spPr>
        <p:txBody>
          <a:bodyPr wrap="none" rtlCol="0">
            <a:spAutoFit/>
          </a:bodyPr>
          <a:lstStyle/>
          <a:p>
            <a:r>
              <a:rPr lang="pt-BR" dirty="0" smtClean="0">
                <a:latin typeface="Times New Roman" panose="02020603050405020304" pitchFamily="18" charset="0"/>
                <a:cs typeface="Times New Roman" panose="02020603050405020304" pitchFamily="18" charset="0"/>
              </a:rPr>
              <a:t>Figura 4 – Matriz-imagem bidimensional</a:t>
            </a:r>
            <a:endParaRPr lang="pt-BR" dirty="0">
              <a:latin typeface="Times New Roman" panose="02020603050405020304" pitchFamily="18" charset="0"/>
              <a:cs typeface="Times New Roman" panose="02020603050405020304" pitchFamily="18" charset="0"/>
            </a:endParaRPr>
          </a:p>
        </p:txBody>
      </p:sp>
      <p:sp>
        <p:nvSpPr>
          <p:cNvPr id="3" name="Retângulo 2"/>
          <p:cNvSpPr/>
          <p:nvPr/>
        </p:nvSpPr>
        <p:spPr>
          <a:xfrm>
            <a:off x="3985605" y="1384631"/>
            <a:ext cx="3974229" cy="369332"/>
          </a:xfrm>
          <a:prstGeom prst="rect">
            <a:avLst/>
          </a:prstGeom>
        </p:spPr>
        <p:txBody>
          <a:bodyPr wrap="none">
            <a:spAutoFit/>
          </a:bodyPr>
          <a:lstStyle/>
          <a:p>
            <a:r>
              <a:rPr lang="pt-BR" dirty="0" smtClean="0">
                <a:latin typeface="Times New Roman" panose="02020603050405020304" pitchFamily="18" charset="0"/>
                <a:cs typeface="Times New Roman" panose="02020603050405020304" pitchFamily="18" charset="0"/>
              </a:rPr>
              <a:t>MATRIZ-IMAGEM BIDIMENSIONAL</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365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4628</TotalTime>
  <Words>1636</Words>
  <Application>Microsoft Office PowerPoint</Application>
  <PresentationFormat>Widescreen</PresentationFormat>
  <Paragraphs>200</Paragraphs>
  <Slides>34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34</vt:i4>
      </vt:variant>
    </vt:vector>
  </HeadingPairs>
  <TitlesOfParts>
    <vt:vector size="41" baseType="lpstr">
      <vt:lpstr>Arial</vt:lpstr>
      <vt:lpstr>Calibri</vt:lpstr>
      <vt:lpstr>Calibri Light</vt:lpstr>
      <vt:lpstr>Courier New</vt:lpstr>
      <vt:lpstr>Times New Roman</vt:lpstr>
      <vt:lpstr>Wingdings</vt:lpstr>
      <vt:lpstr>Tema do Office</vt:lpstr>
      <vt:lpstr>PROCESSAMENTO DIGITAL DE IMAGENS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333</cp:revision>
  <dcterms:created xsi:type="dcterms:W3CDTF">2022-05-31T23:27:44Z</dcterms:created>
  <dcterms:modified xsi:type="dcterms:W3CDTF">2023-10-26T00:48:13Z</dcterms:modified>
</cp:coreProperties>
</file>