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3" r:id="rId4"/>
    <p:sldId id="259" r:id="rId5"/>
    <p:sldId id="256" r:id="rId6"/>
    <p:sldId id="266" r:id="rId7"/>
    <p:sldId id="260" r:id="rId8"/>
    <p:sldId id="267" r:id="rId9"/>
    <p:sldId id="261" r:id="rId10"/>
    <p:sldId id="264" r:id="rId11"/>
    <p:sldId id="265" r:id="rId12"/>
    <p:sldId id="269" r:id="rId13"/>
    <p:sldId id="272" r:id="rId14"/>
    <p:sldId id="271" r:id="rId15"/>
    <p:sldId id="26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2407-A4C4-49B3-96EF-260AA9D8C60E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CF05-80C5-4369-B2B3-39C0A7A6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39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2407-A4C4-49B3-96EF-260AA9D8C60E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CF05-80C5-4369-B2B3-39C0A7A6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00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2407-A4C4-49B3-96EF-260AA9D8C60E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CF05-80C5-4369-B2B3-39C0A7A6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09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2407-A4C4-49B3-96EF-260AA9D8C60E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CF05-80C5-4369-B2B3-39C0A7A6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28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2407-A4C4-49B3-96EF-260AA9D8C60E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CF05-80C5-4369-B2B3-39C0A7A6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35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2407-A4C4-49B3-96EF-260AA9D8C60E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CF05-80C5-4369-B2B3-39C0A7A6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2407-A4C4-49B3-96EF-260AA9D8C60E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CF05-80C5-4369-B2B3-39C0A7A6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65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2407-A4C4-49B3-96EF-260AA9D8C60E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CF05-80C5-4369-B2B3-39C0A7A6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88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2407-A4C4-49B3-96EF-260AA9D8C60E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CF05-80C5-4369-B2B3-39C0A7A6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0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2407-A4C4-49B3-96EF-260AA9D8C60E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CF05-80C5-4369-B2B3-39C0A7A6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93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2407-A4C4-49B3-96EF-260AA9D8C60E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CF05-80C5-4369-B2B3-39C0A7A6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57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32407-A4C4-49B3-96EF-260AA9D8C60E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5CF05-80C5-4369-B2B3-39C0A7A6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1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Limiariza%C3%A7%C3%A3o_por_equil%C3%ADbrio_do_histogram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/>
          <p:cNvSpPr txBox="1">
            <a:spLocks noGrp="1"/>
          </p:cNvSpPr>
          <p:nvPr>
            <p:ph type="ctrTitle"/>
          </p:nvPr>
        </p:nvSpPr>
        <p:spPr>
          <a:xfrm>
            <a:off x="1677411" y="345230"/>
            <a:ext cx="9144000" cy="174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sz="4400" b="1" dirty="0">
                <a:latin typeface="Times New Roman"/>
                <a:ea typeface="Times New Roman"/>
                <a:cs typeface="Times New Roman"/>
                <a:sym typeface="Times New Roman"/>
              </a:rPr>
              <a:t>PROCESSAMENTO DIGITAL DE IMAGENS</a:t>
            </a:r>
            <a:endParaRPr sz="4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85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4625128" y="2331213"/>
            <a:ext cx="3248566" cy="24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449" y="345230"/>
            <a:ext cx="1203962" cy="15605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186050" y="5004220"/>
            <a:ext cx="11864128" cy="153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Projeto de Ensino Material didático sobre processamento digital de imagens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Departamento de Ciências Exatas e Tecnológicas - DCET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Discente - Luciana Roncarati - Ciência da Computação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822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29339" y="2241352"/>
            <a:ext cx="10515600" cy="32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limiarização de imagem é um processo de segmentação que consiste em transformar uma imagem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imagem binária, em que os pixels são classificados como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preto (0) ou branco (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255).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vários métodos de limiarização, cada um com suas próprias vantagens e desvantagens. </a:t>
            </a:r>
          </a:p>
        </p:txBody>
      </p:sp>
      <p:sp>
        <p:nvSpPr>
          <p:cNvPr id="3" name="Google Shape;99;p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buSzPts val="2800"/>
            </a:pP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LIMIARIZAÇÃO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6313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38200" y="1690688"/>
            <a:ext cx="1055813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Limiarização 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que estabelece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único limiar para toda a imagem, separando os pixels claros dos escuros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Limiarização adaptativa: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que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estabelece limiares diferentes para diferentes regiões da imagem, levando em conta a variação local de intensidade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Limiarização por 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histograma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que utiliza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do histograma da imagem para determinar o melhor limiar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Google Shape;99;p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buSzPts val="2800"/>
            </a:pP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LIMIARIZAÇÃO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5275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38200" y="1854102"/>
            <a:ext cx="105262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Limiarização por máximo da variação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que busca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maximizar a diferença entre as classes de pixels claros e escuros para estabelecer o limiar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método pode ser mais adequado para um tipo específico de imagem ou aplicação, e é importante avaliar o resultado da limiarização em relação às necessidades específicas de cada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99;p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buSzPts val="2800"/>
            </a:pP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LIMIARIZAÇÃO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46401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buSzPts val="2800"/>
            </a:pP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LIMIARIZAÇÃO POR HISTOGRAMA</a:t>
            </a:r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838200" y="1854102"/>
            <a:ext cx="1052623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Limiarização por máximo da variância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que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busca maximizar a variância total da imagem binária resultante para determinar o limiar.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Limiarização por média: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que estabelece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limiar como a média dos níveis de intensidade de cor da imagem.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Limiarização por </a:t>
            </a:r>
            <a:r>
              <a:rPr lang="pt-B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médiana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que estabelece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limiar como a mediana dos níveis de intensidade de cor da imagem.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089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buSzPts val="2800"/>
            </a:pP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LIMIARIZAÇÃO POR HISTOGRAMA</a:t>
            </a:r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838200" y="1854102"/>
            <a:ext cx="1052623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Limiarização por </a:t>
            </a:r>
            <a:r>
              <a:rPr lang="pt-BR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Otsu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Método que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 maximizar a variação entre as classes binárias da imagem para determinar o melhor limiar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Limiarização por mínimo da entropia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étodo que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 minimizar a entropia total da imagem binária resultante para determinar o limiar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24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15EB-6CAC-4EBD-9C83-276BAEB268A8}" type="slidenum">
              <a:rPr lang="pt-BR" smtClean="0"/>
              <a:t>15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34164" y="2493666"/>
            <a:ext cx="1006861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NUNES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S, Fátima - Introdução ao processamento de imagens médicas para auxílio ao diagnóstico - uma visão prática, capítulo 2.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GONZALEZ C, Rafael.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WOODS, Richard  - Processamento digital de imagens - 3. Ed. Pearson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rentice hall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São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paulo,2010.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https://pt.wikipedia.org/wiki/Limiariza%C3%A7%C3%A3o_por_equil%C3%ADbrio_do_histograma</a:t>
            </a:r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https://chat.openai.com/chat</a:t>
            </a:r>
          </a:p>
        </p:txBody>
      </p:sp>
      <p:sp>
        <p:nvSpPr>
          <p:cNvPr id="8" name="Retângulo 7"/>
          <p:cNvSpPr/>
          <p:nvPr/>
        </p:nvSpPr>
        <p:spPr>
          <a:xfrm>
            <a:off x="1305977" y="762379"/>
            <a:ext cx="93249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REFERÊNCIAS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412565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b="1" smtClean="0">
                <a:latin typeface="Times New Roman"/>
                <a:ea typeface="Times New Roman"/>
                <a:cs typeface="Times New Roman"/>
                <a:sym typeface="Times New Roman"/>
              </a:rPr>
              <a:t>SUMÁRIO</a:t>
            </a:r>
            <a:endParaRPr lang="pt-BR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94;p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pt-BR" dirty="0" smtClean="0">
                <a:latin typeface="Times New Roman"/>
                <a:ea typeface="Times New Roman"/>
                <a:cs typeface="Times New Roman"/>
                <a:sym typeface="Times New Roman"/>
              </a:rPr>
              <a:t>Definição</a:t>
            </a:r>
            <a:endParaRPr lang="pt-BR" dirty="0" smtClean="0"/>
          </a:p>
          <a:p>
            <a:pPr>
              <a:lnSpc>
                <a:spcPct val="200000"/>
              </a:lnSpc>
              <a:buClr>
                <a:schemeClr val="dk1"/>
              </a:buClr>
              <a:buSzPts val="2800"/>
            </a:pPr>
            <a:r>
              <a:rPr lang="pt-BR" dirty="0" smtClean="0">
                <a:latin typeface="Times New Roman"/>
                <a:ea typeface="Times New Roman"/>
                <a:cs typeface="Times New Roman"/>
                <a:sym typeface="Times New Roman"/>
              </a:rPr>
              <a:t>Algoritmo </a:t>
            </a:r>
          </a:p>
          <a:p>
            <a:pPr>
              <a:lnSpc>
                <a:spcPct val="200000"/>
              </a:lnSpc>
              <a:buClr>
                <a:schemeClr val="dk1"/>
              </a:buClr>
              <a:buSzPts val="2800"/>
            </a:pPr>
            <a:r>
              <a:rPr lang="pt-BR" dirty="0" smtClean="0">
                <a:latin typeface="Times New Roman"/>
                <a:ea typeface="Times New Roman"/>
                <a:cs typeface="Times New Roman"/>
                <a:sym typeface="Times New Roman"/>
              </a:rPr>
              <a:t>Algoritmo </a:t>
            </a: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Interface </a:t>
            </a:r>
            <a:r>
              <a:rPr lang="pt-BR" i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Processing</a:t>
            </a:r>
            <a:endParaRPr lang="pt-BR" i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200000"/>
              </a:lnSpc>
              <a:buSzPts val="2800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b="1" smtClean="0">
                <a:latin typeface="Times New Roman"/>
                <a:ea typeface="Times New Roman"/>
                <a:cs typeface="Times New Roman"/>
                <a:sym typeface="Times New Roman"/>
              </a:rPr>
              <a:t>SUMÁRIO</a:t>
            </a:r>
            <a:endParaRPr lang="pt-BR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94;p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SzPts val="2800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Limiarização</a:t>
            </a:r>
          </a:p>
          <a:p>
            <a:pPr>
              <a:lnSpc>
                <a:spcPct val="200000"/>
              </a:lnSpc>
              <a:buSzPts val="2800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limiarização por histograma</a:t>
            </a:r>
            <a:endParaRPr lang="pt-BR" dirty="0" smtClean="0"/>
          </a:p>
          <a:p>
            <a:pPr>
              <a:lnSpc>
                <a:spcPct val="200000"/>
              </a:lnSpc>
              <a:buClr>
                <a:schemeClr val="dk1"/>
              </a:buClr>
              <a:buSzPts val="2800"/>
            </a:pPr>
            <a:r>
              <a:rPr lang="pt-BR" dirty="0" smtClean="0">
                <a:latin typeface="Times New Roman"/>
                <a:ea typeface="Times New Roman"/>
                <a:cs typeface="Times New Roman"/>
                <a:sym typeface="Times New Roman"/>
              </a:rPr>
              <a:t>Referências Bibliográficas</a:t>
            </a:r>
            <a:endParaRPr lang="pt-BR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794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DEFINIÇÃO</a:t>
            </a:r>
            <a:endParaRPr lang="pt-BR" b="1" dirty="0"/>
          </a:p>
        </p:txBody>
      </p:sp>
      <p:sp>
        <p:nvSpPr>
          <p:cNvPr id="4" name="Google Shape;100;p3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conhecida como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limiarização é a técnica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 divide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imagem em duas ou mais partes considerando valores de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limiares. Consiste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basicamente, em alterar os valores dos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uma imagem deixando-a com uma quantidade menor de níveis com o objetivo de separar estruturas de interesse do fundo da imagem..</a:t>
            </a:r>
          </a:p>
        </p:txBody>
      </p:sp>
    </p:spTree>
    <p:extLst>
      <p:ext uri="{BB962C8B-B14F-4D97-AF65-F5344CB8AC3E}">
        <p14:creationId xmlns:p14="http://schemas.microsoft.com/office/powerpoint/2010/main" val="15764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218115" y="1690688"/>
            <a:ext cx="1013568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defina limiar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para linha = 1  até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quantidade_linhas</a:t>
            </a:r>
            <a:endParaRPr lang="pt-B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para coluna = 1 até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quantidade_colunas</a:t>
            </a:r>
            <a:endParaRPr lang="pt-B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pixel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linha ,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coluna  &lt;  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limiar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pt-BR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pixel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linha , </a:t>
            </a:r>
            <a:r>
              <a:rPr lang="pt-B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coluna </a:t>
            </a:r>
            <a:r>
              <a:rPr lang="pt-BR" sz="1400" dirty="0" smtClean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pt-B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</a:p>
          <a:p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senão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pt-BR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pixel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linha , coluna 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máximo_escala_cinza</a:t>
            </a:r>
            <a:endParaRPr lang="pt-BR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fim se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fim para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fim para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Google Shape;99;p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PARA IMPLEMENTAÇÃO DA MEDIANA DA VIZINHANÇA</a:t>
            </a:r>
          </a:p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Times New Roman"/>
              <a:buNone/>
            </a:pPr>
            <a:endParaRPr lang="pt-BR" b="1" dirty="0"/>
          </a:p>
        </p:txBody>
      </p:sp>
      <p:sp>
        <p:nvSpPr>
          <p:cNvPr id="8" name="Retângulo 7"/>
          <p:cNvSpPr/>
          <p:nvPr/>
        </p:nvSpPr>
        <p:spPr>
          <a:xfrm>
            <a:off x="2452577" y="5636383"/>
            <a:ext cx="7956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01  Algoritmo para implementação da mediana da vizinhança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67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39972" y="2359070"/>
            <a:ext cx="10526233" cy="195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assume que a imagem se divide em duas classes: o fundo e o objeto propriamente dito. O método procura encontrar o nível de limiarização óptimo que divide o histograma em duas classes.</a:t>
            </a:r>
          </a:p>
        </p:txBody>
      </p:sp>
      <p:sp>
        <p:nvSpPr>
          <p:cNvPr id="4" name="Google Shape;99;p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buSzPts val="2800"/>
            </a:pP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LIMIARIZAÇÃO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756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PARA IMPLEMENTAÇÃO DA MEDIANA DA VIZINHANÇA</a:t>
            </a:r>
          </a:p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Times New Roman"/>
              <a:buNone/>
            </a:pP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65969" y="6301342"/>
            <a:ext cx="364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2 – interface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224000"/>
            <a:ext cx="5015588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1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PARA IMPLEMENTAÇÃO DA MEDIANA DA VIZINHANÇA</a:t>
            </a:r>
          </a:p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Times New Roman"/>
              <a:buNone/>
            </a:pP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65969" y="6301342"/>
            <a:ext cx="364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5 – interface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966" y="1274709"/>
            <a:ext cx="4965700" cy="55245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330054" y="1232899"/>
            <a:ext cx="6905767" cy="144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56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67" y="1764684"/>
            <a:ext cx="2848260" cy="284826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27" y="811033"/>
            <a:ext cx="2848260" cy="284826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346367" y="4664999"/>
            <a:ext cx="273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3 – Imagem original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002718" y="6028969"/>
            <a:ext cx="314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Fig.5– limiarização 2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99;p3"/>
          <p:cNvSpPr txBox="1">
            <a:spLocks/>
          </p:cNvSpPr>
          <p:nvPr/>
        </p:nvSpPr>
        <p:spPr>
          <a:xfrm>
            <a:off x="968829" y="387066"/>
            <a:ext cx="355962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b="1" dirty="0" smtClean="0">
                <a:latin typeface="Times New Roman"/>
                <a:cs typeface="Times New Roman"/>
                <a:sym typeface="Times New Roman"/>
              </a:rPr>
              <a:t>EXEMPLOS</a:t>
            </a:r>
            <a:endParaRPr lang="pt-BR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27" y="3727455"/>
            <a:ext cx="2848260" cy="284826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002718" y="3289961"/>
            <a:ext cx="314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4– limiarização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314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3515</TotalTime>
  <Words>563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Symbol</vt:lpstr>
      <vt:lpstr>Times New Roman</vt:lpstr>
      <vt:lpstr>Tema do Office</vt:lpstr>
      <vt:lpstr>PROCESSAMENTO DIGITAL DE IMAGENS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PROCESSAMENTO DIGITAL DE IMAGENS</dc:title>
  <dc:creator>User</dc:creator>
  <cp:lastModifiedBy>User</cp:lastModifiedBy>
  <cp:revision>41</cp:revision>
  <dcterms:created xsi:type="dcterms:W3CDTF">2023-01-30T15:45:37Z</dcterms:created>
  <dcterms:modified xsi:type="dcterms:W3CDTF">2023-03-04T21:43:32Z</dcterms:modified>
</cp:coreProperties>
</file>