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8" r:id="rId14"/>
    <p:sldId id="269" r:id="rId15"/>
    <p:sldId id="270" r:id="rId16"/>
    <p:sldId id="272" r:id="rId17"/>
    <p:sldId id="271"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280147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60808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42209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2892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6878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CE9D5EE-CA99-4ACB-8187-4F9F8854DD8D}" type="datetimeFigureOut">
              <a:rPr lang="pt-BR" smtClean="0"/>
              <a:t>15/01/2024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9586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CE9D5EE-CA99-4ACB-8187-4F9F8854DD8D}" type="datetimeFigureOut">
              <a:rPr lang="pt-BR" smtClean="0"/>
              <a:t>15/01/2024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38040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3CE9D5EE-CA99-4ACB-8187-4F9F8854DD8D}" type="datetimeFigureOut">
              <a:rPr lang="pt-BR" smtClean="0"/>
              <a:t>15/01/2024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87429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CE9D5EE-CA99-4ACB-8187-4F9F8854DD8D}" type="datetimeFigureOut">
              <a:rPr lang="pt-BR" smtClean="0"/>
              <a:t>15/01/2024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324718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CE9D5EE-CA99-4ACB-8187-4F9F8854DD8D}" type="datetimeFigureOut">
              <a:rPr lang="pt-BR" smtClean="0"/>
              <a:t>15/01/2024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36383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3CE9D5EE-CA99-4ACB-8187-4F9F8854DD8D}" type="datetimeFigureOut">
              <a:rPr lang="pt-BR" smtClean="0"/>
              <a:t>15/01/2024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C80D4B7-F521-413F-9309-1C52748F79A4}" type="slidenum">
              <a:rPr lang="pt-BR" smtClean="0"/>
              <a:t>‹nº›</a:t>
            </a:fld>
            <a:endParaRPr lang="pt-BR"/>
          </a:p>
        </p:txBody>
      </p:sp>
    </p:spTree>
    <p:extLst>
      <p:ext uri="{BB962C8B-B14F-4D97-AF65-F5344CB8AC3E}">
        <p14:creationId xmlns:p14="http://schemas.microsoft.com/office/powerpoint/2010/main" val="186396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9D5EE-CA99-4ACB-8187-4F9F8854DD8D}" type="datetimeFigureOut">
              <a:rPr lang="pt-BR" smtClean="0"/>
              <a:t>15/01/2024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0D4B7-F521-413F-9309-1C52748F79A4}" type="slidenum">
              <a:rPr lang="pt-BR" smtClean="0"/>
              <a:t>‹nº›</a:t>
            </a:fld>
            <a:endParaRPr lang="pt-BR"/>
          </a:p>
        </p:txBody>
      </p:sp>
    </p:spTree>
    <p:extLst>
      <p:ext uri="{BB962C8B-B14F-4D97-AF65-F5344CB8AC3E}">
        <p14:creationId xmlns:p14="http://schemas.microsoft.com/office/powerpoint/2010/main" val="409921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1677411" y="345230"/>
            <a:ext cx="9144000" cy="1749402"/>
          </a:xfrm>
        </p:spPr>
        <p:txBody>
          <a:bodyPr>
            <a:normAutofit/>
          </a:bodyPr>
          <a:lstStyle/>
          <a:p>
            <a:r>
              <a:rPr lang="pt-BR" sz="4400" b="1" dirty="0" smtClean="0">
                <a:latin typeface="Times New Roman" panose="02020603050405020304" pitchFamily="18" charset="0"/>
                <a:cs typeface="Times New Roman" panose="02020603050405020304" pitchFamily="18" charset="0"/>
              </a:rPr>
              <a:t>PROCESSAMENTO DIGITAL DE IMAGENS</a:t>
            </a:r>
            <a:endParaRPr lang="pt-BR" sz="4400" b="1"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4625128" y="2331213"/>
            <a:ext cx="3248566" cy="2436425"/>
          </a:xfrm>
          <a:prstGeom prst="rect">
            <a:avLst/>
          </a:prstGeom>
        </p:spPr>
      </p:pic>
      <p:pic>
        <p:nvPicPr>
          <p:cNvPr id="6" name="Image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 y="345230"/>
            <a:ext cx="1203962" cy="1560579"/>
          </a:xfrm>
          <a:prstGeom prst="rect">
            <a:avLst/>
          </a:prstGeom>
        </p:spPr>
      </p:pic>
      <p:sp>
        <p:nvSpPr>
          <p:cNvPr id="7" name="Subtítulo 2"/>
          <p:cNvSpPr>
            <a:spLocks noGrp="1"/>
          </p:cNvSpPr>
          <p:nvPr>
            <p:ph type="subTitle" idx="1"/>
          </p:nvPr>
        </p:nvSpPr>
        <p:spPr>
          <a:xfrm>
            <a:off x="186050" y="5004220"/>
            <a:ext cx="11864128" cy="1533058"/>
          </a:xfrm>
        </p:spPr>
        <p:txBody>
          <a:bodyPr>
            <a:noAutofit/>
          </a:bodyPr>
          <a:lstStyle/>
          <a:p>
            <a:r>
              <a:rPr lang="pt-BR" sz="2800" dirty="0" smtClean="0">
                <a:latin typeface="Times New Roman" panose="02020603050405020304" pitchFamily="18" charset="0"/>
                <a:cs typeface="Times New Roman" panose="02020603050405020304" pitchFamily="18" charset="0"/>
              </a:rPr>
              <a:t>Projeto </a:t>
            </a:r>
            <a:r>
              <a:rPr lang="pt-BR" sz="2800" dirty="0">
                <a:latin typeface="Times New Roman" panose="02020603050405020304" pitchFamily="18" charset="0"/>
                <a:cs typeface="Times New Roman" panose="02020603050405020304" pitchFamily="18" charset="0"/>
              </a:rPr>
              <a:t>de </a:t>
            </a:r>
            <a:r>
              <a:rPr lang="pt-BR" sz="2800" dirty="0" smtClean="0">
                <a:latin typeface="Times New Roman" panose="02020603050405020304" pitchFamily="18" charset="0"/>
                <a:cs typeface="Times New Roman" panose="02020603050405020304" pitchFamily="18" charset="0"/>
              </a:rPr>
              <a:t>Ensino - </a:t>
            </a:r>
            <a:r>
              <a:rPr lang="pt-BR" sz="2800" dirty="0">
                <a:latin typeface="Times New Roman" panose="02020603050405020304" pitchFamily="18" charset="0"/>
                <a:cs typeface="Times New Roman" panose="02020603050405020304" pitchFamily="18" charset="0"/>
              </a:rPr>
              <a:t>Material didático sobre </a:t>
            </a:r>
            <a:r>
              <a:rPr lang="pt-BR" sz="2800" dirty="0" smtClean="0">
                <a:latin typeface="Times New Roman" panose="02020603050405020304" pitchFamily="18" charset="0"/>
                <a:cs typeface="Times New Roman" panose="02020603050405020304" pitchFamily="18" charset="0"/>
              </a:rPr>
              <a:t>filtros de imagens</a:t>
            </a:r>
          </a:p>
          <a:p>
            <a:r>
              <a:rPr lang="pt-BR" sz="2800" dirty="0" smtClean="0">
                <a:latin typeface="Times New Roman" panose="02020603050405020304" pitchFamily="18" charset="0"/>
                <a:cs typeface="Times New Roman" panose="02020603050405020304" pitchFamily="18" charset="0"/>
              </a:rPr>
              <a:t>Departamento Engenharias e Computação- DEC</a:t>
            </a:r>
          </a:p>
          <a:p>
            <a:r>
              <a:rPr lang="pt-BR" sz="2800" dirty="0" smtClean="0">
                <a:latin typeface="Times New Roman" panose="02020603050405020304" pitchFamily="18" charset="0"/>
                <a:cs typeface="Times New Roman" panose="02020603050405020304" pitchFamily="18" charset="0"/>
              </a:rPr>
              <a:t>Discente - Luciana Roncarati - Ciência </a:t>
            </a:r>
            <a:r>
              <a:rPr lang="pt-BR" sz="2800" dirty="0">
                <a:latin typeface="Times New Roman" panose="02020603050405020304" pitchFamily="18" charset="0"/>
                <a:cs typeface="Times New Roman" panose="02020603050405020304" pitchFamily="18" charset="0"/>
              </a:rPr>
              <a:t>da Computação </a:t>
            </a:r>
            <a:endParaRPr lang="pt-BR"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52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507831"/>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Kx</a:t>
            </a:r>
            <a:r>
              <a:rPr lang="pt-BR" dirty="0">
                <a:latin typeface="Times New Roman" panose="02020603050405020304" pitchFamily="18" charset="0"/>
                <a:cs typeface="Times New Roman" panose="02020603050405020304" pitchFamily="18" charset="0"/>
              </a:rPr>
              <a:t>:</a:t>
            </a:r>
          </a:p>
        </p:txBody>
      </p:sp>
      <p:sp>
        <p:nvSpPr>
          <p:cNvPr id="7" name="Espaço Reservado para Número de Slide 6"/>
          <p:cNvSpPr>
            <a:spLocks noGrp="1"/>
          </p:cNvSpPr>
          <p:nvPr>
            <p:ph type="sldNum" sz="quarter" idx="12"/>
          </p:nvPr>
        </p:nvSpPr>
        <p:spPr/>
        <p:txBody>
          <a:bodyPr/>
          <a:lstStyle/>
          <a:p>
            <a:fld id="{ED52C983-CEDF-41A3-B3B0-8F4A19E363C6}" type="slidenum">
              <a:rPr lang="pt-BR" smtClean="0"/>
              <a:t>10</a:t>
            </a:fld>
            <a:endParaRPr lang="pt-BR"/>
          </a:p>
        </p:txBody>
      </p:sp>
      <p:pic>
        <p:nvPicPr>
          <p:cNvPr id="2" name="Imagem 1"/>
          <p:cNvPicPr>
            <a:picLocks noChangeAspect="1"/>
          </p:cNvPicPr>
          <p:nvPr/>
        </p:nvPicPr>
        <p:blipFill>
          <a:blip r:embed="rId2"/>
          <a:stretch>
            <a:fillRect/>
          </a:stretch>
        </p:blipFill>
        <p:spPr>
          <a:xfrm>
            <a:off x="880720" y="2811439"/>
            <a:ext cx="9994719" cy="3099221"/>
          </a:xfrm>
          <a:prstGeom prst="rect">
            <a:avLst/>
          </a:prstGeom>
        </p:spPr>
      </p:pic>
      <p:pic>
        <p:nvPicPr>
          <p:cNvPr id="6" name="Imagem 5"/>
          <p:cNvPicPr>
            <a:picLocks noChangeAspect="1"/>
          </p:cNvPicPr>
          <p:nvPr/>
        </p:nvPicPr>
        <p:blipFill>
          <a:blip r:embed="rId3"/>
          <a:stretch>
            <a:fillRect/>
          </a:stretch>
        </p:blipFill>
        <p:spPr>
          <a:xfrm>
            <a:off x="8722182" y="1160023"/>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1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860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745924" y="1932905"/>
            <a:ext cx="530915" cy="458074"/>
          </a:xfrm>
          <a:prstGeom prst="rect">
            <a:avLst/>
          </a:prstGeom>
        </p:spPr>
        <p:txBody>
          <a:bodyPr wrap="none">
            <a:spAutoFit/>
          </a:bodyPr>
          <a:lstStyle/>
          <a:p>
            <a:pPr algn="just">
              <a:lnSpc>
                <a:spcPct val="150000"/>
              </a:lnSpc>
              <a:spcBef>
                <a:spcPts val="1000"/>
              </a:spcBef>
            </a:pPr>
            <a:r>
              <a:rPr lang="pt-BR"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11</a:t>
            </a:fld>
            <a:endParaRPr lang="pt-BR"/>
          </a:p>
        </p:txBody>
      </p:sp>
      <p:pic>
        <p:nvPicPr>
          <p:cNvPr id="7" name="Imagem 6"/>
          <p:cNvPicPr>
            <a:picLocks noChangeAspect="1"/>
          </p:cNvPicPr>
          <p:nvPr/>
        </p:nvPicPr>
        <p:blipFill>
          <a:blip r:embed="rId2"/>
          <a:stretch>
            <a:fillRect/>
          </a:stretch>
        </p:blipFill>
        <p:spPr>
          <a:xfrm>
            <a:off x="1031179" y="2920621"/>
            <a:ext cx="9994712" cy="3099219"/>
          </a:xfrm>
          <a:prstGeom prst="rect">
            <a:avLst/>
          </a:prstGeom>
        </p:spPr>
      </p:pic>
      <p:pic>
        <p:nvPicPr>
          <p:cNvPr id="6" name="Imagem 5"/>
          <p:cNvPicPr>
            <a:picLocks noChangeAspect="1"/>
          </p:cNvPicPr>
          <p:nvPr/>
        </p:nvPicPr>
        <p:blipFill>
          <a:blip r:embed="rId3"/>
          <a:stretch>
            <a:fillRect/>
          </a:stretch>
        </p:blipFill>
        <p:spPr>
          <a:xfrm>
            <a:off x="9044939" y="962408"/>
            <a:ext cx="1980952" cy="1428571"/>
          </a:xfrm>
          <a:prstGeom prst="rect">
            <a:avLst/>
          </a:prstGeom>
        </p:spPr>
      </p:pic>
      <p:sp>
        <p:nvSpPr>
          <p:cNvPr id="8" name="CaixaDeTexto 7"/>
          <p:cNvSpPr txBox="1"/>
          <p:nvPr/>
        </p:nvSpPr>
        <p:spPr>
          <a:xfrm>
            <a:off x="880720" y="6013571"/>
            <a:ext cx="2613107"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2 – definição bordas</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5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a:xfrm>
            <a:off x="838200" y="1825625"/>
            <a:ext cx="10515600" cy="3401468"/>
          </a:xfrm>
        </p:spPr>
        <p:txBody>
          <a:bodyPr>
            <a:normAutofit/>
          </a:bodyPr>
          <a:lstStyle/>
          <a:p>
            <a:pPr marL="0" indent="0" algn="just">
              <a:lnSpc>
                <a:spcPct val="150000"/>
              </a:lnSpc>
              <a:buNone/>
            </a:pPr>
            <a:r>
              <a:rPr lang="pt-BR" dirty="0" smtClean="0">
                <a:latin typeface="Times New Roman" panose="02020603050405020304" pitchFamily="18" charset="0"/>
                <a:cs typeface="Times New Roman" panose="02020603050405020304" pitchFamily="18" charset="0"/>
              </a:rPr>
              <a:t>Se a magnitude calculada é maior do que o menor valor de entrada (definido de acordo com a natureza e qualidade da imagem que esta sendo processada), o pixel é considerado ser parte de um borda. A direção do gradiente da borda, perpendicular a direção da borda, é encontrada com a seguinte fórmula:</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12</a:t>
            </a:fld>
            <a:endParaRPr lang="pt-BR"/>
          </a:p>
        </p:txBody>
      </p:sp>
      <p:sp>
        <p:nvSpPr>
          <p:cNvPr id="5" name="CaixaDeTexto 4"/>
          <p:cNvSpPr txBox="1"/>
          <p:nvPr/>
        </p:nvSpPr>
        <p:spPr>
          <a:xfrm>
            <a:off x="4139548" y="5362031"/>
            <a:ext cx="5372942" cy="646331"/>
          </a:xfrm>
          <a:prstGeom prst="rect">
            <a:avLst/>
          </a:prstGeom>
          <a:noFill/>
        </p:spPr>
        <p:txBody>
          <a:bodyPr wrap="square" rtlCol="0">
            <a:spAutoFit/>
          </a:bodyPr>
          <a:lstStyle/>
          <a:p>
            <a:r>
              <a:rPr lang="el-GR" sz="3600" b="1" dirty="0" smtClean="0">
                <a:latin typeface="Times New Roman" panose="02020603050405020304" pitchFamily="18" charset="0"/>
                <a:cs typeface="Times New Roman" panose="02020603050405020304" pitchFamily="18" charset="0"/>
              </a:rPr>
              <a:t>α</a:t>
            </a:r>
            <a:r>
              <a:rPr lang="pt-BR" sz="3600" b="1" dirty="0" smtClean="0">
                <a:latin typeface="Times New Roman" panose="02020603050405020304" pitchFamily="18" charset="0"/>
                <a:cs typeface="Times New Roman" panose="02020603050405020304" pitchFamily="18" charset="0"/>
              </a:rPr>
              <a:t>  = </a:t>
            </a:r>
            <a:r>
              <a:rPr lang="pt-BR" sz="3600" b="1" dirty="0" err="1" smtClean="0">
                <a:latin typeface="Times New Roman" panose="02020603050405020304" pitchFamily="18" charset="0"/>
                <a:cs typeface="Times New Roman" panose="02020603050405020304" pitchFamily="18" charset="0"/>
              </a:rPr>
              <a:t>atan</a:t>
            </a:r>
            <a:r>
              <a:rPr lang="pt-BR" sz="3600" b="1" dirty="0" smtClean="0">
                <a:latin typeface="Times New Roman" panose="02020603050405020304" pitchFamily="18" charset="0"/>
                <a:cs typeface="Times New Roman" panose="02020603050405020304" pitchFamily="18" charset="0"/>
              </a:rPr>
              <a:t> </a:t>
            </a:r>
            <a:r>
              <a:rPr lang="pt-BR" sz="3600" b="1" u="sng" dirty="0" err="1" smtClean="0">
                <a:latin typeface="Times New Roman" panose="02020603050405020304" pitchFamily="18" charset="0"/>
                <a:cs typeface="Times New Roman" panose="02020603050405020304" pitchFamily="18" charset="0"/>
              </a:rPr>
              <a:t>Gx</a:t>
            </a:r>
            <a:endParaRPr lang="pt-BR" sz="3600" b="1" u="sng" dirty="0">
              <a:latin typeface="Times New Roman" panose="02020603050405020304" pitchFamily="18" charset="0"/>
              <a:cs typeface="Times New Roman" panose="02020603050405020304" pitchFamily="18" charset="0"/>
            </a:endParaRPr>
          </a:p>
        </p:txBody>
      </p:sp>
      <p:sp>
        <p:nvSpPr>
          <p:cNvPr id="6" name="CaixaDeTexto 5"/>
          <p:cNvSpPr txBox="1"/>
          <p:nvPr/>
        </p:nvSpPr>
        <p:spPr>
          <a:xfrm>
            <a:off x="6000861" y="5820134"/>
            <a:ext cx="784214" cy="646331"/>
          </a:xfrm>
          <a:prstGeom prst="rect">
            <a:avLst/>
          </a:prstGeom>
          <a:noFill/>
        </p:spPr>
        <p:txBody>
          <a:bodyPr wrap="square" rtlCol="0">
            <a:spAutoFit/>
          </a:bodyPr>
          <a:lstStyle/>
          <a:p>
            <a:r>
              <a:rPr lang="pt-BR" sz="3600" b="1" dirty="0" err="1" smtClean="0">
                <a:latin typeface="Times New Roman" panose="02020603050405020304" pitchFamily="18" charset="0"/>
                <a:cs typeface="Times New Roman" panose="02020603050405020304" pitchFamily="18" charset="0"/>
              </a:rPr>
              <a:t>Gy</a:t>
            </a:r>
            <a:endParaRPr lang="pt-BR"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725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13</a:t>
            </a:fld>
            <a:endParaRPr lang="pt-BR"/>
          </a:p>
        </p:txBody>
      </p:sp>
      <p:sp>
        <p:nvSpPr>
          <p:cNvPr id="4"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5" name="CaixaDeTexto 4"/>
          <p:cNvSpPr txBox="1"/>
          <p:nvPr/>
        </p:nvSpPr>
        <p:spPr>
          <a:xfrm>
            <a:off x="7962771" y="6356349"/>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3</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50" y="1035050"/>
            <a:ext cx="9410700" cy="5321300"/>
          </a:xfrm>
          <a:prstGeom prst="rect">
            <a:avLst/>
          </a:prstGeom>
        </p:spPr>
      </p:pic>
    </p:spTree>
    <p:extLst>
      <p:ext uri="{BB962C8B-B14F-4D97-AF65-F5344CB8AC3E}">
        <p14:creationId xmlns:p14="http://schemas.microsoft.com/office/powerpoint/2010/main" val="202426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14</a:t>
            </a:fld>
            <a:endParaRPr lang="pt-BR"/>
          </a:p>
        </p:txBody>
      </p:sp>
      <p:sp>
        <p:nvSpPr>
          <p:cNvPr id="4" name="Retângulo 3"/>
          <p:cNvSpPr/>
          <p:nvPr/>
        </p:nvSpPr>
        <p:spPr>
          <a:xfrm>
            <a:off x="1575582" y="112542"/>
            <a:ext cx="9144000" cy="45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99;p3"/>
          <p:cNvSpPr txBox="1">
            <a:spLocks/>
          </p:cNvSpPr>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pPr>
            <a:r>
              <a:rPr lang="pt-BR" b="1" dirty="0" smtClean="0">
                <a:latin typeface="Times New Roman" panose="02020603050405020304" pitchFamily="18" charset="0"/>
                <a:cs typeface="Times New Roman" panose="02020603050405020304" pitchFamily="18" charset="0"/>
              </a:rPr>
              <a:t>ALGORITMO DETECÇÃO DE BORDAS</a:t>
            </a:r>
          </a:p>
          <a:p>
            <a:pPr algn="ctr">
              <a:spcBef>
                <a:spcPts val="0"/>
              </a:spcBef>
              <a:buClr>
                <a:schemeClr val="dk1"/>
              </a:buClr>
              <a:buSzPts val="4400"/>
              <a:buFont typeface="Times New Roman"/>
              <a:buNone/>
            </a:pPr>
            <a:endParaRPr lang="pt-BR" b="1" dirty="0"/>
          </a:p>
        </p:txBody>
      </p:sp>
      <p:sp>
        <p:nvSpPr>
          <p:cNvPr id="6" name="CaixaDeTexto 5"/>
          <p:cNvSpPr txBox="1"/>
          <p:nvPr/>
        </p:nvSpPr>
        <p:spPr>
          <a:xfrm>
            <a:off x="7962771" y="6356350"/>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4 – </a:t>
            </a:r>
            <a:r>
              <a:rPr lang="pt-BR" dirty="0">
                <a:latin typeface="Times New Roman" panose="02020603050405020304" pitchFamily="18" charset="0"/>
                <a:cs typeface="Times New Roman" panose="02020603050405020304" pitchFamily="18" charset="0"/>
              </a:rPr>
              <a:t>interface </a:t>
            </a:r>
            <a:r>
              <a:rPr lang="pt-BR" dirty="0" err="1">
                <a:latin typeface="Times New Roman" panose="02020603050405020304" pitchFamily="18" charset="0"/>
                <a:cs typeface="Times New Roman" panose="02020603050405020304" pitchFamily="18" charset="0"/>
              </a:rPr>
              <a:t>Processing</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2" y="1339914"/>
            <a:ext cx="9410700" cy="4914900"/>
          </a:xfrm>
          <a:prstGeom prst="rect">
            <a:avLst/>
          </a:prstGeom>
        </p:spPr>
      </p:pic>
    </p:spTree>
    <p:extLst>
      <p:ext uri="{BB962C8B-B14F-4D97-AF65-F5344CB8AC3E}">
        <p14:creationId xmlns:p14="http://schemas.microsoft.com/office/powerpoint/2010/main" val="3660796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D52C983-CEDF-41A3-B3B0-8F4A19E363C6}" type="slidenum">
              <a:rPr lang="pt-BR" smtClean="0"/>
              <a:t>15</a:t>
            </a:fld>
            <a:endParaRPr lang="pt-BR"/>
          </a:p>
        </p:txBody>
      </p:sp>
      <p:sp>
        <p:nvSpPr>
          <p:cNvPr id="4" name="CaixaDeTexto 3"/>
          <p:cNvSpPr txBox="1"/>
          <p:nvPr/>
        </p:nvSpPr>
        <p:spPr>
          <a:xfrm>
            <a:off x="880720" y="6013571"/>
            <a:ext cx="3391029" cy="646331"/>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5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entrada</a:t>
            </a:r>
            <a:endParaRPr lang="pt-BR" dirty="0">
              <a:latin typeface="Times New Roman" panose="02020603050405020304" pitchFamily="18" charset="0"/>
              <a:cs typeface="Times New Roman" panose="02020603050405020304" pitchFamily="18" charset="0"/>
            </a:endParaRPr>
          </a:p>
          <a:p>
            <a:endParaRPr lang="pt-BR" dirty="0">
              <a:latin typeface="Times New Roman" panose="02020603050405020304" pitchFamily="18" charset="0"/>
              <a:cs typeface="Times New Roman" panose="02020603050405020304" pitchFamily="18" charset="0"/>
            </a:endParaRP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34" y="761457"/>
            <a:ext cx="7002818" cy="5252114"/>
          </a:xfrm>
          <a:prstGeom prst="rect">
            <a:avLst/>
          </a:prstGeom>
        </p:spPr>
      </p:pic>
    </p:spTree>
    <p:extLst>
      <p:ext uri="{BB962C8B-B14F-4D97-AF65-F5344CB8AC3E}">
        <p14:creationId xmlns:p14="http://schemas.microsoft.com/office/powerpoint/2010/main" val="72955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276" y="761457"/>
            <a:ext cx="7039776" cy="5279832"/>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16</a:t>
            </a:fld>
            <a:endParaRPr lang="pt-BR"/>
          </a:p>
        </p:txBody>
      </p:sp>
      <p:sp>
        <p:nvSpPr>
          <p:cNvPr id="4" name="CaixaDeTexto 3"/>
          <p:cNvSpPr txBox="1"/>
          <p:nvPr/>
        </p:nvSpPr>
        <p:spPr>
          <a:xfrm>
            <a:off x="880720" y="6013571"/>
            <a:ext cx="3391029" cy="369332"/>
          </a:xfrm>
          <a:prstGeom prst="rect">
            <a:avLst/>
          </a:prstGeom>
          <a:noFill/>
        </p:spPr>
        <p:txBody>
          <a:bodyPr wrap="square" rtlCol="0">
            <a:spAutoFit/>
          </a:bodyPr>
          <a:lstStyle/>
          <a:p>
            <a:r>
              <a:rPr lang="pt-BR" dirty="0" smtClean="0">
                <a:latin typeface="Times New Roman" panose="02020603050405020304" pitchFamily="18" charset="0"/>
                <a:cs typeface="Times New Roman" panose="02020603050405020304" pitchFamily="18" charset="0"/>
              </a:rPr>
              <a:t>Fig. </a:t>
            </a:r>
            <a:r>
              <a:rPr lang="pt-BR" dirty="0">
                <a:latin typeface="Times New Roman" panose="02020603050405020304" pitchFamily="18" charset="0"/>
                <a:cs typeface="Times New Roman" panose="02020603050405020304" pitchFamily="18" charset="0"/>
              </a:rPr>
              <a:t>6</a:t>
            </a: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imagem de saída</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106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Número de Slide 10"/>
          <p:cNvSpPr>
            <a:spLocks noGrp="1"/>
          </p:cNvSpPr>
          <p:nvPr>
            <p:ph type="sldNum" sz="quarter" idx="12"/>
          </p:nvPr>
        </p:nvSpPr>
        <p:spPr/>
        <p:txBody>
          <a:bodyPr/>
          <a:lstStyle/>
          <a:p>
            <a:fld id="{866815EB-6CAC-4EBD-9C83-276BAEB268A8}" type="slidenum">
              <a:rPr lang="pt-BR" smtClean="0"/>
              <a:t>17</a:t>
            </a:fld>
            <a:endParaRPr lang="pt-BR"/>
          </a:p>
        </p:txBody>
      </p:sp>
      <p:sp>
        <p:nvSpPr>
          <p:cNvPr id="7" name="Retângulo 6"/>
          <p:cNvSpPr/>
          <p:nvPr/>
        </p:nvSpPr>
        <p:spPr>
          <a:xfrm>
            <a:off x="934164" y="2493666"/>
            <a:ext cx="10068616"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NUNES </a:t>
            </a:r>
            <a:r>
              <a:rPr lang="pt-BR" sz="2000" dirty="0">
                <a:latin typeface="Times New Roman" panose="02020603050405020304" pitchFamily="18" charset="0"/>
                <a:cs typeface="Times New Roman" panose="02020603050405020304" pitchFamily="18" charset="0"/>
              </a:rPr>
              <a:t>L. </a:t>
            </a:r>
            <a:r>
              <a:rPr lang="pt-BR" sz="2000" dirty="0" smtClean="0">
                <a:latin typeface="Times New Roman" panose="02020603050405020304" pitchFamily="18" charset="0"/>
                <a:cs typeface="Times New Roman" panose="02020603050405020304" pitchFamily="18" charset="0"/>
              </a:rPr>
              <a:t>S, Fátima - Introdução ao processamento de imagens médicas para auxílio ao diagnóstico - uma visão prática, capítulo 2. </a:t>
            </a:r>
          </a:p>
          <a:p>
            <a:pPr marL="342900" indent="-342900">
              <a:lnSpc>
                <a:spcPct val="150000"/>
              </a:lnSpc>
              <a:buFont typeface="Arial" panose="020B0604020202020204" pitchFamily="34" charset="0"/>
              <a:buChar char="•"/>
            </a:pPr>
            <a:r>
              <a:rPr lang="pt-BR" sz="2000" dirty="0" smtClean="0">
                <a:latin typeface="Times New Roman" panose="02020603050405020304" pitchFamily="18" charset="0"/>
                <a:cs typeface="Times New Roman" panose="02020603050405020304" pitchFamily="18" charset="0"/>
              </a:rPr>
              <a:t>GONZALEZ C, Rafael. </a:t>
            </a:r>
            <a:r>
              <a:rPr lang="pt-BR" sz="2000" dirty="0">
                <a:latin typeface="Times New Roman" panose="02020603050405020304" pitchFamily="18" charset="0"/>
                <a:cs typeface="Times New Roman" panose="02020603050405020304" pitchFamily="18" charset="0"/>
              </a:rPr>
              <a:t>e</a:t>
            </a:r>
            <a:r>
              <a:rPr lang="pt-BR" sz="2000" dirty="0" smtClean="0">
                <a:latin typeface="Times New Roman" panose="02020603050405020304" pitchFamily="18" charset="0"/>
                <a:cs typeface="Times New Roman" panose="02020603050405020304" pitchFamily="18" charset="0"/>
              </a:rPr>
              <a:t> WOODS, Richard  - Processamento digital de imagens - 3. Ed. Pearson </a:t>
            </a:r>
            <a:r>
              <a:rPr lang="pt-BR" sz="2000" dirty="0">
                <a:latin typeface="Times New Roman" panose="02020603050405020304" pitchFamily="18" charset="0"/>
                <a:cs typeface="Times New Roman" panose="02020603050405020304" pitchFamily="18" charset="0"/>
              </a:rPr>
              <a:t>P</a:t>
            </a:r>
            <a:r>
              <a:rPr lang="pt-BR" sz="2000" dirty="0" smtClean="0">
                <a:latin typeface="Times New Roman" panose="02020603050405020304" pitchFamily="18" charset="0"/>
                <a:cs typeface="Times New Roman" panose="02020603050405020304" pitchFamily="18" charset="0"/>
              </a:rPr>
              <a:t>rentice hall</a:t>
            </a:r>
            <a:r>
              <a:rPr lang="pt-BR" sz="2000" dirty="0">
                <a:latin typeface="Times New Roman" panose="02020603050405020304" pitchFamily="18" charset="0"/>
                <a:cs typeface="Times New Roman" panose="02020603050405020304" pitchFamily="18" charset="0"/>
              </a:rPr>
              <a:t>, São </a:t>
            </a:r>
            <a:r>
              <a:rPr lang="pt-BR" sz="2000" dirty="0" smtClean="0">
                <a:latin typeface="Times New Roman" panose="02020603050405020304" pitchFamily="18" charset="0"/>
                <a:cs typeface="Times New Roman" panose="02020603050405020304" pitchFamily="18" charset="0"/>
              </a:rPr>
              <a:t>paulo,2010.</a:t>
            </a:r>
          </a:p>
          <a:p>
            <a:pPr marL="342900" indent="-342900">
              <a:lnSpc>
                <a:spcPct val="150000"/>
              </a:lnSpc>
              <a:buFont typeface="Arial" panose="020B0604020202020204" pitchFamily="34" charset="0"/>
              <a:buChar char="•"/>
            </a:pPr>
            <a:r>
              <a:rPr lang="pt-BR" sz="2000" dirty="0">
                <a:latin typeface="Times New Roman" panose="02020603050405020304" pitchFamily="18" charset="0"/>
                <a:cs typeface="Times New Roman" panose="02020603050405020304" pitchFamily="18" charset="0"/>
              </a:rPr>
              <a:t>https://homepages.inf.ed.ac.uk/rbf/HIPR2/convolve.htm</a:t>
            </a:r>
          </a:p>
        </p:txBody>
      </p:sp>
      <p:sp>
        <p:nvSpPr>
          <p:cNvPr id="8" name="Retângulo 7"/>
          <p:cNvSpPr/>
          <p:nvPr/>
        </p:nvSpPr>
        <p:spPr>
          <a:xfrm>
            <a:off x="1305977" y="762379"/>
            <a:ext cx="9324989" cy="769441"/>
          </a:xfrm>
          <a:prstGeom prst="rect">
            <a:avLst/>
          </a:prstGeom>
        </p:spPr>
        <p:txBody>
          <a:bodyPr wrap="none">
            <a:spAutoFit/>
          </a:bodyPr>
          <a:lstStyle/>
          <a:p>
            <a:pPr algn="just"/>
            <a:r>
              <a:rPr lang="pt-BR" sz="4400" b="1" dirty="0" smtClean="0">
                <a:latin typeface="Times New Roman" panose="02020603050405020304" pitchFamily="18" charset="0"/>
                <a:cs typeface="Times New Roman" panose="02020603050405020304" pitchFamily="18" charset="0"/>
              </a:rPr>
              <a:t>REFERÊNCIAS BIBLIOGRÁFICAS</a:t>
            </a:r>
          </a:p>
        </p:txBody>
      </p:sp>
    </p:spTree>
    <p:extLst>
      <p:ext uri="{BB962C8B-B14F-4D97-AF65-F5344CB8AC3E}">
        <p14:creationId xmlns:p14="http://schemas.microsoft.com/office/powerpoint/2010/main" val="3214284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SUMÁRIO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a:lnSpc>
                <a:spcPct val="200000"/>
              </a:lnSpc>
            </a:pPr>
            <a:r>
              <a:rPr lang="pt-BR" dirty="0">
                <a:latin typeface="Times New Roman" panose="02020603050405020304" pitchFamily="18" charset="0"/>
                <a:cs typeface="Times New Roman" panose="02020603050405020304" pitchFamily="18" charset="0"/>
              </a:rPr>
              <a:t>Definição </a:t>
            </a:r>
            <a:r>
              <a:rPr lang="pt-BR" dirty="0" smtClean="0">
                <a:latin typeface="Times New Roman" panose="02020603050405020304" pitchFamily="18" charset="0"/>
                <a:cs typeface="Times New Roman" panose="02020603050405020304" pitchFamily="18" charset="0"/>
              </a:rPr>
              <a:t>borda.</a:t>
            </a:r>
          </a:p>
          <a:p>
            <a:pPr>
              <a:lnSpc>
                <a:spcPct val="200000"/>
              </a:lnSpc>
            </a:pPr>
            <a:r>
              <a:rPr lang="pt-BR" dirty="0" smtClean="0">
                <a:latin typeface="Times New Roman" panose="02020603050405020304" pitchFamily="18" charset="0"/>
                <a:cs typeface="Times New Roman" panose="02020603050405020304" pitchFamily="18" charset="0"/>
              </a:rPr>
              <a:t>Definição Filtro Robert Cross.</a:t>
            </a:r>
          </a:p>
          <a:p>
            <a:pPr>
              <a:lnSpc>
                <a:spcPct val="200000"/>
              </a:lnSpc>
            </a:pPr>
            <a:r>
              <a:rPr lang="pt-BR" dirty="0" smtClean="0">
                <a:latin typeface="Times New Roman" panose="02020603050405020304" pitchFamily="18" charset="0"/>
                <a:cs typeface="Times New Roman" panose="02020603050405020304" pitchFamily="18" charset="0"/>
              </a:rPr>
              <a:t>Algoritmo Interface </a:t>
            </a:r>
            <a:r>
              <a:rPr lang="pt-BR" i="1" dirty="0" err="1" smtClean="0">
                <a:latin typeface="Times New Roman" panose="02020603050405020304" pitchFamily="18" charset="0"/>
                <a:cs typeface="Times New Roman" panose="02020603050405020304" pitchFamily="18" charset="0"/>
              </a:rPr>
              <a:t>Processing</a:t>
            </a:r>
            <a:r>
              <a:rPr lang="pt-BR" i="1" dirty="0" smtClean="0">
                <a:latin typeface="Times New Roman" panose="02020603050405020304" pitchFamily="18" charset="0"/>
                <a:cs typeface="Times New Roman" panose="02020603050405020304" pitchFamily="18" charset="0"/>
              </a:rPr>
              <a:t>.</a:t>
            </a:r>
          </a:p>
          <a:p>
            <a:pPr>
              <a:lnSpc>
                <a:spcPct val="200000"/>
              </a:lnSpc>
            </a:pPr>
            <a:r>
              <a:rPr lang="pt-BR" dirty="0" smtClean="0">
                <a:latin typeface="Times New Roman" panose="02020603050405020304" pitchFamily="18" charset="0"/>
                <a:cs typeface="Times New Roman" panose="02020603050405020304" pitchFamily="18" charset="0"/>
              </a:rPr>
              <a:t>Referências Bibliográficas.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2</a:t>
            </a:fld>
            <a:endParaRPr lang="pt-BR"/>
          </a:p>
        </p:txBody>
      </p:sp>
    </p:spTree>
    <p:extLst>
      <p:ext uri="{BB962C8B-B14F-4D97-AF65-F5344CB8AC3E}">
        <p14:creationId xmlns:p14="http://schemas.microsoft.com/office/powerpoint/2010/main" val="4043356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smtClean="0">
                <a:latin typeface="Times New Roman" panose="02020603050405020304" pitchFamily="18" charset="0"/>
                <a:cs typeface="Times New Roman" panose="02020603050405020304" pitchFamily="18" charset="0"/>
              </a:rPr>
              <a:t>Partindo da definição de borda como uma fronteira entre duas regiões com níveis de cinza relativamente distintos, os algoritmos utilizados para a detecção de bordas são estruturados de forma a detectar as descontinuidades existentes nas transições.</a:t>
            </a:r>
            <a:endParaRPr lang="pt-BR" dirty="0">
              <a:latin typeface="Times New Roman" panose="02020603050405020304" pitchFamily="18" charset="0"/>
              <a:cs typeface="Times New Roman" panose="02020603050405020304" pitchFamily="18" charset="0"/>
            </a:endParaRP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3</a:t>
            </a:fld>
            <a:endParaRPr lang="pt-BR"/>
          </a:p>
        </p:txBody>
      </p:sp>
    </p:spTree>
    <p:extLst>
      <p:ext uri="{BB962C8B-B14F-4D97-AF65-F5344CB8AC3E}">
        <p14:creationId xmlns:p14="http://schemas.microsoft.com/office/powerpoint/2010/main" val="2670902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rmAutofit/>
          </a:bodyPr>
          <a:lstStyle/>
          <a:p>
            <a:pPr marL="0" indent="0" algn="just">
              <a:lnSpc>
                <a:spcPct val="150000"/>
              </a:lnSpc>
              <a:buNone/>
            </a:pPr>
            <a:r>
              <a:rPr lang="pt-BR" b="1" dirty="0" smtClean="0">
                <a:latin typeface="Times New Roman" panose="02020603050405020304" pitchFamily="18" charset="0"/>
                <a:cs typeface="Times New Roman" panose="02020603050405020304" pitchFamily="18" charset="0"/>
              </a:rPr>
              <a:t>Detecção de bordas: </a:t>
            </a:r>
            <a:r>
              <a:rPr lang="pt-BR" dirty="0">
                <a:latin typeface="Times New Roman" panose="02020603050405020304" pitchFamily="18" charset="0"/>
                <a:cs typeface="Times New Roman" panose="02020603050405020304" pitchFamily="18" charset="0"/>
              </a:rPr>
              <a:t>A detecção de bordas é uma técnica fundamental no processamento de imagens que visa identificar as transições abruptas de intensidade nos pixels da imagem. Essas transições representam mudanças significativas nas propriedades visuais da imagem, como mudanças de cor, luminosidade ou textura, e podem indicar a presença de objetos, contornos ou padrões importantes.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4</a:t>
            </a:fld>
            <a:endParaRPr lang="pt-BR"/>
          </a:p>
        </p:txBody>
      </p:sp>
    </p:spTree>
    <p:extLst>
      <p:ext uri="{BB962C8B-B14F-4D97-AF65-F5344CB8AC3E}">
        <p14:creationId xmlns:p14="http://schemas.microsoft.com/office/powerpoint/2010/main" val="180590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3" name="Espaço Reservado para Conteúdo 2"/>
          <p:cNvSpPr>
            <a:spLocks noGrp="1"/>
          </p:cNvSpPr>
          <p:nvPr>
            <p:ph idx="1"/>
          </p:nvPr>
        </p:nvSpPr>
        <p:spPr/>
        <p:txBody>
          <a:bodyPr>
            <a:noAutofit/>
          </a:bodyPr>
          <a:lstStyle/>
          <a:p>
            <a:pPr marL="0" indent="0" algn="just">
              <a:lnSpc>
                <a:spcPct val="160000"/>
              </a:lnSpc>
              <a:buNone/>
            </a:pPr>
            <a:r>
              <a:rPr lang="pt-BR" dirty="0">
                <a:latin typeface="Times New Roman" panose="02020603050405020304" pitchFamily="18" charset="0"/>
                <a:cs typeface="Times New Roman" panose="02020603050405020304" pitchFamily="18" charset="0"/>
              </a:rPr>
              <a:t>O operador </a:t>
            </a:r>
            <a:r>
              <a:rPr lang="pt-BR" b="1" dirty="0">
                <a:latin typeface="Times New Roman" panose="02020603050405020304" pitchFamily="18" charset="0"/>
                <a:cs typeface="Times New Roman" panose="02020603050405020304" pitchFamily="18" charset="0"/>
              </a:rPr>
              <a:t>Roberts Cross </a:t>
            </a:r>
            <a:r>
              <a:rPr lang="pt-BR" dirty="0">
                <a:latin typeface="Times New Roman" panose="02020603050405020304" pitchFamily="18" charset="0"/>
                <a:cs typeface="Times New Roman" panose="02020603050405020304" pitchFamily="18" charset="0"/>
              </a:rPr>
              <a:t>é usado em processamento de imagem e visão computacional para detecção de bordas. Foi um dos primeiros detectores de borda propostos por Lawrence Roberts em 1963. Como um operador diferencial, a ideia por trás do operador Roberts Cross é aproximar o gradiente de uma imagem através de diferenciação discreta, o que é alcançado calculando a soma dos quadrados das diferenças entre pixels diagonalmente adjacentes.</a:t>
            </a:r>
          </a:p>
        </p:txBody>
      </p:sp>
      <p:sp>
        <p:nvSpPr>
          <p:cNvPr id="4" name="Espaço Reservado para Número de Slide 3"/>
          <p:cNvSpPr>
            <a:spLocks noGrp="1"/>
          </p:cNvSpPr>
          <p:nvPr>
            <p:ph type="sldNum" sz="quarter" idx="12"/>
          </p:nvPr>
        </p:nvSpPr>
        <p:spPr/>
        <p:txBody>
          <a:bodyPr/>
          <a:lstStyle/>
          <a:p>
            <a:fld id="{ED52C983-CEDF-41A3-B3B0-8F4A19E363C6}" type="slidenum">
              <a:rPr lang="pt-BR" smtClean="0"/>
              <a:t>5</a:t>
            </a:fld>
            <a:endParaRPr lang="pt-BR"/>
          </a:p>
        </p:txBody>
      </p:sp>
    </p:spTree>
    <p:extLst>
      <p:ext uri="{BB962C8B-B14F-4D97-AF65-F5344CB8AC3E}">
        <p14:creationId xmlns:p14="http://schemas.microsoft.com/office/powerpoint/2010/main" val="204703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4616648"/>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O operador </a:t>
            </a:r>
            <a:r>
              <a:rPr lang="pt-BR" sz="2800" dirty="0" smtClean="0">
                <a:latin typeface="Times New Roman" panose="02020603050405020304" pitchFamily="18" charset="0"/>
                <a:cs typeface="Times New Roman" panose="02020603050405020304" pitchFamily="18" charset="0"/>
              </a:rPr>
              <a:t>realiza </a:t>
            </a:r>
            <a:r>
              <a:rPr lang="pt-BR" sz="2800" dirty="0">
                <a:latin typeface="Times New Roman" panose="02020603050405020304" pitchFamily="18" charset="0"/>
                <a:cs typeface="Times New Roman" panose="02020603050405020304" pitchFamily="18" charset="0"/>
              </a:rPr>
              <a:t>uma medição de gradiente espacial 2D </a:t>
            </a:r>
            <a:r>
              <a:rPr lang="pt-BR" sz="2800" dirty="0" smtClean="0">
                <a:latin typeface="Times New Roman" panose="02020603050405020304" pitchFamily="18" charset="0"/>
                <a:cs typeface="Times New Roman" panose="02020603050405020304" pitchFamily="18" charset="0"/>
              </a:rPr>
              <a:t>em </a:t>
            </a:r>
            <a:r>
              <a:rPr lang="pt-BR" sz="2800" dirty="0">
                <a:latin typeface="Times New Roman" panose="02020603050405020304" pitchFamily="18" charset="0"/>
                <a:cs typeface="Times New Roman" panose="02020603050405020304" pitchFamily="18" charset="0"/>
              </a:rPr>
              <a:t>uma imagem. Ele destaca regiões de alta frequência espacial que frequentemente correspondem a bordas. Em seu uso mais comum, a entrada para o operador é uma imagem em escala de cinza, assim como a saída. Os valores de pixel em cada ponto da saída representam a magnitude absoluta estimada do gradiente espacial da imagem de entrada naquele ponto.</a:t>
            </a: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6</a:t>
            </a:fld>
            <a:endParaRPr lang="pt-BR"/>
          </a:p>
        </p:txBody>
      </p:sp>
    </p:spTree>
    <p:extLst>
      <p:ext uri="{BB962C8B-B14F-4D97-AF65-F5344CB8AC3E}">
        <p14:creationId xmlns:p14="http://schemas.microsoft.com/office/powerpoint/2010/main" val="313873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0" y="2032717"/>
            <a:ext cx="10748749" cy="1307537"/>
          </a:xfrm>
          <a:prstGeom prst="rect">
            <a:avLst/>
          </a:prstGeom>
        </p:spPr>
        <p:txBody>
          <a:bodyPr wrap="square">
            <a:spAutoFit/>
          </a:bodyPr>
          <a:lstStyle/>
          <a:p>
            <a:pPr algn="just">
              <a:lnSpc>
                <a:spcPct val="150000"/>
              </a:lnSpc>
              <a:spcBef>
                <a:spcPts val="1000"/>
              </a:spcBef>
            </a:pPr>
            <a:r>
              <a:rPr lang="pt-BR" sz="2800" dirty="0" smtClean="0">
                <a:latin typeface="Times New Roman" panose="02020603050405020304" pitchFamily="18" charset="0"/>
                <a:cs typeface="Times New Roman" panose="02020603050405020304" pitchFamily="18" charset="0"/>
              </a:rPr>
              <a:t>O operador gradiente é um dos procedimentos utilizados para detectar essas descontinuidades</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denominadas como bordas </a:t>
            </a:r>
            <a:endParaRPr lang="pt-BR" sz="2800" dirty="0">
              <a:latin typeface="Times New Roman" panose="02020603050405020304" pitchFamily="18" charset="0"/>
              <a:cs typeface="Times New Roman" panose="02020603050405020304" pitchFamily="18" charset="0"/>
            </a:endParaRPr>
          </a:p>
        </p:txBody>
      </p:sp>
      <p:sp>
        <p:nvSpPr>
          <p:cNvPr id="6" name="Retângulo 5"/>
          <p:cNvSpPr/>
          <p:nvPr/>
        </p:nvSpPr>
        <p:spPr>
          <a:xfrm>
            <a:off x="2930238" y="4152462"/>
            <a:ext cx="6843824" cy="1384995"/>
          </a:xfrm>
          <a:prstGeom prst="rect">
            <a:avLst/>
          </a:prstGeom>
        </p:spPr>
        <p:txBody>
          <a:bodyPr wrap="square">
            <a:spAutoFit/>
          </a:bodyPr>
          <a:lstStyle/>
          <a:p>
            <a:r>
              <a:rPr lang="pt-BR" sz="2800" dirty="0">
                <a:latin typeface="Times New Roman" panose="02020603050405020304" pitchFamily="18" charset="0"/>
                <a:cs typeface="Times New Roman" panose="02020603050405020304" pitchFamily="18" charset="0"/>
              </a:rPr>
              <a:t>Magnitude do Gradiente = </a:t>
            </a:r>
            <a:r>
              <a:rPr lang="pt-BR" sz="2800" dirty="0" err="1" smtClean="0">
                <a:latin typeface="Times New Roman" panose="02020603050405020304" pitchFamily="18" charset="0"/>
                <a:cs typeface="Times New Roman" panose="02020603050405020304" pitchFamily="18" charset="0"/>
              </a:rPr>
              <a:t>sqrt</a:t>
            </a:r>
            <a:r>
              <a:rPr lang="pt-BR" sz="2800" dirty="0" smtClean="0">
                <a:latin typeface="Times New Roman" panose="02020603050405020304" pitchFamily="18" charset="0"/>
                <a:cs typeface="Times New Roman" panose="02020603050405020304" pitchFamily="18" charset="0"/>
              </a:rPr>
              <a:t>(Gx</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Gy</a:t>
            </a:r>
            <a:r>
              <a:rPr lang="pt-BR" sz="2800" baseline="30000" dirty="0" smtClean="0">
                <a:latin typeface="Times New Roman" panose="02020603050405020304" pitchFamily="18" charset="0"/>
                <a:cs typeface="Times New Roman" panose="02020603050405020304" pitchFamily="18" charset="0"/>
              </a:rPr>
              <a:t>2</a:t>
            </a:r>
            <a:r>
              <a:rPr lang="pt-BR" sz="2800" dirty="0" smtClean="0">
                <a:latin typeface="Times New Roman" panose="02020603050405020304" pitchFamily="18" charset="0"/>
                <a:cs typeface="Times New Roman" panose="02020603050405020304" pitchFamily="18" charset="0"/>
              </a:rPr>
              <a:t>)</a:t>
            </a:r>
          </a:p>
          <a:p>
            <a:endParaRPr lang="pt-BR" sz="2800" dirty="0">
              <a:latin typeface="Times New Roman" panose="02020603050405020304" pitchFamily="18" charset="0"/>
              <a:cs typeface="Times New Roman" panose="02020603050405020304" pitchFamily="18" charset="0"/>
            </a:endParaRPr>
          </a:p>
          <a:p>
            <a:endParaRPr lang="pt-BR" sz="2800" dirty="0">
              <a:latin typeface="Times New Roman" panose="02020603050405020304" pitchFamily="18" charset="0"/>
              <a:cs typeface="Times New Roman" panose="02020603050405020304" pitchFamily="18" charset="0"/>
            </a:endParaRPr>
          </a:p>
        </p:txBody>
      </p:sp>
      <p:sp>
        <p:nvSpPr>
          <p:cNvPr id="2" name="Espaço Reservado para Número de Slide 1"/>
          <p:cNvSpPr>
            <a:spLocks noGrp="1"/>
          </p:cNvSpPr>
          <p:nvPr>
            <p:ph type="sldNum" sz="quarter" idx="12"/>
          </p:nvPr>
        </p:nvSpPr>
        <p:spPr/>
        <p:txBody>
          <a:bodyPr/>
          <a:lstStyle/>
          <a:p>
            <a:fld id="{ED52C983-CEDF-41A3-B3B0-8F4A19E363C6}" type="slidenum">
              <a:rPr lang="pt-BR" smtClean="0"/>
              <a:t>7</a:t>
            </a:fld>
            <a:endParaRPr lang="pt-BR"/>
          </a:p>
        </p:txBody>
      </p:sp>
    </p:spTree>
    <p:extLst>
      <p:ext uri="{BB962C8B-B14F-4D97-AF65-F5344CB8AC3E}">
        <p14:creationId xmlns:p14="http://schemas.microsoft.com/office/powerpoint/2010/main" val="2438557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b="1" dirty="0" smtClean="0">
                <a:latin typeface="Times New Roman" panose="02020603050405020304" pitchFamily="18" charset="0"/>
                <a:cs typeface="Times New Roman" panose="02020603050405020304" pitchFamily="18" charset="0"/>
              </a:rPr>
              <a:t>DEFINIÇÃO</a:t>
            </a:r>
            <a:endParaRPr lang="pt-BR" b="1" dirty="0">
              <a:latin typeface="Times New Roman" panose="02020603050405020304" pitchFamily="18" charset="0"/>
              <a:cs typeface="Times New Roman" panose="02020603050405020304" pitchFamily="18" charset="0"/>
            </a:endParaRPr>
          </a:p>
        </p:txBody>
      </p:sp>
      <p:sp>
        <p:nvSpPr>
          <p:cNvPr id="11" name="Retângulo 10"/>
          <p:cNvSpPr/>
          <p:nvPr/>
        </p:nvSpPr>
        <p:spPr>
          <a:xfrm>
            <a:off x="1064526" y="4003746"/>
            <a:ext cx="9471546" cy="1384995"/>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Considerando-se uma vizinhança de 3 x 3 pixels em torno de um ponto (</a:t>
            </a:r>
            <a:r>
              <a:rPr lang="pt-BR" sz="2800" dirty="0" err="1">
                <a:latin typeface="Times New Roman" panose="02020603050405020304" pitchFamily="18" charset="0"/>
                <a:cs typeface="Times New Roman" panose="02020603050405020304" pitchFamily="18" charset="0"/>
              </a:rPr>
              <a:t>x,y</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13" name="Imagem 12"/>
          <p:cNvPicPr>
            <a:picLocks noChangeAspect="1"/>
          </p:cNvPicPr>
          <p:nvPr/>
        </p:nvPicPr>
        <p:blipFill>
          <a:blip r:embed="rId2"/>
          <a:stretch>
            <a:fillRect/>
          </a:stretch>
        </p:blipFill>
        <p:spPr>
          <a:xfrm>
            <a:off x="2888822" y="1813270"/>
            <a:ext cx="5295238" cy="2190476"/>
          </a:xfrm>
          <a:prstGeom prst="rect">
            <a:avLst/>
          </a:prstGeom>
        </p:spPr>
      </p:pic>
      <p:pic>
        <p:nvPicPr>
          <p:cNvPr id="14" name="Imagem 13"/>
          <p:cNvPicPr>
            <a:picLocks noChangeAspect="1"/>
          </p:cNvPicPr>
          <p:nvPr/>
        </p:nvPicPr>
        <p:blipFill>
          <a:blip r:embed="rId3"/>
          <a:stretch>
            <a:fillRect/>
          </a:stretch>
        </p:blipFill>
        <p:spPr>
          <a:xfrm>
            <a:off x="3777934" y="5000791"/>
            <a:ext cx="3517014" cy="1725942"/>
          </a:xfrm>
          <a:prstGeom prst="rect">
            <a:avLst/>
          </a:prstGeom>
        </p:spPr>
      </p:pic>
    </p:spTree>
    <p:extLst>
      <p:ext uri="{BB962C8B-B14F-4D97-AF65-F5344CB8AC3E}">
        <p14:creationId xmlns:p14="http://schemas.microsoft.com/office/powerpoint/2010/main" val="207479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sz="4400" b="1" dirty="0" smtClean="0">
                <a:latin typeface="Times New Roman" panose="02020603050405020304" pitchFamily="18" charset="0"/>
                <a:cs typeface="Times New Roman" panose="02020603050405020304" pitchFamily="18" charset="0"/>
              </a:rPr>
              <a:t>DEFINIÇÃO</a:t>
            </a:r>
            <a:endParaRPr lang="pt-BR" sz="4400" b="1" dirty="0">
              <a:latin typeface="Times New Roman" panose="02020603050405020304" pitchFamily="18" charset="0"/>
              <a:cs typeface="Times New Roman" panose="02020603050405020304" pitchFamily="18" charset="0"/>
            </a:endParaRPr>
          </a:p>
        </p:txBody>
      </p:sp>
      <p:sp>
        <p:nvSpPr>
          <p:cNvPr id="5" name="Retângulo 4"/>
          <p:cNvSpPr/>
          <p:nvPr/>
        </p:nvSpPr>
        <p:spPr>
          <a:xfrm>
            <a:off x="838201" y="2032717"/>
            <a:ext cx="10515600" cy="2159566"/>
          </a:xfrm>
          <a:prstGeom prst="rect">
            <a:avLst/>
          </a:prstGeom>
        </p:spPr>
        <p:txBody>
          <a:bodyPr wrap="square">
            <a:spAutoFit/>
          </a:bodyPr>
          <a:lstStyle/>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Para realizar a detecção de bordas com o operador Roberts, primeiro convolvemos a imagem original com os seguintes dois </a:t>
            </a:r>
            <a:r>
              <a:rPr lang="pt-BR" sz="2800" dirty="0" err="1">
                <a:latin typeface="Times New Roman" panose="02020603050405020304" pitchFamily="18" charset="0"/>
                <a:cs typeface="Times New Roman" panose="02020603050405020304" pitchFamily="18" charset="0"/>
              </a:rPr>
              <a:t>kernels</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a:p>
            <a:pPr algn="just">
              <a:lnSpc>
                <a:spcPct val="150000"/>
              </a:lnSpc>
              <a:spcBef>
                <a:spcPts val="1000"/>
              </a:spcBef>
            </a:pPr>
            <a:r>
              <a:rPr lang="pt-BR" sz="2800" dirty="0">
                <a:latin typeface="Times New Roman" panose="02020603050405020304" pitchFamily="18" charset="0"/>
                <a:cs typeface="Times New Roman" panose="02020603050405020304" pitchFamily="18" charset="0"/>
              </a:rPr>
              <a:t>	</a:t>
            </a:r>
            <a:r>
              <a:rPr lang="pt-BR" sz="2800" dirty="0" err="1" smtClean="0">
                <a:latin typeface="Times New Roman" panose="02020603050405020304" pitchFamily="18" charset="0"/>
                <a:cs typeface="Times New Roman" panose="02020603050405020304" pitchFamily="18" charset="0"/>
              </a:rPr>
              <a:t>Kx</a:t>
            </a:r>
            <a:r>
              <a:rPr lang="pt-BR" sz="2800" dirty="0" smtClean="0">
                <a:latin typeface="Times New Roman" panose="02020603050405020304" pitchFamily="18" charset="0"/>
                <a:cs typeface="Times New Roman" panose="02020603050405020304" pitchFamily="18" charset="0"/>
              </a:rPr>
              <a:t>:</a:t>
            </a:r>
            <a:endParaRPr lang="pt-BR" sz="2800" dirty="0">
              <a:latin typeface="Times New Roman" panose="02020603050405020304" pitchFamily="18" charset="0"/>
              <a:cs typeface="Times New Roman" panose="02020603050405020304" pitchFamily="18" charset="0"/>
            </a:endParaRPr>
          </a:p>
        </p:txBody>
      </p:sp>
      <p:pic>
        <p:nvPicPr>
          <p:cNvPr id="3" name="Imagem 2"/>
          <p:cNvPicPr>
            <a:picLocks noChangeAspect="1"/>
          </p:cNvPicPr>
          <p:nvPr/>
        </p:nvPicPr>
        <p:blipFill>
          <a:blip r:embed="rId2"/>
          <a:stretch>
            <a:fillRect/>
          </a:stretch>
        </p:blipFill>
        <p:spPr>
          <a:xfrm>
            <a:off x="2307734" y="4192283"/>
            <a:ext cx="1980952" cy="1428571"/>
          </a:xfrm>
          <a:prstGeom prst="rect">
            <a:avLst/>
          </a:prstGeom>
        </p:spPr>
      </p:pic>
      <p:sp>
        <p:nvSpPr>
          <p:cNvPr id="6" name="Retângulo 5"/>
          <p:cNvSpPr/>
          <p:nvPr/>
        </p:nvSpPr>
        <p:spPr>
          <a:xfrm>
            <a:off x="6795375" y="3531076"/>
            <a:ext cx="688009" cy="661207"/>
          </a:xfrm>
          <a:prstGeom prst="rect">
            <a:avLst/>
          </a:prstGeom>
        </p:spPr>
        <p:txBody>
          <a:bodyPr wrap="none">
            <a:spAutoFit/>
          </a:bodyPr>
          <a:lstStyle/>
          <a:p>
            <a:pPr algn="just">
              <a:lnSpc>
                <a:spcPct val="150000"/>
              </a:lnSpc>
              <a:spcBef>
                <a:spcPts val="1000"/>
              </a:spcBef>
            </a:pPr>
            <a:r>
              <a:rPr lang="pt-BR" sz="2800" dirty="0" err="1" smtClean="0">
                <a:latin typeface="Times New Roman" panose="02020603050405020304" pitchFamily="18" charset="0"/>
                <a:cs typeface="Times New Roman" panose="02020603050405020304" pitchFamily="18" charset="0"/>
              </a:rPr>
              <a:t>Ky</a:t>
            </a:r>
            <a:r>
              <a:rPr lang="pt-BR" dirty="0" smtClean="0">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pic>
        <p:nvPicPr>
          <p:cNvPr id="8" name="Imagem 7"/>
          <p:cNvPicPr>
            <a:picLocks noChangeAspect="1"/>
          </p:cNvPicPr>
          <p:nvPr/>
        </p:nvPicPr>
        <p:blipFill>
          <a:blip r:embed="rId3"/>
          <a:stretch>
            <a:fillRect/>
          </a:stretch>
        </p:blipFill>
        <p:spPr>
          <a:xfrm>
            <a:off x="7483384" y="4192283"/>
            <a:ext cx="1980952" cy="1428571"/>
          </a:xfrm>
          <a:prstGeom prst="rect">
            <a:avLst/>
          </a:prstGeom>
        </p:spPr>
      </p:pic>
      <p:sp>
        <p:nvSpPr>
          <p:cNvPr id="2" name="Espaço Reservado para Número de Slide 1"/>
          <p:cNvSpPr>
            <a:spLocks noGrp="1"/>
          </p:cNvSpPr>
          <p:nvPr>
            <p:ph type="sldNum" sz="quarter" idx="12"/>
          </p:nvPr>
        </p:nvSpPr>
        <p:spPr/>
        <p:txBody>
          <a:bodyPr/>
          <a:lstStyle/>
          <a:p>
            <a:fld id="{ED52C983-CEDF-41A3-B3B0-8F4A19E363C6}" type="slidenum">
              <a:rPr lang="pt-BR" smtClean="0"/>
              <a:t>9</a:t>
            </a:fld>
            <a:endParaRPr lang="pt-BR"/>
          </a:p>
        </p:txBody>
      </p:sp>
    </p:spTree>
    <p:extLst>
      <p:ext uri="{BB962C8B-B14F-4D97-AF65-F5344CB8AC3E}">
        <p14:creationId xmlns:p14="http://schemas.microsoft.com/office/powerpoint/2010/main" val="575370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552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Times New Roman</vt:lpstr>
      <vt:lpstr>Tema do Office</vt:lpstr>
      <vt:lpstr>PROCESSAMENTO DIGITAL DE IMAGENS</vt:lpstr>
      <vt:lpstr>SUMÁRIO</vt:lpstr>
      <vt:lpstr>DEFINIÇÃO</vt:lpstr>
      <vt:lpstr>DEFINIÇÃO</vt:lpstr>
      <vt:lpstr>DEFINIÇÃO</vt:lpstr>
      <vt:lpstr>Apresentação do PowerPoint</vt:lpstr>
      <vt:lpstr>Apresentação do PowerPoint</vt:lpstr>
      <vt:lpstr>Apresentação do PowerPoint</vt:lpstr>
      <vt:lpstr>Apresentação do PowerPoint</vt:lpstr>
      <vt:lpstr>Apresentação do PowerPoint</vt:lpstr>
      <vt:lpstr>Apresentação do PowerPoint</vt:lpstr>
      <vt:lpstr>DEFINIÇÃO</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PROCESSAMENTO DIGITAL DE IMAGENS</dc:title>
  <dc:creator>User</dc:creator>
  <cp:lastModifiedBy>User</cp:lastModifiedBy>
  <cp:revision>6</cp:revision>
  <dcterms:created xsi:type="dcterms:W3CDTF">2024-01-08T22:44:57Z</dcterms:created>
  <dcterms:modified xsi:type="dcterms:W3CDTF">2024-01-16T01:52:04Z</dcterms:modified>
</cp:coreProperties>
</file>