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1" r:id="rId3"/>
    <p:sldId id="262" r:id="rId4"/>
    <p:sldId id="263" r:id="rId5"/>
    <p:sldId id="273" r:id="rId6"/>
    <p:sldId id="266" r:id="rId7"/>
    <p:sldId id="267" r:id="rId8"/>
    <p:sldId id="264" r:id="rId9"/>
    <p:sldId id="268" r:id="rId10"/>
    <p:sldId id="257" r:id="rId11"/>
    <p:sldId id="269" r:id="rId12"/>
    <p:sldId id="270" r:id="rId13"/>
    <p:sldId id="274" r:id="rId14"/>
    <p:sldId id="275" r:id="rId15"/>
    <p:sldId id="276" r:id="rId16"/>
    <p:sldId id="277" r:id="rId17"/>
    <p:sldId id="278" r:id="rId18"/>
    <p:sldId id="279" r:id="rId19"/>
    <p:sldId id="271"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2DE0B3D-CB8D-4FA1-9323-2DEF95453BF2}" type="datetimeFigureOut">
              <a:rPr lang="pt-BR" smtClean="0"/>
              <a:t>14/02/2024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89078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DE0B3D-CB8D-4FA1-9323-2DEF95453BF2}" type="datetimeFigureOut">
              <a:rPr lang="pt-BR" smtClean="0"/>
              <a:t>14/02/2024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44766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DE0B3D-CB8D-4FA1-9323-2DEF95453BF2}" type="datetimeFigureOut">
              <a:rPr lang="pt-BR" smtClean="0"/>
              <a:t>14/02/2024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147145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2DE0B3D-CB8D-4FA1-9323-2DEF95453BF2}" type="datetimeFigureOut">
              <a:rPr lang="pt-BR" smtClean="0"/>
              <a:t>14/02/2024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361704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82DE0B3D-CB8D-4FA1-9323-2DEF95453BF2}" type="datetimeFigureOut">
              <a:rPr lang="pt-BR" smtClean="0"/>
              <a:t>14/02/2024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168247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2DE0B3D-CB8D-4FA1-9323-2DEF95453BF2}" type="datetimeFigureOut">
              <a:rPr lang="pt-BR" smtClean="0"/>
              <a:t>14/02/2024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95983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2DE0B3D-CB8D-4FA1-9323-2DEF95453BF2}" type="datetimeFigureOut">
              <a:rPr lang="pt-BR" smtClean="0"/>
              <a:t>14/02/2024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395074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2DE0B3D-CB8D-4FA1-9323-2DEF95453BF2}" type="datetimeFigureOut">
              <a:rPr lang="pt-BR" smtClean="0"/>
              <a:t>14/02/2024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141247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2DE0B3D-CB8D-4FA1-9323-2DEF95453BF2}" type="datetimeFigureOut">
              <a:rPr lang="pt-BR" smtClean="0"/>
              <a:t>14/02/2024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47092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82DE0B3D-CB8D-4FA1-9323-2DEF95453BF2}" type="datetimeFigureOut">
              <a:rPr lang="pt-BR" smtClean="0"/>
              <a:t>14/02/2024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234364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82DE0B3D-CB8D-4FA1-9323-2DEF95453BF2}" type="datetimeFigureOut">
              <a:rPr lang="pt-BR" smtClean="0"/>
              <a:t>14/02/2024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3D3B0FD-7566-456E-B55D-99F59CB10FD6}" type="slidenum">
              <a:rPr lang="pt-BR" smtClean="0"/>
              <a:t>‹nº›</a:t>
            </a:fld>
            <a:endParaRPr lang="pt-BR"/>
          </a:p>
        </p:txBody>
      </p:sp>
    </p:spTree>
    <p:extLst>
      <p:ext uri="{BB962C8B-B14F-4D97-AF65-F5344CB8AC3E}">
        <p14:creationId xmlns:p14="http://schemas.microsoft.com/office/powerpoint/2010/main" val="110502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E0B3D-CB8D-4FA1-9323-2DEF95453BF2}" type="datetimeFigureOut">
              <a:rPr lang="pt-BR" smtClean="0"/>
              <a:t>14/02/2024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3B0FD-7566-456E-B55D-99F59CB10FD6}" type="slidenum">
              <a:rPr lang="pt-BR" smtClean="0"/>
              <a:t>‹nº›</a:t>
            </a:fld>
            <a:endParaRPr lang="pt-BR"/>
          </a:p>
        </p:txBody>
      </p:sp>
    </p:spTree>
    <p:extLst>
      <p:ext uri="{BB962C8B-B14F-4D97-AF65-F5344CB8AC3E}">
        <p14:creationId xmlns:p14="http://schemas.microsoft.com/office/powerpoint/2010/main" val="623951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677411" y="345230"/>
            <a:ext cx="9144000" cy="1749402"/>
          </a:xfrm>
        </p:spPr>
        <p:txBody>
          <a:bodyPr>
            <a:normAutofit/>
          </a:bodyPr>
          <a:lstStyle/>
          <a:p>
            <a:r>
              <a:rPr lang="pt-BR" sz="4400" b="1" dirty="0" smtClean="0">
                <a:latin typeface="Times New Roman" panose="02020603050405020304" pitchFamily="18" charset="0"/>
                <a:cs typeface="Times New Roman" panose="02020603050405020304" pitchFamily="18" charset="0"/>
              </a:rPr>
              <a:t>PROCESSAMENTO DIGITAL DE IMAGENS</a:t>
            </a:r>
            <a:endParaRPr lang="pt-BR" sz="4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625128" y="2331213"/>
            <a:ext cx="3248566" cy="2436425"/>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 y="345230"/>
            <a:ext cx="1203962" cy="1560579"/>
          </a:xfrm>
          <a:prstGeom prst="rect">
            <a:avLst/>
          </a:prstGeom>
        </p:spPr>
      </p:pic>
      <p:sp>
        <p:nvSpPr>
          <p:cNvPr id="7" name="Subtítulo 2"/>
          <p:cNvSpPr>
            <a:spLocks noGrp="1"/>
          </p:cNvSpPr>
          <p:nvPr>
            <p:ph type="subTitle" idx="1"/>
          </p:nvPr>
        </p:nvSpPr>
        <p:spPr>
          <a:xfrm>
            <a:off x="186050" y="5004220"/>
            <a:ext cx="11864128" cy="1533058"/>
          </a:xfrm>
        </p:spPr>
        <p:txBody>
          <a:bodyPr>
            <a:noAutofit/>
          </a:bodyPr>
          <a:lstStyle/>
          <a:p>
            <a:r>
              <a:rPr lang="pt-BR" sz="2800" dirty="0" smtClean="0">
                <a:latin typeface="Times New Roman" panose="02020603050405020304" pitchFamily="18" charset="0"/>
                <a:cs typeface="Times New Roman" panose="02020603050405020304" pitchFamily="18" charset="0"/>
              </a:rPr>
              <a:t>Projeto </a:t>
            </a:r>
            <a:r>
              <a:rPr lang="pt-BR" sz="2800" dirty="0">
                <a:latin typeface="Times New Roman" panose="02020603050405020304" pitchFamily="18" charset="0"/>
                <a:cs typeface="Times New Roman" panose="02020603050405020304" pitchFamily="18" charset="0"/>
              </a:rPr>
              <a:t>de </a:t>
            </a:r>
            <a:r>
              <a:rPr lang="pt-BR" sz="2800" dirty="0" smtClean="0">
                <a:latin typeface="Times New Roman" panose="02020603050405020304" pitchFamily="18" charset="0"/>
                <a:cs typeface="Times New Roman" panose="02020603050405020304" pitchFamily="18" charset="0"/>
              </a:rPr>
              <a:t>Ensino - </a:t>
            </a:r>
            <a:r>
              <a:rPr lang="pt-BR" sz="2800" dirty="0">
                <a:latin typeface="Times New Roman" panose="02020603050405020304" pitchFamily="18" charset="0"/>
                <a:cs typeface="Times New Roman" panose="02020603050405020304" pitchFamily="18" charset="0"/>
              </a:rPr>
              <a:t>Material didático sobre </a:t>
            </a:r>
            <a:r>
              <a:rPr lang="pt-BR" sz="2800" dirty="0" smtClean="0">
                <a:latin typeface="Times New Roman" panose="02020603050405020304" pitchFamily="18" charset="0"/>
                <a:cs typeface="Times New Roman" panose="02020603050405020304" pitchFamily="18" charset="0"/>
              </a:rPr>
              <a:t>filtros de imagens</a:t>
            </a:r>
          </a:p>
          <a:p>
            <a:r>
              <a:rPr lang="pt-BR" sz="2800" dirty="0" smtClean="0">
                <a:latin typeface="Times New Roman" panose="02020603050405020304" pitchFamily="18" charset="0"/>
                <a:cs typeface="Times New Roman" panose="02020603050405020304" pitchFamily="18" charset="0"/>
              </a:rPr>
              <a:t>Departamento Engenharias e Computação- DEC </a:t>
            </a:r>
          </a:p>
          <a:p>
            <a:r>
              <a:rPr lang="pt-BR" sz="2800" dirty="0" smtClean="0">
                <a:latin typeface="Times New Roman" panose="02020603050405020304" pitchFamily="18" charset="0"/>
                <a:cs typeface="Times New Roman" panose="02020603050405020304" pitchFamily="18" charset="0"/>
              </a:rPr>
              <a:t>Discente - Luciana Roncarati - Ciência </a:t>
            </a:r>
            <a:r>
              <a:rPr lang="pt-BR" sz="2800" dirty="0">
                <a:latin typeface="Times New Roman" panose="02020603050405020304" pitchFamily="18" charset="0"/>
                <a:cs typeface="Times New Roman" panose="02020603050405020304" pitchFamily="18" charset="0"/>
              </a:rPr>
              <a:t>da Computação </a:t>
            </a:r>
            <a:endParaRPr lang="pt-BR"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131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1374640" y="4042244"/>
            <a:ext cx="3465000" cy="1912500"/>
          </a:xfrm>
          <a:prstGeom prst="rect">
            <a:avLst/>
          </a:prstGeom>
        </p:spPr>
      </p:pic>
      <p:pic>
        <p:nvPicPr>
          <p:cNvPr id="11" name="Imagem 10"/>
          <p:cNvPicPr>
            <a:picLocks noChangeAspect="1"/>
          </p:cNvPicPr>
          <p:nvPr/>
        </p:nvPicPr>
        <p:blipFill>
          <a:blip r:embed="rId3"/>
          <a:stretch>
            <a:fillRect/>
          </a:stretch>
        </p:blipFill>
        <p:spPr>
          <a:xfrm>
            <a:off x="6679563" y="4042244"/>
            <a:ext cx="3555000" cy="1912500"/>
          </a:xfrm>
          <a:prstGeom prst="rect">
            <a:avLst/>
          </a:prstGeom>
        </p:spPr>
      </p:pic>
      <p:pic>
        <p:nvPicPr>
          <p:cNvPr id="13" name="Imagem 12"/>
          <p:cNvPicPr>
            <a:picLocks noChangeAspect="1"/>
          </p:cNvPicPr>
          <p:nvPr/>
        </p:nvPicPr>
        <p:blipFill>
          <a:blip r:embed="rId4"/>
          <a:stretch>
            <a:fillRect/>
          </a:stretch>
        </p:blipFill>
        <p:spPr>
          <a:xfrm>
            <a:off x="3556442" y="874032"/>
            <a:ext cx="3960000" cy="2598750"/>
          </a:xfrm>
          <a:prstGeom prst="rect">
            <a:avLst/>
          </a:prstGeom>
        </p:spPr>
      </p:pic>
    </p:spTree>
    <p:extLst>
      <p:ext uri="{BB962C8B-B14F-4D97-AF65-F5344CB8AC3E}">
        <p14:creationId xmlns:p14="http://schemas.microsoft.com/office/powerpoint/2010/main" val="428627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507831"/>
          </a:xfrm>
          <a:prstGeom prst="rect">
            <a:avLst/>
          </a:prstGeom>
        </p:spPr>
        <p:txBody>
          <a:bodyPr wrap="none">
            <a:spAutoFit/>
          </a:bodyPr>
          <a:lstStyle/>
          <a:p>
            <a:pPr algn="just">
              <a:lnSpc>
                <a:spcPct val="150000"/>
              </a:lnSpc>
              <a:spcBef>
                <a:spcPts val="1000"/>
              </a:spcBef>
            </a:pPr>
            <a:r>
              <a:rPr lang="pt-BR" dirty="0" err="1">
                <a:latin typeface="Times New Roman" panose="02020603050405020304" pitchFamily="18" charset="0"/>
                <a:cs typeface="Times New Roman" panose="02020603050405020304" pitchFamily="18" charset="0"/>
              </a:rPr>
              <a:t>G</a:t>
            </a:r>
            <a:r>
              <a:rPr lang="pt-BR" dirty="0" err="1" smtClean="0">
                <a:latin typeface="Times New Roman" panose="02020603050405020304" pitchFamily="18" charset="0"/>
                <a:cs typeface="Times New Roman" panose="02020603050405020304" pitchFamily="18" charset="0"/>
              </a:rPr>
              <a:t>x</a:t>
            </a:r>
            <a:r>
              <a:rPr lang="pt-BR" dirty="0">
                <a:latin typeface="Times New Roman" panose="02020603050405020304" pitchFamily="18" charset="0"/>
                <a:cs typeface="Times New Roman" panose="02020603050405020304" pitchFamily="18" charset="0"/>
              </a:rPr>
              <a:t>:</a:t>
            </a: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11</a:t>
            </a:fld>
            <a:endParaRPr lang="pt-BR"/>
          </a:p>
        </p:txBody>
      </p:sp>
      <p:pic>
        <p:nvPicPr>
          <p:cNvPr id="2" name="Imagem 1"/>
          <p:cNvPicPr>
            <a:picLocks noChangeAspect="1"/>
          </p:cNvPicPr>
          <p:nvPr/>
        </p:nvPicPr>
        <p:blipFill>
          <a:blip r:embed="rId2"/>
          <a:stretch>
            <a:fillRect/>
          </a:stretch>
        </p:blipFill>
        <p:spPr>
          <a:xfrm>
            <a:off x="880720" y="2811439"/>
            <a:ext cx="9994719" cy="309922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1 – definição bordas</a:t>
            </a:r>
            <a:endParaRPr lang="pt-BR" dirty="0">
              <a:latin typeface="Times New Roman" panose="02020603050405020304" pitchFamily="18" charset="0"/>
              <a:cs typeface="Times New Roman" panose="02020603050405020304" pitchFamily="18" charset="0"/>
            </a:endParaRPr>
          </a:p>
        </p:txBody>
      </p:sp>
      <p:pic>
        <p:nvPicPr>
          <p:cNvPr id="9" name="Imagem 8"/>
          <p:cNvPicPr>
            <a:picLocks noChangeAspect="1"/>
          </p:cNvPicPr>
          <p:nvPr/>
        </p:nvPicPr>
        <p:blipFill>
          <a:blip r:embed="rId3"/>
          <a:stretch>
            <a:fillRect/>
          </a:stretch>
        </p:blipFill>
        <p:spPr>
          <a:xfrm>
            <a:off x="7410439" y="785894"/>
            <a:ext cx="3465000" cy="1912500"/>
          </a:xfrm>
          <a:prstGeom prst="rect">
            <a:avLst/>
          </a:prstGeom>
        </p:spPr>
      </p:pic>
    </p:spTree>
    <p:extLst>
      <p:ext uri="{BB962C8B-B14F-4D97-AF65-F5344CB8AC3E}">
        <p14:creationId xmlns:p14="http://schemas.microsoft.com/office/powerpoint/2010/main" val="250320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458074"/>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Gy</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12</a:t>
            </a:fld>
            <a:endParaRPr lang="pt-BR"/>
          </a:p>
        </p:txBody>
      </p:sp>
      <p:pic>
        <p:nvPicPr>
          <p:cNvPr id="7" name="Imagem 6"/>
          <p:cNvPicPr>
            <a:picLocks noChangeAspect="1"/>
          </p:cNvPicPr>
          <p:nvPr/>
        </p:nvPicPr>
        <p:blipFill>
          <a:blip r:embed="rId2"/>
          <a:stretch>
            <a:fillRect/>
          </a:stretch>
        </p:blipFill>
        <p:spPr>
          <a:xfrm>
            <a:off x="1031179" y="2920621"/>
            <a:ext cx="9994712" cy="3099219"/>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2 – definição bordas</a:t>
            </a:r>
            <a:endParaRPr lang="pt-BR" dirty="0">
              <a:latin typeface="Times New Roman" panose="02020603050405020304" pitchFamily="18" charset="0"/>
              <a:cs typeface="Times New Roman" panose="02020603050405020304" pitchFamily="18" charset="0"/>
            </a:endParaRPr>
          </a:p>
        </p:txBody>
      </p:sp>
      <p:pic>
        <p:nvPicPr>
          <p:cNvPr id="9" name="Imagem 8"/>
          <p:cNvPicPr>
            <a:picLocks noChangeAspect="1"/>
          </p:cNvPicPr>
          <p:nvPr/>
        </p:nvPicPr>
        <p:blipFill>
          <a:blip r:embed="rId3"/>
          <a:stretch>
            <a:fillRect/>
          </a:stretch>
        </p:blipFill>
        <p:spPr>
          <a:xfrm>
            <a:off x="7976101" y="839866"/>
            <a:ext cx="3555000" cy="1912500"/>
          </a:xfrm>
          <a:prstGeom prst="rect">
            <a:avLst/>
          </a:prstGeom>
        </p:spPr>
      </p:pic>
    </p:spTree>
    <p:extLst>
      <p:ext uri="{BB962C8B-B14F-4D97-AF65-F5344CB8AC3E}">
        <p14:creationId xmlns:p14="http://schemas.microsoft.com/office/powerpoint/2010/main" val="130490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a:xfrm>
            <a:off x="838200" y="1825625"/>
            <a:ext cx="10515600" cy="3401468"/>
          </a:xfrm>
        </p:spPr>
        <p:txBody>
          <a:bodyPr>
            <a:normAutofit/>
          </a:bodyPr>
          <a:lstStyle/>
          <a:p>
            <a:pPr marL="0" indent="0" algn="just">
              <a:lnSpc>
                <a:spcPct val="150000"/>
              </a:lnSpc>
              <a:buNone/>
            </a:pPr>
            <a:r>
              <a:rPr lang="pt-BR" dirty="0" smtClean="0">
                <a:latin typeface="Times New Roman" panose="02020603050405020304" pitchFamily="18" charset="0"/>
                <a:cs typeface="Times New Roman" panose="02020603050405020304" pitchFamily="18" charset="0"/>
              </a:rPr>
              <a:t>Se a magnitude calculada é maior do que o menor valor de entrada (definido de acordo com a natureza e qualidade da imagem que esta sendo processada), o pixel é considerado ser parte de um borda. A direção do gradiente da borda, perpendicular a direção da borda, é encontrada com a seguinte fórmula:</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13</a:t>
            </a:fld>
            <a:endParaRPr lang="pt-BR"/>
          </a:p>
        </p:txBody>
      </p:sp>
      <p:sp>
        <p:nvSpPr>
          <p:cNvPr id="5" name="CaixaDeTexto 4"/>
          <p:cNvSpPr txBox="1"/>
          <p:nvPr/>
        </p:nvSpPr>
        <p:spPr>
          <a:xfrm>
            <a:off x="4139548" y="5362031"/>
            <a:ext cx="5372942" cy="646331"/>
          </a:xfrm>
          <a:prstGeom prst="rect">
            <a:avLst/>
          </a:prstGeom>
          <a:noFill/>
        </p:spPr>
        <p:txBody>
          <a:bodyPr wrap="square" rtlCol="0">
            <a:spAutoFit/>
          </a:bodyPr>
          <a:lstStyle/>
          <a:p>
            <a:r>
              <a:rPr lang="el-GR" sz="3600" b="1" dirty="0" smtClean="0">
                <a:latin typeface="Times New Roman" panose="02020603050405020304" pitchFamily="18" charset="0"/>
                <a:cs typeface="Times New Roman" panose="02020603050405020304" pitchFamily="18" charset="0"/>
              </a:rPr>
              <a:t>α</a:t>
            </a:r>
            <a:r>
              <a:rPr lang="pt-BR" sz="3600" b="1" dirty="0" smtClean="0">
                <a:latin typeface="Times New Roman" panose="02020603050405020304" pitchFamily="18" charset="0"/>
                <a:cs typeface="Times New Roman" panose="02020603050405020304" pitchFamily="18" charset="0"/>
              </a:rPr>
              <a:t>  = </a:t>
            </a:r>
            <a:r>
              <a:rPr lang="pt-BR" sz="3600" b="1" dirty="0" err="1" smtClean="0">
                <a:latin typeface="Times New Roman" panose="02020603050405020304" pitchFamily="18" charset="0"/>
                <a:cs typeface="Times New Roman" panose="02020603050405020304" pitchFamily="18" charset="0"/>
              </a:rPr>
              <a:t>atan</a:t>
            </a:r>
            <a:r>
              <a:rPr lang="pt-BR" sz="3600" b="1" dirty="0" smtClean="0">
                <a:latin typeface="Times New Roman" panose="02020603050405020304" pitchFamily="18" charset="0"/>
                <a:cs typeface="Times New Roman" panose="02020603050405020304" pitchFamily="18" charset="0"/>
              </a:rPr>
              <a:t> </a:t>
            </a:r>
            <a:r>
              <a:rPr lang="pt-BR" sz="3600" b="1" u="sng" dirty="0" err="1" smtClean="0">
                <a:latin typeface="Times New Roman" panose="02020603050405020304" pitchFamily="18" charset="0"/>
                <a:cs typeface="Times New Roman" panose="02020603050405020304" pitchFamily="18" charset="0"/>
              </a:rPr>
              <a:t>Gx</a:t>
            </a:r>
            <a:endParaRPr lang="pt-BR" sz="3600" b="1" u="sng" dirty="0">
              <a:latin typeface="Times New Roman" panose="02020603050405020304" pitchFamily="18" charset="0"/>
              <a:cs typeface="Times New Roman" panose="02020603050405020304" pitchFamily="18" charset="0"/>
            </a:endParaRPr>
          </a:p>
        </p:txBody>
      </p:sp>
      <p:sp>
        <p:nvSpPr>
          <p:cNvPr id="6" name="CaixaDeTexto 5"/>
          <p:cNvSpPr txBox="1"/>
          <p:nvPr/>
        </p:nvSpPr>
        <p:spPr>
          <a:xfrm>
            <a:off x="6000861" y="5820134"/>
            <a:ext cx="784214" cy="646331"/>
          </a:xfrm>
          <a:prstGeom prst="rect">
            <a:avLst/>
          </a:prstGeom>
          <a:noFill/>
        </p:spPr>
        <p:txBody>
          <a:bodyPr wrap="square" rtlCol="0">
            <a:spAutoFit/>
          </a:bodyPr>
          <a:lstStyle/>
          <a:p>
            <a:r>
              <a:rPr lang="pt-BR" sz="3600" b="1" dirty="0" err="1" smtClean="0">
                <a:latin typeface="Times New Roman" panose="02020603050405020304" pitchFamily="18" charset="0"/>
                <a:cs typeface="Times New Roman" panose="02020603050405020304" pitchFamily="18" charset="0"/>
              </a:rPr>
              <a:t>Gy</a:t>
            </a:r>
            <a:endParaRPr lang="pt-BR"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530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14</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3</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450" y="1162048"/>
            <a:ext cx="9055100" cy="5194300"/>
          </a:xfrm>
          <a:prstGeom prst="rect">
            <a:avLst/>
          </a:prstGeom>
        </p:spPr>
      </p:pic>
    </p:spTree>
    <p:extLst>
      <p:ext uri="{BB962C8B-B14F-4D97-AF65-F5344CB8AC3E}">
        <p14:creationId xmlns:p14="http://schemas.microsoft.com/office/powerpoint/2010/main" val="1555189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15</a:t>
            </a:fld>
            <a:endParaRPr lang="pt-BR"/>
          </a:p>
        </p:txBody>
      </p:sp>
      <p:sp>
        <p:nvSpPr>
          <p:cNvPr id="4" name="Retângulo 3"/>
          <p:cNvSpPr/>
          <p:nvPr/>
        </p:nvSpPr>
        <p:spPr>
          <a:xfrm>
            <a:off x="1575582" y="112542"/>
            <a:ext cx="9144000" cy="453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6" name="CaixaDeTexto 5"/>
          <p:cNvSpPr txBox="1"/>
          <p:nvPr/>
        </p:nvSpPr>
        <p:spPr>
          <a:xfrm>
            <a:off x="7962771" y="6356350"/>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4 – </a:t>
            </a:r>
            <a:r>
              <a:rPr lang="pt-BR" dirty="0">
                <a:latin typeface="Times New Roman" panose="02020603050405020304" pitchFamily="18" charset="0"/>
                <a:cs typeface="Times New Roman" panose="02020603050405020304" pitchFamily="18" charset="0"/>
              </a:rPr>
              <a:t>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450" y="1162050"/>
            <a:ext cx="9055100" cy="5194300"/>
          </a:xfrm>
          <a:prstGeom prst="rect">
            <a:avLst/>
          </a:prstGeom>
        </p:spPr>
      </p:pic>
    </p:spTree>
    <p:extLst>
      <p:ext uri="{BB962C8B-B14F-4D97-AF65-F5344CB8AC3E}">
        <p14:creationId xmlns:p14="http://schemas.microsoft.com/office/powerpoint/2010/main" val="1344444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16</a:t>
            </a:fld>
            <a:endParaRPr lang="pt-BR"/>
          </a:p>
        </p:txBody>
      </p:sp>
      <p:sp>
        <p:nvSpPr>
          <p:cNvPr id="4" name="CaixaDeTexto 3"/>
          <p:cNvSpPr txBox="1"/>
          <p:nvPr/>
        </p:nvSpPr>
        <p:spPr>
          <a:xfrm>
            <a:off x="880720" y="6013571"/>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5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entrada</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1" y="936000"/>
            <a:ext cx="6815999" cy="5112000"/>
          </a:xfrm>
          <a:prstGeom prst="rect">
            <a:avLst/>
          </a:prstGeom>
        </p:spPr>
      </p:pic>
    </p:spTree>
    <p:extLst>
      <p:ext uri="{BB962C8B-B14F-4D97-AF65-F5344CB8AC3E}">
        <p14:creationId xmlns:p14="http://schemas.microsoft.com/office/powerpoint/2010/main" val="3915456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17</a:t>
            </a:fld>
            <a:endParaRPr lang="pt-BR"/>
          </a:p>
        </p:txBody>
      </p:sp>
      <p:sp>
        <p:nvSpPr>
          <p:cNvPr id="4" name="CaixaDeTexto 3"/>
          <p:cNvSpPr txBox="1"/>
          <p:nvPr/>
        </p:nvSpPr>
        <p:spPr>
          <a:xfrm>
            <a:off x="880720" y="6013571"/>
            <a:ext cx="3391029"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6</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saída</a:t>
            </a:r>
            <a:endParaRPr lang="pt-BR"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0" y="936000"/>
            <a:ext cx="6816000" cy="5112000"/>
          </a:xfrm>
          <a:prstGeom prst="rect">
            <a:avLst/>
          </a:prstGeom>
        </p:spPr>
      </p:pic>
    </p:spTree>
    <p:extLst>
      <p:ext uri="{BB962C8B-B14F-4D97-AF65-F5344CB8AC3E}">
        <p14:creationId xmlns:p14="http://schemas.microsoft.com/office/powerpoint/2010/main" val="1170140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18</a:t>
            </a:fld>
            <a:endParaRPr lang="pt-BR"/>
          </a:p>
        </p:txBody>
      </p:sp>
      <p:sp>
        <p:nvSpPr>
          <p:cNvPr id="7" name="Retângulo 6"/>
          <p:cNvSpPr/>
          <p:nvPr/>
        </p:nvSpPr>
        <p:spPr>
          <a:xfrm>
            <a:off x="934164" y="2493666"/>
            <a:ext cx="10068616"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https://homepages.inf.ed.ac.uk/rbf/HIPR2/convolve.htm</a:t>
            </a: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715682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19</a:t>
            </a:fld>
            <a:endParaRPr lang="pt-BR"/>
          </a:p>
        </p:txBody>
      </p:sp>
      <p:sp>
        <p:nvSpPr>
          <p:cNvPr id="7" name="Retângulo 6"/>
          <p:cNvSpPr/>
          <p:nvPr/>
        </p:nvSpPr>
        <p:spPr>
          <a:xfrm>
            <a:off x="934164" y="2493666"/>
            <a:ext cx="10068616"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https://homepages.inf.ed.ac.uk/rbf/HIPR2/convolve.htm</a:t>
            </a: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1176532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SUMÁRIO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a:lnSpc>
                <a:spcPct val="200000"/>
              </a:lnSpc>
            </a:pPr>
            <a:r>
              <a:rPr lang="pt-BR" dirty="0">
                <a:latin typeface="Times New Roman" panose="02020603050405020304" pitchFamily="18" charset="0"/>
                <a:cs typeface="Times New Roman" panose="02020603050405020304" pitchFamily="18" charset="0"/>
              </a:rPr>
              <a:t>Definição </a:t>
            </a:r>
            <a:r>
              <a:rPr lang="pt-BR" dirty="0" smtClean="0">
                <a:latin typeface="Times New Roman" panose="02020603050405020304" pitchFamily="18" charset="0"/>
                <a:cs typeface="Times New Roman" panose="02020603050405020304" pitchFamily="18" charset="0"/>
              </a:rPr>
              <a:t>borda.</a:t>
            </a:r>
          </a:p>
          <a:p>
            <a:pPr>
              <a:lnSpc>
                <a:spcPct val="200000"/>
              </a:lnSpc>
            </a:pPr>
            <a:r>
              <a:rPr lang="pt-BR" dirty="0" smtClean="0">
                <a:latin typeface="Times New Roman" panose="02020603050405020304" pitchFamily="18" charset="0"/>
                <a:cs typeface="Times New Roman" panose="02020603050405020304" pitchFamily="18" charset="0"/>
              </a:rPr>
              <a:t>Definição Filtro Sobel.</a:t>
            </a:r>
          </a:p>
          <a:p>
            <a:pPr>
              <a:lnSpc>
                <a:spcPct val="200000"/>
              </a:lnSpc>
            </a:pPr>
            <a:r>
              <a:rPr lang="pt-BR" dirty="0" smtClean="0">
                <a:latin typeface="Times New Roman" panose="02020603050405020304" pitchFamily="18" charset="0"/>
                <a:cs typeface="Times New Roman" panose="02020603050405020304" pitchFamily="18" charset="0"/>
              </a:rPr>
              <a:t>Algoritmo Interface </a:t>
            </a:r>
            <a:r>
              <a:rPr lang="pt-BR" i="1" dirty="0" err="1" smtClean="0">
                <a:latin typeface="Times New Roman" panose="02020603050405020304" pitchFamily="18" charset="0"/>
                <a:cs typeface="Times New Roman" panose="02020603050405020304" pitchFamily="18" charset="0"/>
              </a:rPr>
              <a:t>Processing</a:t>
            </a:r>
            <a:r>
              <a:rPr lang="pt-BR" i="1" dirty="0" smtClean="0">
                <a:latin typeface="Times New Roman" panose="02020603050405020304" pitchFamily="18" charset="0"/>
                <a:cs typeface="Times New Roman" panose="02020603050405020304" pitchFamily="18" charset="0"/>
              </a:rPr>
              <a:t>.</a:t>
            </a:r>
          </a:p>
          <a:p>
            <a:pPr>
              <a:lnSpc>
                <a:spcPct val="200000"/>
              </a:lnSpc>
            </a:pPr>
            <a:r>
              <a:rPr lang="pt-BR" dirty="0" smtClean="0">
                <a:latin typeface="Times New Roman" panose="02020603050405020304" pitchFamily="18" charset="0"/>
                <a:cs typeface="Times New Roman" panose="02020603050405020304" pitchFamily="18" charset="0"/>
              </a:rPr>
              <a:t>Referências Bibliográficas.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2</a:t>
            </a:fld>
            <a:endParaRPr lang="pt-BR"/>
          </a:p>
        </p:txBody>
      </p:sp>
    </p:spTree>
    <p:extLst>
      <p:ext uri="{BB962C8B-B14F-4D97-AF65-F5344CB8AC3E}">
        <p14:creationId xmlns:p14="http://schemas.microsoft.com/office/powerpoint/2010/main" val="54410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smtClean="0">
                <a:latin typeface="Times New Roman" panose="02020603050405020304" pitchFamily="18" charset="0"/>
                <a:cs typeface="Times New Roman" panose="02020603050405020304" pitchFamily="18" charset="0"/>
              </a:rPr>
              <a:t>Partindo da definição de borda como uma fronteira entre duas regiões com níveis de cinza relativamente distintos, os algoritmos utilizados para a detecção de bordas são estruturados de forma a detectar as descontinuidades existentes nas transições.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3</a:t>
            </a:fld>
            <a:endParaRPr lang="pt-BR"/>
          </a:p>
        </p:txBody>
      </p:sp>
    </p:spTree>
    <p:extLst>
      <p:ext uri="{BB962C8B-B14F-4D97-AF65-F5344CB8AC3E}">
        <p14:creationId xmlns:p14="http://schemas.microsoft.com/office/powerpoint/2010/main" val="251170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a:latin typeface="Times New Roman" panose="02020603050405020304" pitchFamily="18" charset="0"/>
                <a:cs typeface="Times New Roman" panose="02020603050405020304" pitchFamily="18" charset="0"/>
              </a:rPr>
              <a:t>A detecção de bordas é uma técnica fundamental no processamento de imagens que visa identificar as transições abruptas de intensidade nos pixels da imagem. Essas transições representam mudanças significativas nas propriedades visuais da imagem, como mudanças de cor, luminosidade ou textura, e podem indicar a presença de objetos, contornos ou padrões importantes.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4</a:t>
            </a:fld>
            <a:endParaRPr lang="pt-BR"/>
          </a:p>
        </p:txBody>
      </p:sp>
    </p:spTree>
    <p:extLst>
      <p:ext uri="{BB962C8B-B14F-4D97-AF65-F5344CB8AC3E}">
        <p14:creationId xmlns:p14="http://schemas.microsoft.com/office/powerpoint/2010/main" val="118396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4616648"/>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O operador </a:t>
            </a:r>
            <a:r>
              <a:rPr lang="pt-BR" sz="2800" dirty="0" smtClean="0">
                <a:latin typeface="Times New Roman" panose="02020603050405020304" pitchFamily="18" charset="0"/>
                <a:cs typeface="Times New Roman" panose="02020603050405020304" pitchFamily="18" charset="0"/>
              </a:rPr>
              <a:t>realiza </a:t>
            </a:r>
            <a:r>
              <a:rPr lang="pt-BR" sz="2800" dirty="0">
                <a:latin typeface="Times New Roman" panose="02020603050405020304" pitchFamily="18" charset="0"/>
                <a:cs typeface="Times New Roman" panose="02020603050405020304" pitchFamily="18" charset="0"/>
              </a:rPr>
              <a:t>uma medição de gradiente espacial 2D </a:t>
            </a:r>
            <a:r>
              <a:rPr lang="pt-BR" sz="2800" dirty="0" smtClean="0">
                <a:latin typeface="Times New Roman" panose="02020603050405020304" pitchFamily="18" charset="0"/>
                <a:cs typeface="Times New Roman" panose="02020603050405020304" pitchFamily="18" charset="0"/>
              </a:rPr>
              <a:t>em </a:t>
            </a:r>
            <a:r>
              <a:rPr lang="pt-BR" sz="2800" dirty="0">
                <a:latin typeface="Times New Roman" panose="02020603050405020304" pitchFamily="18" charset="0"/>
                <a:cs typeface="Times New Roman" panose="02020603050405020304" pitchFamily="18" charset="0"/>
              </a:rPr>
              <a:t>uma imagem. Ele destaca regiões de alta frequência espacial que frequentemente correspondem a bordas. Em seu uso mais comum, a entrada para o operador é uma imagem em escala de cinza, assim como a saída. Os valores de pixel em cada ponto da saída representam a magnitude absoluta estimada do gradiente espacial da imagem de entrada naquele ponto.</a:t>
            </a: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5</a:t>
            </a:fld>
            <a:endParaRPr lang="pt-BR"/>
          </a:p>
        </p:txBody>
      </p:sp>
    </p:spTree>
    <p:extLst>
      <p:ext uri="{BB962C8B-B14F-4D97-AF65-F5344CB8AC3E}">
        <p14:creationId xmlns:p14="http://schemas.microsoft.com/office/powerpoint/2010/main" val="325362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1307537"/>
          </a:xfrm>
          <a:prstGeom prst="rect">
            <a:avLst/>
          </a:prstGeom>
        </p:spPr>
        <p:txBody>
          <a:bodyPr wrap="square">
            <a:spAutoFit/>
          </a:bodyPr>
          <a:lstStyle/>
          <a:p>
            <a:pPr algn="just">
              <a:lnSpc>
                <a:spcPct val="150000"/>
              </a:lnSpc>
              <a:spcBef>
                <a:spcPts val="1000"/>
              </a:spcBef>
            </a:pPr>
            <a:r>
              <a:rPr lang="pt-BR" sz="2800" dirty="0" smtClean="0">
                <a:latin typeface="Times New Roman" panose="02020603050405020304" pitchFamily="18" charset="0"/>
                <a:cs typeface="Times New Roman" panose="02020603050405020304" pitchFamily="18" charset="0"/>
              </a:rPr>
              <a:t>O operador gradiente é um dos procedimentos utilizados para detectar essas descontinuidades</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denominadas como bordas </a:t>
            </a:r>
            <a:endParaRPr lang="pt-BR" sz="2800" dirty="0">
              <a:latin typeface="Times New Roman" panose="02020603050405020304" pitchFamily="18" charset="0"/>
              <a:cs typeface="Times New Roman" panose="02020603050405020304" pitchFamily="18" charset="0"/>
            </a:endParaRPr>
          </a:p>
        </p:txBody>
      </p:sp>
      <p:sp>
        <p:nvSpPr>
          <p:cNvPr id="6" name="Retângulo 5"/>
          <p:cNvSpPr/>
          <p:nvPr/>
        </p:nvSpPr>
        <p:spPr>
          <a:xfrm>
            <a:off x="2930238" y="4152462"/>
            <a:ext cx="6843824" cy="1384995"/>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Magnitude do Gradiente = </a:t>
            </a:r>
            <a:r>
              <a:rPr lang="pt-BR" sz="2800" dirty="0" smtClean="0">
                <a:latin typeface="Times New Roman" panose="02020603050405020304" pitchFamily="18" charset="0"/>
                <a:cs typeface="Times New Roman" panose="02020603050405020304" pitchFamily="18" charset="0"/>
              </a:rPr>
              <a:t>(</a:t>
            </a:r>
            <a:r>
              <a:rPr lang="pt-BR" sz="2800" dirty="0" err="1" smtClean="0">
                <a:latin typeface="Times New Roman" panose="02020603050405020304" pitchFamily="18" charset="0"/>
                <a:cs typeface="Times New Roman" panose="02020603050405020304" pitchFamily="18" charset="0"/>
              </a:rPr>
              <a:t>Gx</a:t>
            </a:r>
            <a:r>
              <a:rPr lang="pt-BR" sz="2800" dirty="0" smtClean="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 </a:t>
            </a:r>
            <a:r>
              <a:rPr lang="pt-BR" sz="2800" dirty="0" err="1" smtClean="0">
                <a:latin typeface="Times New Roman" panose="02020603050405020304" pitchFamily="18" charset="0"/>
                <a:cs typeface="Times New Roman" panose="02020603050405020304" pitchFamily="18" charset="0"/>
              </a:rPr>
              <a:t>Gy</a:t>
            </a:r>
            <a:r>
              <a:rPr lang="pt-BR" sz="2800" dirty="0" smtClean="0">
                <a:latin typeface="Times New Roman" panose="02020603050405020304" pitchFamily="18" charset="0"/>
                <a:cs typeface="Times New Roman" panose="02020603050405020304" pitchFamily="18" charset="0"/>
              </a:rPr>
              <a:t>)</a:t>
            </a:r>
          </a:p>
          <a:p>
            <a:endParaRPr lang="pt-BR" sz="2800" dirty="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6</a:t>
            </a:fld>
            <a:endParaRPr lang="pt-BR"/>
          </a:p>
        </p:txBody>
      </p:sp>
    </p:spTree>
    <p:extLst>
      <p:ext uri="{BB962C8B-B14F-4D97-AF65-F5344CB8AC3E}">
        <p14:creationId xmlns:p14="http://schemas.microsoft.com/office/powerpoint/2010/main" val="322295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11" name="Retângulo 10"/>
          <p:cNvSpPr/>
          <p:nvPr/>
        </p:nvSpPr>
        <p:spPr>
          <a:xfrm>
            <a:off x="1064526" y="4003746"/>
            <a:ext cx="9471546" cy="1384995"/>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Considerando-se uma vizinhança de 3 x 3 pixels em torno de um ponto (</a:t>
            </a:r>
            <a:r>
              <a:rPr lang="pt-BR" sz="2800" dirty="0" err="1">
                <a:latin typeface="Times New Roman" panose="02020603050405020304" pitchFamily="18" charset="0"/>
                <a:cs typeface="Times New Roman" panose="02020603050405020304" pitchFamily="18" charset="0"/>
              </a:rPr>
              <a:t>x,y</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13" name="Imagem 12"/>
          <p:cNvPicPr>
            <a:picLocks noChangeAspect="1"/>
          </p:cNvPicPr>
          <p:nvPr/>
        </p:nvPicPr>
        <p:blipFill>
          <a:blip r:embed="rId2"/>
          <a:stretch>
            <a:fillRect/>
          </a:stretch>
        </p:blipFill>
        <p:spPr>
          <a:xfrm>
            <a:off x="2888822" y="1813270"/>
            <a:ext cx="5295238" cy="2190476"/>
          </a:xfrm>
          <a:prstGeom prst="rect">
            <a:avLst/>
          </a:prstGeom>
        </p:spPr>
      </p:pic>
      <p:pic>
        <p:nvPicPr>
          <p:cNvPr id="14" name="Imagem 13"/>
          <p:cNvPicPr>
            <a:picLocks noChangeAspect="1"/>
          </p:cNvPicPr>
          <p:nvPr/>
        </p:nvPicPr>
        <p:blipFill>
          <a:blip r:embed="rId3"/>
          <a:stretch>
            <a:fillRect/>
          </a:stretch>
        </p:blipFill>
        <p:spPr>
          <a:xfrm>
            <a:off x="3777934" y="5000791"/>
            <a:ext cx="3517014" cy="1725942"/>
          </a:xfrm>
          <a:prstGeom prst="rect">
            <a:avLst/>
          </a:prstGeom>
        </p:spPr>
      </p:pic>
    </p:spTree>
    <p:extLst>
      <p:ext uri="{BB962C8B-B14F-4D97-AF65-F5344CB8AC3E}">
        <p14:creationId xmlns:p14="http://schemas.microsoft.com/office/powerpoint/2010/main" val="380121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algn="just">
              <a:lnSpc>
                <a:spcPct val="160000"/>
              </a:lnSpc>
            </a:pPr>
            <a:r>
              <a:rPr lang="pt-BR" dirty="0" smtClean="0">
                <a:latin typeface="Times New Roman" panose="02020603050405020304" pitchFamily="18" charset="0"/>
                <a:cs typeface="Times New Roman" panose="02020603050405020304" pitchFamily="18" charset="0"/>
              </a:rPr>
              <a:t>O filtro Sobel é uma operação utilizada em processamento de imagem, aplicada sobretudo em algoritmos de detecção de contornos. Em termos técnicos, consiste num operador que calcula diferenças finitas, dando uma aproximação do gradiente da intensidade dos pixels da imagem. Em cada ponto da imagem.</a:t>
            </a:r>
            <a:endParaRPr lang="pt-BR" dirty="0"/>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8</a:t>
            </a:fld>
            <a:endParaRPr lang="pt-BR"/>
          </a:p>
        </p:txBody>
      </p:sp>
    </p:spTree>
    <p:extLst>
      <p:ext uri="{BB962C8B-B14F-4D97-AF65-F5344CB8AC3E}">
        <p14:creationId xmlns:p14="http://schemas.microsoft.com/office/powerpoint/2010/main" val="27048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fontScale="85000" lnSpcReduction="10000"/>
          </a:bodyPr>
          <a:lstStyle/>
          <a:p>
            <a:pPr algn="just">
              <a:lnSpc>
                <a:spcPct val="170000"/>
              </a:lnSpc>
            </a:pPr>
            <a:r>
              <a:rPr lang="pt-BR" dirty="0">
                <a:latin typeface="Times New Roman" panose="02020603050405020304" pitchFamily="18" charset="0"/>
                <a:cs typeface="Times New Roman" panose="02020603050405020304" pitchFamily="18" charset="0"/>
              </a:rPr>
              <a:t>O filtro Sobel calcula o gradiente da intensidade da imagem em cada ponto, dando a direção da maior variação de claro para escuro e a quantidade de variação nessa direção. Assim, obtém-se uma noção de como varia a luminosidade em cada ponto, de forma mais suave ou </a:t>
            </a:r>
            <a:r>
              <a:rPr lang="pt-BR" dirty="0" smtClean="0">
                <a:latin typeface="Times New Roman" panose="02020603050405020304" pitchFamily="18" charset="0"/>
                <a:cs typeface="Times New Roman" panose="02020603050405020304" pitchFamily="18" charset="0"/>
              </a:rPr>
              <a:t>abrupta. Com </a:t>
            </a:r>
            <a:r>
              <a:rPr lang="pt-BR" dirty="0">
                <a:latin typeface="Times New Roman" panose="02020603050405020304" pitchFamily="18" charset="0"/>
                <a:cs typeface="Times New Roman" panose="02020603050405020304" pitchFamily="18" charset="0"/>
              </a:rPr>
              <a:t>isto consegue-se estimar a presença de uma transição claro-escuro e de qual a orientação desta. Como as variações claro-escuro intensas correspondem a fronteiras bem definidas entre objetos, consegue-se fazer a detecção de contornos.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9</a:t>
            </a:fld>
            <a:endParaRPr lang="pt-BR"/>
          </a:p>
        </p:txBody>
      </p:sp>
    </p:spTree>
    <p:extLst>
      <p:ext uri="{BB962C8B-B14F-4D97-AF65-F5344CB8AC3E}">
        <p14:creationId xmlns:p14="http://schemas.microsoft.com/office/powerpoint/2010/main" val="206848303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653</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Calibri Light</vt:lpstr>
      <vt:lpstr>Times New Roman</vt:lpstr>
      <vt:lpstr>Tema do Office</vt:lpstr>
      <vt:lpstr>PROCESSAMENTO DIGITAL DE IMAGENS</vt:lpstr>
      <vt:lpstr>SUMÁRIO</vt:lpstr>
      <vt:lpstr>DEFINIÇÃO</vt:lpstr>
      <vt:lpstr>DEFINIÇÃO</vt:lpstr>
      <vt:lpstr>Apresentação do PowerPoint</vt:lpstr>
      <vt:lpstr>Apresentação do PowerPoint</vt:lpstr>
      <vt:lpstr>Apresentação do PowerPoint</vt:lpstr>
      <vt:lpstr>DEFINIÇÃO</vt:lpstr>
      <vt:lpstr>DEFINIÇÃO</vt:lpstr>
      <vt:lpstr>Apresentação do PowerPoint</vt:lpstr>
      <vt:lpstr>Apresentação do PowerPoint</vt:lpstr>
      <vt:lpstr>Apresentação do PowerPoint</vt:lpstr>
      <vt:lpstr>DEFINIÇÃO</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PROCESSAMENTO DIGITAL DE IMAGENS</dc:title>
  <dc:creator>User</dc:creator>
  <cp:lastModifiedBy>User</cp:lastModifiedBy>
  <cp:revision>14</cp:revision>
  <dcterms:created xsi:type="dcterms:W3CDTF">2023-12-18T14:44:28Z</dcterms:created>
  <dcterms:modified xsi:type="dcterms:W3CDTF">2024-02-14T20:47:11Z</dcterms:modified>
</cp:coreProperties>
</file>