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5" r:id="rId4"/>
    <p:sldId id="264" r:id="rId5"/>
    <p:sldId id="258" r:id="rId6"/>
    <p:sldId id="259" r:id="rId7"/>
    <p:sldId id="263" r:id="rId8"/>
    <p:sldId id="271" r:id="rId9"/>
    <p:sldId id="272" r:id="rId10"/>
    <p:sldId id="273" r:id="rId11"/>
    <p:sldId id="260" r:id="rId12"/>
    <p:sldId id="268" r:id="rId13"/>
    <p:sldId id="269" r:id="rId14"/>
    <p:sldId id="261" r:id="rId15"/>
    <p:sldId id="266" r:id="rId16"/>
    <p:sldId id="274" r:id="rId17"/>
    <p:sldId id="275" r:id="rId18"/>
    <p:sldId id="276" r:id="rId19"/>
    <p:sldId id="277" r:id="rId20"/>
    <p:sldId id="270"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F67CBF-E9FF-448D-8FCA-6AEC2DB1432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4139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F67CBF-E9FF-448D-8FCA-6AEC2DB1432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124724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F67CBF-E9FF-448D-8FCA-6AEC2DB1432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85759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F67CBF-E9FF-448D-8FCA-6AEC2DB1432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115692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32F67CBF-E9FF-448D-8FCA-6AEC2DB1432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235265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F67CBF-E9FF-448D-8FCA-6AEC2DB1432D}"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88326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F67CBF-E9FF-448D-8FCA-6AEC2DB1432D}" type="datetimeFigureOut">
              <a:rPr lang="pt-BR" smtClean="0"/>
              <a:t>26/03/2024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335088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2F67CBF-E9FF-448D-8FCA-6AEC2DB1432D}" type="datetimeFigureOut">
              <a:rPr lang="pt-BR" smtClean="0"/>
              <a:t>26/03/2024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65360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F67CBF-E9FF-448D-8FCA-6AEC2DB1432D}" type="datetimeFigureOut">
              <a:rPr lang="pt-BR" smtClean="0"/>
              <a:t>26/03/2024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288441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2F67CBF-E9FF-448D-8FCA-6AEC2DB1432D}"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169918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2F67CBF-E9FF-448D-8FCA-6AEC2DB1432D}"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1A5AEF-2B6B-4AF2-A055-4051AC018588}" type="slidenum">
              <a:rPr lang="pt-BR" smtClean="0"/>
              <a:t>‹nº›</a:t>
            </a:fld>
            <a:endParaRPr lang="pt-BR"/>
          </a:p>
        </p:txBody>
      </p:sp>
    </p:spTree>
    <p:extLst>
      <p:ext uri="{BB962C8B-B14F-4D97-AF65-F5344CB8AC3E}">
        <p14:creationId xmlns:p14="http://schemas.microsoft.com/office/powerpoint/2010/main" val="162641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67CBF-E9FF-448D-8FCA-6AEC2DB1432D}" type="datetimeFigureOut">
              <a:rPr lang="pt-BR" smtClean="0"/>
              <a:t>26/03/2024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A5AEF-2B6B-4AF2-A055-4051AC018588}" type="slidenum">
              <a:rPr lang="pt-BR" smtClean="0"/>
              <a:t>‹nº›</a:t>
            </a:fld>
            <a:endParaRPr lang="pt-BR"/>
          </a:p>
        </p:txBody>
      </p:sp>
    </p:spTree>
    <p:extLst>
      <p:ext uri="{BB962C8B-B14F-4D97-AF65-F5344CB8AC3E}">
        <p14:creationId xmlns:p14="http://schemas.microsoft.com/office/powerpoint/2010/main" val="72362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homepages.inf.ed.ac.uk/rbf/HIPR2/convolv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41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10</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003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Após o cálculo do gradiente, a borda é localizada selecionando apenas os pontos cuja magnitude é localmente máxima na direção do gradiente. Essa operação, chamada de supressão não-máxima, reduz a espessura das bordas. No entanto, a borda ainda pode conter certos fragmentos espúrios causados pela presença de ruído ou textura fina.</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43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Depois de calculada uma medida da resistência da borda (normalmente a magnitude do gradiente), o próximo estágio é aplicar um limite, para decidir se as bordas estão presentes ou não em um ponto da imagem. Quanto menor o limite, mais bordas serão detectadas e o resultado será cada vez mais suscetível a ruído e à detecção de bordas de características irrelevantes na imagem. </a:t>
            </a:r>
          </a:p>
        </p:txBody>
      </p:sp>
    </p:spTree>
    <p:extLst>
      <p:ext uri="{BB962C8B-B14F-4D97-AF65-F5344CB8AC3E}">
        <p14:creationId xmlns:p14="http://schemas.microsoft.com/office/powerpoint/2010/main" val="282875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4" name="Espaço Reservado para Conteúdo 3"/>
          <p:cNvSpPr>
            <a:spLocks noGrp="1"/>
          </p:cNvSpPr>
          <p:nvPr>
            <p:ph idx="1"/>
          </p:nvPr>
        </p:nvSpPr>
        <p:spPr/>
        <p:txBody>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Por outro lado, um limite alto pode perder bordas sutis ou resultar em bordas </a:t>
            </a:r>
            <a:r>
              <a:rPr lang="pt-BR" dirty="0" smtClean="0">
                <a:latin typeface="Times New Roman" panose="02020603050405020304" pitchFamily="18" charset="0"/>
                <a:cs typeface="Times New Roman" panose="02020603050405020304" pitchFamily="18" charset="0"/>
              </a:rPr>
              <a:t>fragmentadas. Se </a:t>
            </a:r>
            <a:r>
              <a:rPr lang="pt-BR" dirty="0">
                <a:latin typeface="Times New Roman" panose="02020603050405020304" pitchFamily="18" charset="0"/>
                <a:cs typeface="Times New Roman" panose="02020603050405020304" pitchFamily="18" charset="0"/>
              </a:rPr>
              <a:t>a borda for aplicada apenas à imagem de magnitude do gradiente, as bordas resultantes serão geralmente espessas e algum tipo de pós-processamento de afinamento da borda será </a:t>
            </a:r>
            <a:r>
              <a:rPr lang="pt-BR" dirty="0" smtClean="0">
                <a:latin typeface="Times New Roman" panose="02020603050405020304" pitchFamily="18" charset="0"/>
                <a:cs typeface="Times New Roman" panose="02020603050405020304" pitchFamily="18" charset="0"/>
              </a:rPr>
              <a:t>necessário.</a:t>
            </a:r>
            <a:endParaRPr lang="pt-BR" dirty="0">
              <a:latin typeface="Times New Roman" panose="02020603050405020304" pitchFamily="18" charset="0"/>
              <a:cs typeface="Times New Roman" panose="02020603050405020304" pitchFamily="18" charset="0"/>
            </a:endParaRPr>
          </a:p>
          <a:p>
            <a:pPr algn="just">
              <a:lnSpc>
                <a:spcPct val="150000"/>
              </a:lnSpc>
            </a:pPr>
            <a:endParaRPr lang="pt-BR" dirty="0"/>
          </a:p>
        </p:txBody>
      </p:sp>
    </p:spTree>
    <p:extLst>
      <p:ext uri="{BB962C8B-B14F-4D97-AF65-F5344CB8AC3E}">
        <p14:creationId xmlns:p14="http://schemas.microsoft.com/office/powerpoint/2010/main" val="388811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4" name="Espaço Reservado para Conteúdo 3"/>
          <p:cNvSpPr>
            <a:spLocks noGrp="1"/>
          </p:cNvSpPr>
          <p:nvPr>
            <p:ph idx="1"/>
          </p:nvPr>
        </p:nvSpPr>
        <p:spPr/>
        <p:txBody>
          <a:bodyPr>
            <a:normAutofit lnSpcReduction="10000"/>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Uma possível abordagem para remover esses fragmentos é utilizar um limiar durante a etapa de supressão não-máxima. A escolha do valor desse limiar é uma tarefa complexa, pois pode resultar em bordas falsas se o limiar for muito baixo ou, por outro lado, na perda de fragmentos da borda se o limiar for muito alto. Para resolver esse problema, o operador de </a:t>
            </a:r>
            <a:r>
              <a:rPr lang="pt-BR" dirty="0" err="1">
                <a:latin typeface="Times New Roman" panose="02020603050405020304" pitchFamily="18" charset="0"/>
                <a:cs typeface="Times New Roman" panose="02020603050405020304" pitchFamily="18" charset="0"/>
              </a:rPr>
              <a:t>Canny</a:t>
            </a:r>
            <a:r>
              <a:rPr lang="pt-BR" dirty="0">
                <a:latin typeface="Times New Roman" panose="02020603050405020304" pitchFamily="18" charset="0"/>
                <a:cs typeface="Times New Roman" panose="02020603050405020304" pitchFamily="18" charset="0"/>
              </a:rPr>
              <a:t> utiliza dois limiares diferentes, T1 e T2, com T2 &gt; T1. Essa etapa é conhecida como limiarização com histerese.</a:t>
            </a:r>
          </a:p>
          <a:p>
            <a:pPr marL="0" indent="0">
              <a:buNone/>
            </a:pPr>
            <a:endParaRPr lang="pt-BR" dirty="0" smtClean="0"/>
          </a:p>
          <a:p>
            <a:pPr marL="0" indent="0">
              <a:buNone/>
            </a:pPr>
            <a:endParaRPr lang="pt-BR" dirty="0" smtClean="0"/>
          </a:p>
          <a:p>
            <a:pPr marL="0" indent="0">
              <a:buNone/>
            </a:pPr>
            <a:endParaRPr lang="pt-BR" dirty="0" smtClean="0"/>
          </a:p>
          <a:p>
            <a:pPr marL="0" indent="0">
              <a:buNone/>
            </a:pPr>
            <a:endParaRPr lang="pt-BR" dirty="0" smtClean="0"/>
          </a:p>
          <a:p>
            <a:pPr marL="0" indent="0">
              <a:buNone/>
            </a:pPr>
            <a:endParaRPr lang="pt-BR" dirty="0" smtClean="0"/>
          </a:p>
          <a:p>
            <a:pPr marL="0" indent="0">
              <a:buNone/>
            </a:pPr>
            <a:endParaRPr lang="pt-BR" dirty="0" smtClean="0"/>
          </a:p>
        </p:txBody>
      </p:sp>
    </p:spTree>
    <p:extLst>
      <p:ext uri="{BB962C8B-B14F-4D97-AF65-F5344CB8AC3E}">
        <p14:creationId xmlns:p14="http://schemas.microsoft.com/office/powerpoint/2010/main" val="231202699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4" name="Espaço Reservado para Conteúdo 3"/>
          <p:cNvSpPr>
            <a:spLocks noGrp="1"/>
          </p:cNvSpPr>
          <p:nvPr>
            <p:ph idx="1"/>
          </p:nvPr>
        </p:nvSpPr>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Os pontos da borda que possuem gradiente maior que T2 são mantidos como pontos da borda. Qualquer outro ponto conectado a esses pontos da borda é considerado como pertencente à borda se a magnitude de seu gradiente estiver acima de T1. Isso evita que as bordas fiquem fragmentadas em múltiplos segmentos. A escolha dos limiares T1 e T2 é feita com base em uma estimativa da relação sinal-ruído.</a:t>
            </a:r>
            <a:endParaRPr lang="pt-BR" dirty="0" smtClean="0"/>
          </a:p>
          <a:p>
            <a:endParaRPr lang="pt-BR" dirty="0" smtClean="0"/>
          </a:p>
          <a:p>
            <a:endParaRPr lang="pt-BR" dirty="0" smtClean="0"/>
          </a:p>
          <a:p>
            <a:endParaRPr lang="pt-BR" dirty="0" smtClean="0"/>
          </a:p>
          <a:p>
            <a:pPr marL="0" indent="0">
              <a:buNone/>
            </a:pPr>
            <a:endParaRPr lang="pt-BR" dirty="0" smtClean="0"/>
          </a:p>
        </p:txBody>
      </p:sp>
    </p:spTree>
    <p:extLst>
      <p:ext uri="{BB962C8B-B14F-4D97-AF65-F5344CB8AC3E}">
        <p14:creationId xmlns:p14="http://schemas.microsoft.com/office/powerpoint/2010/main" val="2303451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017" y="1044575"/>
            <a:ext cx="10007600" cy="5676900"/>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16</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98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65" y="1002614"/>
            <a:ext cx="10007600" cy="5676900"/>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17</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4</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96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18</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19" y="2374899"/>
            <a:ext cx="10007600" cy="2654300"/>
          </a:xfrm>
          <a:prstGeom prst="rect">
            <a:avLst/>
          </a:prstGeom>
        </p:spPr>
      </p:pic>
    </p:spTree>
    <p:extLst>
      <p:ext uri="{BB962C8B-B14F-4D97-AF65-F5344CB8AC3E}">
        <p14:creationId xmlns:p14="http://schemas.microsoft.com/office/powerpoint/2010/main" val="1690933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1478544" y="6363025"/>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6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sp>
        <p:nvSpPr>
          <p:cNvPr id="7" name="CaixaDeTexto 6"/>
          <p:cNvSpPr txBox="1"/>
          <p:nvPr/>
        </p:nvSpPr>
        <p:spPr>
          <a:xfrm>
            <a:off x="8742915" y="643638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7– imagem de saída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02" y="2043753"/>
            <a:ext cx="5227092" cy="3920319"/>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702" y="2043753"/>
            <a:ext cx="5227092" cy="3920319"/>
          </a:xfrm>
          <a:prstGeom prst="rect">
            <a:avLst/>
          </a:prstGeom>
        </p:spPr>
      </p:pic>
    </p:spTree>
    <p:extLst>
      <p:ext uri="{BB962C8B-B14F-4D97-AF65-F5344CB8AC3E}">
        <p14:creationId xmlns:p14="http://schemas.microsoft.com/office/powerpoint/2010/main" val="159036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a:t>
            </a:r>
            <a:r>
              <a:rPr lang="pt-BR" dirty="0" err="1" smtClean="0">
                <a:latin typeface="Times New Roman" panose="02020603050405020304" pitchFamily="18" charset="0"/>
                <a:cs typeface="Times New Roman" panose="02020603050405020304" pitchFamily="18" charset="0"/>
              </a:rPr>
              <a:t>Canny</a:t>
            </a:r>
            <a:r>
              <a:rPr lang="pt-BR" dirty="0" smtClean="0">
                <a:latin typeface="Times New Roman" panose="02020603050405020304" pitchFamily="18" charset="0"/>
                <a:cs typeface="Times New Roman" panose="02020603050405020304" pitchFamily="18" charset="0"/>
              </a:rPr>
              <a:t>.</a:t>
            </a:r>
            <a:endParaRPr lang="pt-BR" dirty="0" smtClean="0">
              <a:latin typeface="Times New Roman" panose="02020603050405020304" pitchFamily="18" charset="0"/>
              <a:cs typeface="Times New Roman" panose="02020603050405020304" pitchFamily="18" charset="0"/>
            </a:endParaRP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353730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20</a:t>
            </a:fld>
            <a:endParaRPr lang="pt-BR"/>
          </a:p>
        </p:txBody>
      </p:sp>
      <p:sp>
        <p:nvSpPr>
          <p:cNvPr id="7" name="Retângulo 6"/>
          <p:cNvSpPr/>
          <p:nvPr/>
        </p:nvSpPr>
        <p:spPr>
          <a:xfrm>
            <a:off x="934164" y="2493666"/>
            <a:ext cx="10068616"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hlinkClick r:id="rId2"/>
              </a:rPr>
              <a:t>https://homepages.inf.ed.ac.uk/rbf/HIPR2/convolve.htm</a:t>
            </a:r>
            <a:endParaRPr lang="pt-BR" sz="20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https://dsp.stackexchange.com/questions/34103/subpixel-what-is-it</a:t>
            </a:r>
          </a:p>
          <a:p>
            <a:pPr marL="342900" indent="-342900">
              <a:lnSpc>
                <a:spcPct val="150000"/>
              </a:lnSpc>
              <a:buFont typeface="Arial" panose="020B0604020202020204" pitchFamily="34" charset="0"/>
              <a:buChar char="•"/>
            </a:pPr>
            <a:endParaRPr lang="pt-BR" sz="2000" dirty="0">
              <a:latin typeface="Times New Roman" panose="02020603050405020304" pitchFamily="18" charset="0"/>
              <a:cs typeface="Times New Roman" panose="02020603050405020304" pitchFamily="18" charset="0"/>
            </a:endParaRP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1868689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a:t>
            </a:r>
            <a:r>
              <a:rPr lang="pt-BR" dirty="0">
                <a:latin typeface="Times New Roman" panose="02020603050405020304" pitchFamily="18" charset="0"/>
                <a:cs typeface="Times New Roman" panose="02020603050405020304" pitchFamily="18" charset="0"/>
              </a:rPr>
              <a:t>entre duas regiões </a:t>
            </a:r>
            <a:r>
              <a:rPr lang="pt-BR" dirty="0" smtClean="0">
                <a:latin typeface="Times New Roman" panose="02020603050405020304" pitchFamily="18" charset="0"/>
                <a:cs typeface="Times New Roman" panose="02020603050405020304" pitchFamily="18" charset="0"/>
              </a:rPr>
              <a:t>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55199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
        <p:nvSpPr>
          <p:cNvPr id="6" name="Título 1"/>
          <p:cNvSpPr txBox="1">
            <a:spLocks/>
          </p:cNvSpPr>
          <p:nvPr/>
        </p:nvSpPr>
        <p:spPr>
          <a:xfrm>
            <a:off x="935181" y="-18750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20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A detecção de bordas compreende uma série de métodos matemáticos projetados para identificar as bordas em uma imagem digital, definidas como as regiões onde ocorre uma mudança abrupta no brilho da imagem ou, de maneira mais formal, onde ocorrem descontinuidades. A detecção de bordas desempenha um papel essencial no campo do processamento de imagens, visão computacional e visão de máquina, especialmente no contexto da detecção e extração de características.</a:t>
            </a:r>
          </a:p>
        </p:txBody>
      </p:sp>
    </p:spTree>
    <p:extLst>
      <p:ext uri="{BB962C8B-B14F-4D97-AF65-F5344CB8AC3E}">
        <p14:creationId xmlns:p14="http://schemas.microsoft.com/office/powerpoint/2010/main" val="10999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dirty="0" err="1" smtClean="0">
                <a:latin typeface="Times New Roman" panose="02020603050405020304" pitchFamily="18" charset="0"/>
                <a:cs typeface="Times New Roman" panose="02020603050405020304" pitchFamily="18" charset="0"/>
              </a:rPr>
              <a:t>Canny</a:t>
            </a:r>
            <a:r>
              <a:rPr lang="pt-BR" dirty="0" smtClean="0">
                <a:latin typeface="Times New Roman" panose="02020603050405020304" pitchFamily="18" charset="0"/>
                <a:cs typeface="Times New Roman" panose="02020603050405020304" pitchFamily="18" charset="0"/>
              </a:rPr>
              <a:t> (1986) propôs um método para detecção de bordas que visa otimizar a localização dos pontos de borda na presença de ruído. Inicialmente, a imagem é suavizada usando um filtro Gaussiano. Em seguida, a magnitude e a direção do gradiente são calculadas utilizando aproximações baseadas em diferenças finitas para as derivadas parciais, de maneira similar aos métodos de gradiente apresentados anteriormente. </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36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7" y="4152462"/>
            <a:ext cx="5968103"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smtClean="0">
                <a:sym typeface="Symbol" panose="05050102010706020507" pitchFamily="18" charset="2"/>
              </a:rPr>
              <a:t></a:t>
            </a:r>
            <a:r>
              <a:rPr lang="pt-BR" sz="2800" dirty="0" smtClean="0">
                <a:latin typeface="Times New Roman" panose="02020603050405020304" pitchFamily="18" charset="0"/>
                <a:cs typeface="Times New Roman" panose="02020603050405020304" pitchFamily="18" charset="0"/>
              </a:rPr>
              <a:t>(</a:t>
            </a:r>
            <a:r>
              <a:rPr lang="pt-BR" sz="2800" dirty="0" smtClean="0">
                <a:latin typeface="Times New Roman" panose="02020603050405020304" pitchFamily="18" charset="0"/>
                <a:cs typeface="Times New Roman" panose="02020603050405020304" pitchFamily="18" charset="0"/>
              </a:rPr>
              <a:t>Gx² </a:t>
            </a:r>
            <a:r>
              <a:rPr lang="pt-BR" sz="2800">
                <a:latin typeface="Times New Roman" panose="02020603050405020304" pitchFamily="18" charset="0"/>
                <a:cs typeface="Times New Roman" panose="02020603050405020304" pitchFamily="18" charset="0"/>
              </a:rPr>
              <a:t>+ </a:t>
            </a:r>
            <a:r>
              <a:rPr lang="pt-BR" sz="2800" smtClean="0">
                <a:latin typeface="Times New Roman" panose="02020603050405020304" pitchFamily="18" charset="0"/>
                <a:cs typeface="Times New Roman" panose="02020603050405020304" pitchFamily="18" charset="0"/>
              </a:rPr>
              <a:t>Gy²)</a:t>
            </a:r>
            <a:endParaRPr lang="pt-BR" sz="2800" dirty="0" smtClean="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7</a:t>
            </a:fld>
            <a:endParaRPr lang="pt-BR"/>
          </a:p>
        </p:txBody>
      </p:sp>
      <p:cxnSp>
        <p:nvCxnSpPr>
          <p:cNvPr id="7" name="Conector reto 6"/>
          <p:cNvCxnSpPr/>
          <p:nvPr/>
        </p:nvCxnSpPr>
        <p:spPr>
          <a:xfrm>
            <a:off x="7047053" y="4196949"/>
            <a:ext cx="15635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85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8</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6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9</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538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7476</TotalTime>
  <Words>781</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Symbol</vt:lpstr>
      <vt:lpstr>Times New Roman</vt:lpstr>
      <vt:lpstr>Tema do Office</vt:lpstr>
      <vt:lpstr>PROCESSAMENTO DIGITAL DE IMAGENS</vt:lpstr>
      <vt:lpstr>SUMÁRIO</vt:lpstr>
      <vt:lpstr>DEFINIÇÃO</vt:lpstr>
      <vt:lpstr>Apresentação do PowerPoint</vt:lpstr>
      <vt:lpstr>DEFINIÇÃO</vt:lpstr>
      <vt:lpstr>DEFINIÇÃO</vt:lpstr>
      <vt:lpstr>Apresentação do PowerPoint</vt:lpstr>
      <vt:lpstr>Apresentação do PowerPoint</vt:lpstr>
      <vt:lpstr>Apresentação do PowerPoint</vt:lpstr>
      <vt:lpstr>DEFINIÇÃO</vt:lpstr>
      <vt:lpstr>DEFINIÇÃO</vt:lpstr>
      <vt:lpstr>DEFINIÇÃO</vt:lpstr>
      <vt:lpstr>DEFINIÇÃO</vt:lpstr>
      <vt:lpstr>DEFINIÇÃO</vt:lpstr>
      <vt:lpstr>DEFINIÇÃO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22</cp:revision>
  <dcterms:created xsi:type="dcterms:W3CDTF">2024-03-21T13:46:25Z</dcterms:created>
  <dcterms:modified xsi:type="dcterms:W3CDTF">2024-03-26T22:40:46Z</dcterms:modified>
</cp:coreProperties>
</file>