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70" r:id="rId8"/>
    <p:sldId id="271" r:id="rId9"/>
    <p:sldId id="272" r:id="rId10"/>
    <p:sldId id="263" r:id="rId11"/>
    <p:sldId id="264" r:id="rId12"/>
    <p:sldId id="266" r:id="rId13"/>
    <p:sldId id="267" r:id="rId14"/>
    <p:sldId id="265" r:id="rId15"/>
    <p:sldId id="268" r:id="rId16"/>
    <p:sldId id="274" r:id="rId17"/>
    <p:sldId id="273" r:id="rId18"/>
    <p:sldId id="275" r:id="rId19"/>
    <p:sldId id="276" r:id="rId20"/>
    <p:sldId id="269"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A2B216E-1BF8-4FDA-9F98-96E7369B0586}"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364714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A2B216E-1BF8-4FDA-9F98-96E7369B0586}"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357664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A2B216E-1BF8-4FDA-9F98-96E7369B0586}"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344302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A2B216E-1BF8-4FDA-9F98-96E7369B0586}"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189233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5A2B216E-1BF8-4FDA-9F98-96E7369B0586}"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306000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A2B216E-1BF8-4FDA-9F98-96E7369B0586}"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36617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A2B216E-1BF8-4FDA-9F98-96E7369B0586}" type="datetimeFigureOut">
              <a:rPr lang="pt-BR" smtClean="0"/>
              <a:t>26/03/2024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91913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A2B216E-1BF8-4FDA-9F98-96E7369B0586}" type="datetimeFigureOut">
              <a:rPr lang="pt-BR" smtClean="0"/>
              <a:t>26/03/2024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193294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A2B216E-1BF8-4FDA-9F98-96E7369B0586}" type="datetimeFigureOut">
              <a:rPr lang="pt-BR" smtClean="0"/>
              <a:t>26/03/2024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275645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A2B216E-1BF8-4FDA-9F98-96E7369B0586}"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215714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A2B216E-1BF8-4FDA-9F98-96E7369B0586}"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0844644-4F25-4971-B03C-67899D84D5E4}" type="slidenum">
              <a:rPr lang="pt-BR" smtClean="0"/>
              <a:t>‹nº›</a:t>
            </a:fld>
            <a:endParaRPr lang="pt-BR"/>
          </a:p>
        </p:txBody>
      </p:sp>
    </p:spTree>
    <p:extLst>
      <p:ext uri="{BB962C8B-B14F-4D97-AF65-F5344CB8AC3E}">
        <p14:creationId xmlns:p14="http://schemas.microsoft.com/office/powerpoint/2010/main" val="199863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B216E-1BF8-4FDA-9F98-96E7369B0586}" type="datetimeFigureOut">
              <a:rPr lang="pt-BR" smtClean="0"/>
              <a:t>26/03/2024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44644-4F25-4971-B03C-67899D84D5E4}" type="slidenum">
              <a:rPr lang="pt-BR" smtClean="0"/>
              <a:t>‹nº›</a:t>
            </a:fld>
            <a:endParaRPr lang="pt-BR"/>
          </a:p>
        </p:txBody>
      </p:sp>
    </p:spTree>
    <p:extLst>
      <p:ext uri="{BB962C8B-B14F-4D97-AF65-F5344CB8AC3E}">
        <p14:creationId xmlns:p14="http://schemas.microsoft.com/office/powerpoint/2010/main" val="115924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DEC </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96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Tree>
    <p:extLst>
      <p:ext uri="{BB962C8B-B14F-4D97-AF65-F5344CB8AC3E}">
        <p14:creationId xmlns:p14="http://schemas.microsoft.com/office/powerpoint/2010/main" val="250856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lnSpcReduction="10000"/>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O detector de bordas </a:t>
            </a:r>
            <a:r>
              <a:rPr lang="pt-BR" dirty="0" err="1">
                <a:latin typeface="Times New Roman" panose="02020603050405020304" pitchFamily="18" charset="0"/>
                <a:cs typeface="Times New Roman" panose="02020603050405020304" pitchFamily="18" charset="0"/>
              </a:rPr>
              <a:t>Deriche</a:t>
            </a:r>
            <a:r>
              <a:rPr lang="pt-BR" dirty="0">
                <a:latin typeface="Times New Roman" panose="02020603050405020304" pitchFamily="18" charset="0"/>
                <a:cs typeface="Times New Roman" panose="02020603050405020304" pitchFamily="18" charset="0"/>
              </a:rPr>
              <a:t> é um operador de detecção de bordas desenvolvido por Rachid </a:t>
            </a:r>
            <a:r>
              <a:rPr lang="pt-BR" dirty="0" err="1">
                <a:latin typeface="Times New Roman" panose="02020603050405020304" pitchFamily="18" charset="0"/>
                <a:cs typeface="Times New Roman" panose="02020603050405020304" pitchFamily="18" charset="0"/>
              </a:rPr>
              <a:t>Deriche</a:t>
            </a:r>
            <a:r>
              <a:rPr lang="pt-BR" dirty="0">
                <a:latin typeface="Times New Roman" panose="02020603050405020304" pitchFamily="18" charset="0"/>
                <a:cs typeface="Times New Roman" panose="02020603050405020304" pitchFamily="18" charset="0"/>
              </a:rPr>
              <a:t> em 1987. É um algoritmo de várias etapas usado para obter um resultado ideal de detecção de bordas em uma imagem bidimensional discreta. Este algoritmo é baseado no trabalho de John F. </a:t>
            </a:r>
            <a:r>
              <a:rPr lang="pt-BR" dirty="0" err="1">
                <a:latin typeface="Times New Roman" panose="02020603050405020304" pitchFamily="18" charset="0"/>
                <a:cs typeface="Times New Roman" panose="02020603050405020304" pitchFamily="18" charset="0"/>
              </a:rPr>
              <a:t>Canny</a:t>
            </a:r>
            <a:r>
              <a:rPr lang="pt-BR" dirty="0">
                <a:latin typeface="Times New Roman" panose="02020603050405020304" pitchFamily="18" charset="0"/>
                <a:cs typeface="Times New Roman" panose="02020603050405020304" pitchFamily="18" charset="0"/>
              </a:rPr>
              <a:t> relacionado à detecção de bordas ( </a:t>
            </a:r>
            <a:r>
              <a:rPr lang="pt-BR" dirty="0" err="1">
                <a:latin typeface="Times New Roman" panose="02020603050405020304" pitchFamily="18" charset="0"/>
                <a:cs typeface="Times New Roman" panose="02020603050405020304" pitchFamily="18" charset="0"/>
              </a:rPr>
              <a:t>canny's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edge</a:t>
            </a:r>
            <a:r>
              <a:rPr lang="pt-BR" dirty="0">
                <a:latin typeface="Times New Roman" panose="02020603050405020304" pitchFamily="18" charset="0"/>
                <a:cs typeface="Times New Roman" panose="02020603050405020304" pitchFamily="18" charset="0"/>
              </a:rPr>
              <a:t> detector ) e seus critérios para detecção ideal de bordas</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11</a:t>
            </a:fld>
            <a:endParaRPr lang="pt-BR"/>
          </a:p>
        </p:txBody>
      </p:sp>
    </p:spTree>
    <p:extLst>
      <p:ext uri="{BB962C8B-B14F-4D97-AF65-F5344CB8AC3E}">
        <p14:creationId xmlns:p14="http://schemas.microsoft.com/office/powerpoint/2010/main" val="141882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dirty="0">
                <a:latin typeface="Times New Roman" panose="02020603050405020304" pitchFamily="18" charset="0"/>
                <a:cs typeface="Times New Roman" panose="02020603050405020304" pitchFamily="18" charset="0"/>
              </a:rPr>
              <a:t>O detector de borda </a:t>
            </a:r>
            <a:r>
              <a:rPr lang="pt-BR" dirty="0" err="1">
                <a:latin typeface="Times New Roman" panose="02020603050405020304" pitchFamily="18" charset="0"/>
                <a:cs typeface="Times New Roman" panose="02020603050405020304" pitchFamily="18" charset="0"/>
              </a:rPr>
              <a:t>Deriche</a:t>
            </a:r>
            <a:r>
              <a:rPr lang="pt-BR" dirty="0">
                <a:latin typeface="Times New Roman" panose="02020603050405020304" pitchFamily="18" charset="0"/>
                <a:cs typeface="Times New Roman" panose="02020603050405020304" pitchFamily="18" charset="0"/>
              </a:rPr>
              <a:t>, como o detector de borda </a:t>
            </a:r>
            <a:r>
              <a:rPr lang="pt-BR" dirty="0" err="1">
                <a:latin typeface="Times New Roman" panose="02020603050405020304" pitchFamily="18" charset="0"/>
                <a:cs typeface="Times New Roman" panose="02020603050405020304" pitchFamily="18" charset="0"/>
              </a:rPr>
              <a:t>Canny</a:t>
            </a:r>
            <a:r>
              <a:rPr lang="pt-BR" dirty="0">
                <a:latin typeface="Times New Roman" panose="02020603050405020304" pitchFamily="18" charset="0"/>
                <a:cs typeface="Times New Roman" panose="02020603050405020304" pitchFamily="18" charset="0"/>
              </a:rPr>
              <a:t> , consiste nas 4 etapas a seguir</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a:p>
            <a:pPr algn="just">
              <a:lnSpc>
                <a:spcPct val="150000"/>
              </a:lnSpc>
            </a:pPr>
            <a:r>
              <a:rPr lang="pt-BR" dirty="0">
                <a:latin typeface="Times New Roman" panose="02020603050405020304" pitchFamily="18" charset="0"/>
                <a:cs typeface="Times New Roman" panose="02020603050405020304" pitchFamily="18" charset="0"/>
              </a:rPr>
              <a:t>Suavização: A imagem é suavizada para reduzir o ruído.</a:t>
            </a:r>
          </a:p>
          <a:p>
            <a:pPr algn="just">
              <a:lnSpc>
                <a:spcPct val="150000"/>
              </a:lnSpc>
            </a:pPr>
            <a:r>
              <a:rPr lang="pt-BR" dirty="0">
                <a:latin typeface="Times New Roman" panose="02020603050405020304" pitchFamily="18" charset="0"/>
                <a:cs typeface="Times New Roman" panose="02020603050405020304" pitchFamily="18" charset="0"/>
              </a:rPr>
              <a:t>Cálculo do gradiente: A magnitude e a direção do gradiente são calculadas para identificar áreas de mudança de intensidade</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12</a:t>
            </a:fld>
            <a:endParaRPr lang="pt-BR"/>
          </a:p>
        </p:txBody>
      </p:sp>
    </p:spTree>
    <p:extLst>
      <p:ext uri="{BB962C8B-B14F-4D97-AF65-F5344CB8AC3E}">
        <p14:creationId xmlns:p14="http://schemas.microsoft.com/office/powerpoint/2010/main" val="125812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DEFINIÇÃO</a:t>
            </a:r>
            <a:endParaRPr lang="pt-BR" dirty="0"/>
          </a:p>
        </p:txBody>
      </p:sp>
      <p:sp>
        <p:nvSpPr>
          <p:cNvPr id="3" name="Espaço Reservado para Conteúdo 2"/>
          <p:cNvSpPr>
            <a:spLocks noGrp="1"/>
          </p:cNvSpPr>
          <p:nvPr>
            <p:ph idx="1"/>
          </p:nvPr>
        </p:nvSpPr>
        <p:spPr/>
        <p:txBody>
          <a:bodyPr/>
          <a:lstStyle/>
          <a:p>
            <a:pPr algn="just">
              <a:lnSpc>
                <a:spcPct val="150000"/>
              </a:lnSpc>
            </a:pPr>
            <a:r>
              <a:rPr lang="pt-BR" dirty="0">
                <a:latin typeface="Times New Roman" panose="02020603050405020304" pitchFamily="18" charset="0"/>
                <a:cs typeface="Times New Roman" panose="02020603050405020304" pitchFamily="18" charset="0"/>
              </a:rPr>
              <a:t>Supressão não máxima: Os pixels são refinados para manter apenas os de maior magnitude ao longo das direções do gradiente.</a:t>
            </a:r>
          </a:p>
          <a:p>
            <a:pPr algn="just">
              <a:lnSpc>
                <a:spcPct val="150000"/>
              </a:lnSpc>
            </a:pPr>
            <a:r>
              <a:rPr lang="pt-BR" dirty="0">
                <a:latin typeface="Times New Roman" panose="02020603050405020304" pitchFamily="18" charset="0"/>
                <a:cs typeface="Times New Roman" panose="02020603050405020304" pitchFamily="18" charset="0"/>
              </a:rPr>
              <a:t>Limite de histerese: Pixels são classificados como pertencentes a bordas fortes, fracas ou não bordas, usando limiares superior e inferior, e apenas bordas fortes conectadas são mantidas.</a:t>
            </a:r>
          </a:p>
          <a:p>
            <a:endParaRPr lang="pt-BR" dirty="0"/>
          </a:p>
        </p:txBody>
      </p:sp>
    </p:spTree>
    <p:extLst>
      <p:ext uri="{BB962C8B-B14F-4D97-AF65-F5344CB8AC3E}">
        <p14:creationId xmlns:p14="http://schemas.microsoft.com/office/powerpoint/2010/main" val="9824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dirty="0">
                <a:latin typeface="Times New Roman" panose="02020603050405020304" pitchFamily="18" charset="0"/>
                <a:cs typeface="Times New Roman" panose="02020603050405020304" pitchFamily="18" charset="0"/>
              </a:rPr>
              <a:t>A diferença essencial está na implementação das duas primeiras etapas do algoritmo. Ao contrário do detector de bordas </a:t>
            </a:r>
            <a:r>
              <a:rPr lang="pt-BR" dirty="0" err="1">
                <a:latin typeface="Times New Roman" panose="02020603050405020304" pitchFamily="18" charset="0"/>
                <a:cs typeface="Times New Roman" panose="02020603050405020304" pitchFamily="18" charset="0"/>
              </a:rPr>
              <a:t>Canny</a:t>
            </a:r>
            <a:r>
              <a:rPr lang="pt-BR" dirty="0">
                <a:latin typeface="Times New Roman" panose="02020603050405020304" pitchFamily="18" charset="0"/>
                <a:cs typeface="Times New Roman" panose="02020603050405020304" pitchFamily="18" charset="0"/>
              </a:rPr>
              <a:t>, o detector de bordas </a:t>
            </a:r>
            <a:r>
              <a:rPr lang="pt-BR" dirty="0" err="1">
                <a:latin typeface="Times New Roman" panose="02020603050405020304" pitchFamily="18" charset="0"/>
                <a:cs typeface="Times New Roman" panose="02020603050405020304" pitchFamily="18" charset="0"/>
              </a:rPr>
              <a:t>Deriche</a:t>
            </a:r>
            <a:r>
              <a:rPr lang="pt-BR" dirty="0">
                <a:latin typeface="Times New Roman" panose="02020603050405020304" pitchFamily="18" charset="0"/>
                <a:cs typeface="Times New Roman" panose="02020603050405020304" pitchFamily="18" charset="0"/>
              </a:rPr>
              <a:t> usa o filtro Resposta de impulso </a:t>
            </a:r>
            <a:r>
              <a:rPr lang="pt-BR" dirty="0" smtClean="0">
                <a:latin typeface="Times New Roman" panose="02020603050405020304" pitchFamily="18" charset="0"/>
                <a:cs typeface="Times New Roman" panose="02020603050405020304" pitchFamily="18" charset="0"/>
              </a:rPr>
              <a:t>infinita.</a:t>
            </a:r>
            <a:endParaRPr lang="pt-BR" dirty="0">
              <a:latin typeface="Times New Roman" panose="02020603050405020304" pitchFamily="18" charset="0"/>
              <a:cs typeface="Times New Roman" panose="02020603050405020304" pitchFamily="18" charset="0"/>
            </a:endParaRPr>
          </a:p>
          <a:p>
            <a:pPr marL="0" indent="0" algn="just">
              <a:lnSpc>
                <a:spcPct val="150000"/>
              </a:lnSpc>
              <a:buNone/>
            </a:pP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14</a:t>
            </a:fld>
            <a:endParaRPr lang="pt-BR"/>
          </a:p>
        </p:txBody>
      </p:sp>
    </p:spTree>
    <p:extLst>
      <p:ext uri="{BB962C8B-B14F-4D97-AF65-F5344CB8AC3E}">
        <p14:creationId xmlns:p14="http://schemas.microsoft.com/office/powerpoint/2010/main" val="338879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fontScale="85000" lnSpcReduction="20000"/>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Qualidade </a:t>
            </a:r>
            <a:r>
              <a:rPr lang="pt-BR" b="1" dirty="0">
                <a:latin typeface="Times New Roman" panose="02020603050405020304" pitchFamily="18" charset="0"/>
                <a:cs typeface="Times New Roman" panose="02020603050405020304" pitchFamily="18" charset="0"/>
              </a:rPr>
              <a:t>de detecção </a:t>
            </a:r>
            <a:r>
              <a:rPr lang="pt-BR" dirty="0">
                <a:latin typeface="Times New Roman" panose="02020603050405020304" pitchFamily="18" charset="0"/>
                <a:cs typeface="Times New Roman" panose="02020603050405020304" pitchFamily="18" charset="0"/>
              </a:rPr>
              <a:t>– todas as bordas existentes devem ser marcadas e nenhuma detecção falsa deve ocorrer.</a:t>
            </a:r>
          </a:p>
          <a:p>
            <a:pPr marL="0" indent="0" algn="just">
              <a:lnSpc>
                <a:spcPct val="150000"/>
              </a:lnSpc>
              <a:buNone/>
            </a:pPr>
            <a:r>
              <a:rPr lang="pt-BR" b="1" dirty="0">
                <a:latin typeface="Times New Roman" panose="02020603050405020304" pitchFamily="18" charset="0"/>
                <a:cs typeface="Times New Roman" panose="02020603050405020304" pitchFamily="18" charset="0"/>
              </a:rPr>
              <a:t>Precisão</a:t>
            </a:r>
            <a:r>
              <a:rPr lang="pt-BR" dirty="0">
                <a:latin typeface="Times New Roman" panose="02020603050405020304" pitchFamily="18" charset="0"/>
                <a:cs typeface="Times New Roman" panose="02020603050405020304" pitchFamily="18" charset="0"/>
              </a:rPr>
              <a:t> - as bordas marcadas devem estar o mais próximo possível das bordas da imagem real.</a:t>
            </a:r>
          </a:p>
          <a:p>
            <a:pPr marL="0" indent="0" algn="just">
              <a:lnSpc>
                <a:spcPct val="150000"/>
              </a:lnSpc>
              <a:buNone/>
            </a:pPr>
            <a:r>
              <a:rPr lang="pt-BR" b="1" dirty="0">
                <a:latin typeface="Times New Roman" panose="02020603050405020304" pitchFamily="18" charset="0"/>
                <a:cs typeface="Times New Roman" panose="02020603050405020304" pitchFamily="18" charset="0"/>
              </a:rPr>
              <a:t>Não </a:t>
            </a:r>
            <a:r>
              <a:rPr lang="pt-BR" b="1" dirty="0" err="1">
                <a:latin typeface="Times New Roman" panose="02020603050405020304" pitchFamily="18" charset="0"/>
                <a:cs typeface="Times New Roman" panose="02020603050405020304" pitchFamily="18" charset="0"/>
              </a:rPr>
              <a:t>ambigüidade</a:t>
            </a:r>
            <a:r>
              <a:rPr lang="pt-BR" b="1" dirty="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uma determinada borda da imagem só deve ser marcada uma vez. Não devem ocorrer respostas múltiplas para uma borda da imagem real.</a:t>
            </a:r>
          </a:p>
          <a:p>
            <a:pPr marL="0" indent="0" algn="just">
              <a:lnSpc>
                <a:spcPct val="150000"/>
              </a:lnSpc>
              <a:buNone/>
            </a:pPr>
            <a:r>
              <a:rPr lang="pt-BR" dirty="0">
                <a:latin typeface="Times New Roman" panose="02020603050405020304" pitchFamily="18" charset="0"/>
                <a:cs typeface="Times New Roman" panose="02020603050405020304" pitchFamily="18" charset="0"/>
              </a:rPr>
              <a:t>Por esta razão, este algoritmo é frequentemente referido como detector </a:t>
            </a:r>
            <a:r>
              <a:rPr lang="pt-BR" dirty="0" err="1">
                <a:latin typeface="Times New Roman" panose="02020603050405020304" pitchFamily="18" charset="0"/>
                <a:cs typeface="Times New Roman" panose="02020603050405020304" pitchFamily="18" charset="0"/>
              </a:rPr>
              <a:t>Canny-Deriche</a:t>
            </a:r>
            <a:r>
              <a:rPr lang="pt-BR" dirty="0">
                <a:latin typeface="Times New Roman" panose="02020603050405020304" pitchFamily="18" charset="0"/>
                <a:cs typeface="Times New Roman" panose="02020603050405020304" pitchFamily="18" charset="0"/>
              </a:rPr>
              <a:t>.</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15</a:t>
            </a:fld>
            <a:endParaRPr lang="pt-BR"/>
          </a:p>
        </p:txBody>
      </p:sp>
    </p:spTree>
    <p:extLst>
      <p:ext uri="{BB962C8B-B14F-4D97-AF65-F5344CB8AC3E}">
        <p14:creationId xmlns:p14="http://schemas.microsoft.com/office/powerpoint/2010/main" val="93873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20" y="1027906"/>
            <a:ext cx="10007600" cy="5676900"/>
          </a:xfrm>
          <a:prstGeom prst="rect">
            <a:avLst/>
          </a:prstGeom>
        </p:spPr>
      </p:pic>
      <p:sp>
        <p:nvSpPr>
          <p:cNvPr id="2" name="Espaço Reservado para Número de Slide 1"/>
          <p:cNvSpPr>
            <a:spLocks noGrp="1"/>
          </p:cNvSpPr>
          <p:nvPr>
            <p:ph type="sldNum" sz="quarter" idx="12"/>
          </p:nvPr>
        </p:nvSpPr>
        <p:spPr/>
        <p:txBody>
          <a:bodyPr/>
          <a:lstStyle/>
          <a:p>
            <a:fld id="{ED52C983-CEDF-41A3-B3B0-8F4A19E363C6}" type="slidenum">
              <a:rPr lang="pt-BR" smtClean="0"/>
              <a:t>16</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3</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979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93" y="1044575"/>
            <a:ext cx="10007600" cy="5676900"/>
          </a:xfrm>
          <a:prstGeom prst="rect">
            <a:avLst/>
          </a:prstGeom>
        </p:spPr>
      </p:pic>
      <p:sp>
        <p:nvSpPr>
          <p:cNvPr id="2" name="Espaço Reservado para Número de Slide 1"/>
          <p:cNvSpPr>
            <a:spLocks noGrp="1"/>
          </p:cNvSpPr>
          <p:nvPr>
            <p:ph type="sldNum" sz="quarter" idx="12"/>
          </p:nvPr>
        </p:nvSpPr>
        <p:spPr/>
        <p:txBody>
          <a:bodyPr/>
          <a:lstStyle/>
          <a:p>
            <a:fld id="{ED52C983-CEDF-41A3-B3B0-8F4A19E363C6}" type="slidenum">
              <a:rPr lang="pt-BR" smtClean="0"/>
              <a:t>17</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4</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493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18</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5 – </a:t>
            </a:r>
            <a:r>
              <a:rPr lang="pt-BR" dirty="0">
                <a:latin typeface="Times New Roman" panose="02020603050405020304" pitchFamily="18" charset="0"/>
                <a:cs typeface="Times New Roman" panose="02020603050405020304" pitchFamily="18" charset="0"/>
              </a:rPr>
              <a:t>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905" y="1972054"/>
            <a:ext cx="10007600" cy="1003300"/>
          </a:xfrm>
          <a:prstGeom prst="rect">
            <a:avLst/>
          </a:prstGeom>
        </p:spPr>
      </p:pic>
    </p:spTree>
    <p:extLst>
      <p:ext uri="{BB962C8B-B14F-4D97-AF65-F5344CB8AC3E}">
        <p14:creationId xmlns:p14="http://schemas.microsoft.com/office/powerpoint/2010/main" val="2347016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172" y="1025847"/>
            <a:ext cx="4048725" cy="5400000"/>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600" y="1025847"/>
            <a:ext cx="4075473" cy="5400000"/>
          </a:xfrm>
          <a:prstGeom prst="rect">
            <a:avLst/>
          </a:prstGeom>
        </p:spPr>
      </p:pic>
      <p:sp>
        <p:nvSpPr>
          <p:cNvPr id="6" name="CaixaDeTexto 5"/>
          <p:cNvSpPr txBox="1"/>
          <p:nvPr/>
        </p:nvSpPr>
        <p:spPr>
          <a:xfrm>
            <a:off x="1478544" y="6363025"/>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6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entrada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
        <p:nvSpPr>
          <p:cNvPr id="7" name="CaixaDeTexto 6"/>
          <p:cNvSpPr txBox="1"/>
          <p:nvPr/>
        </p:nvSpPr>
        <p:spPr>
          <a:xfrm>
            <a:off x="8742915" y="6436380"/>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7– imagem de saída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11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SUMÁRIO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nSpc>
                <a:spcPct val="200000"/>
              </a:lnSpc>
            </a:pPr>
            <a:r>
              <a:rPr lang="pt-BR" dirty="0">
                <a:latin typeface="Times New Roman" panose="02020603050405020304" pitchFamily="18" charset="0"/>
                <a:cs typeface="Times New Roman" panose="02020603050405020304" pitchFamily="18" charset="0"/>
              </a:rPr>
              <a:t>Definição </a:t>
            </a:r>
            <a:r>
              <a:rPr lang="pt-BR" dirty="0" smtClean="0">
                <a:latin typeface="Times New Roman" panose="02020603050405020304" pitchFamily="18" charset="0"/>
                <a:cs typeface="Times New Roman" panose="02020603050405020304" pitchFamily="18" charset="0"/>
              </a:rPr>
              <a:t>borda.</a:t>
            </a:r>
          </a:p>
          <a:p>
            <a:pPr>
              <a:lnSpc>
                <a:spcPct val="200000"/>
              </a:lnSpc>
            </a:pPr>
            <a:r>
              <a:rPr lang="pt-BR" dirty="0" smtClean="0">
                <a:latin typeface="Times New Roman" panose="02020603050405020304" pitchFamily="18" charset="0"/>
                <a:cs typeface="Times New Roman" panose="02020603050405020304" pitchFamily="18" charset="0"/>
              </a:rPr>
              <a:t>Definição Filtro </a:t>
            </a:r>
            <a:r>
              <a:rPr lang="pt-BR" dirty="0" err="1" smtClean="0">
                <a:latin typeface="Times New Roman" panose="02020603050405020304" pitchFamily="18" charset="0"/>
                <a:cs typeface="Times New Roman" panose="02020603050405020304" pitchFamily="18" charset="0"/>
              </a:rPr>
              <a:t>Deriche</a:t>
            </a:r>
            <a:r>
              <a:rPr lang="pt-BR" dirty="0" smtClean="0">
                <a:latin typeface="Times New Roman" panose="02020603050405020304" pitchFamily="18" charset="0"/>
                <a:cs typeface="Times New Roman" panose="02020603050405020304" pitchFamily="18" charset="0"/>
              </a:rPr>
              <a:t>.</a:t>
            </a:r>
          </a:p>
          <a:p>
            <a:pPr>
              <a:lnSpc>
                <a:spcPct val="200000"/>
              </a:lnSpc>
            </a:pPr>
            <a:r>
              <a:rPr lang="pt-BR" dirty="0" smtClean="0">
                <a:latin typeface="Times New Roman" panose="02020603050405020304" pitchFamily="18" charset="0"/>
                <a:cs typeface="Times New Roman" panose="02020603050405020304" pitchFamily="18" charset="0"/>
              </a:rPr>
              <a:t>Algoritmo Interface </a:t>
            </a:r>
            <a:r>
              <a:rPr lang="pt-BR" i="1" dirty="0" err="1" smtClean="0">
                <a:latin typeface="Times New Roman" panose="02020603050405020304" pitchFamily="18" charset="0"/>
                <a:cs typeface="Times New Roman" panose="02020603050405020304" pitchFamily="18" charset="0"/>
              </a:rPr>
              <a:t>Processing</a:t>
            </a:r>
            <a:r>
              <a:rPr lang="pt-BR" i="1" dirty="0" smtClean="0">
                <a:latin typeface="Times New Roman" panose="02020603050405020304" pitchFamily="18" charset="0"/>
                <a:cs typeface="Times New Roman" panose="02020603050405020304" pitchFamily="18" charset="0"/>
              </a:rPr>
              <a:t>.</a:t>
            </a:r>
          </a:p>
          <a:p>
            <a:pPr>
              <a:lnSpc>
                <a:spcPct val="200000"/>
              </a:lnSpc>
            </a:pPr>
            <a:r>
              <a:rPr lang="pt-BR" dirty="0" smtClean="0">
                <a:latin typeface="Times New Roman" panose="02020603050405020304" pitchFamily="18" charset="0"/>
                <a:cs typeface="Times New Roman" panose="02020603050405020304" pitchFamily="18" charset="0"/>
              </a:rPr>
              <a:t>Referências Bibliográficas.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2</a:t>
            </a:fld>
            <a:endParaRPr lang="pt-BR"/>
          </a:p>
        </p:txBody>
      </p:sp>
    </p:spTree>
    <p:extLst>
      <p:ext uri="{BB962C8B-B14F-4D97-AF65-F5344CB8AC3E}">
        <p14:creationId xmlns:p14="http://schemas.microsoft.com/office/powerpoint/2010/main" val="299754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20</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42543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entre duas regiões 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328747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A detecção de bordas é uma técnica fundamental no processamento de imagens que visa identificar as transições abruptas de intensidade nos pixels da imagem. Essas transições representam mudanças significativas nas propriedades visuais da imagem, como mudanças de cor, luminosidade ou textura, e podem indicar a presença de objetos, contornos ou padrões importantes.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4</a:t>
            </a:fld>
            <a:endParaRPr lang="pt-BR"/>
          </a:p>
        </p:txBody>
      </p:sp>
    </p:spTree>
    <p:extLst>
      <p:ext uri="{BB962C8B-B14F-4D97-AF65-F5344CB8AC3E}">
        <p14:creationId xmlns:p14="http://schemas.microsoft.com/office/powerpoint/2010/main" val="180656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4616648"/>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O operador </a:t>
            </a:r>
            <a:r>
              <a:rPr lang="pt-BR" sz="2800" dirty="0" smtClean="0">
                <a:latin typeface="Times New Roman" panose="02020603050405020304" pitchFamily="18" charset="0"/>
                <a:cs typeface="Times New Roman" panose="02020603050405020304" pitchFamily="18" charset="0"/>
              </a:rPr>
              <a:t>realiza </a:t>
            </a:r>
            <a:r>
              <a:rPr lang="pt-BR" sz="2800" dirty="0">
                <a:latin typeface="Times New Roman" panose="02020603050405020304" pitchFamily="18" charset="0"/>
                <a:cs typeface="Times New Roman" panose="02020603050405020304" pitchFamily="18" charset="0"/>
              </a:rPr>
              <a:t>uma medição de gradiente espacial 2D </a:t>
            </a:r>
            <a:r>
              <a:rPr lang="pt-BR" sz="2800" dirty="0" smtClean="0">
                <a:latin typeface="Times New Roman" panose="02020603050405020304" pitchFamily="18" charset="0"/>
                <a:cs typeface="Times New Roman" panose="02020603050405020304" pitchFamily="18" charset="0"/>
              </a:rPr>
              <a:t>em </a:t>
            </a:r>
            <a:r>
              <a:rPr lang="pt-BR" sz="2800" dirty="0">
                <a:latin typeface="Times New Roman" panose="02020603050405020304" pitchFamily="18" charset="0"/>
                <a:cs typeface="Times New Roman" panose="02020603050405020304" pitchFamily="18" charset="0"/>
              </a:rPr>
              <a:t>uma imagem. Ele destaca regiões de alta frequência espacial que frequentemente correspondem a bordas. Em seu uso mais comum, a entrada para o operador é uma imagem em escala de cinza, assim como a saída. Os valores de pixel em cada ponto da saída representam a magnitude absoluta estimada do gradiente espacial da imagem de entrada naquele ponto.</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5</a:t>
            </a:fld>
            <a:endParaRPr lang="pt-BR"/>
          </a:p>
        </p:txBody>
      </p:sp>
    </p:spTree>
    <p:extLst>
      <p:ext uri="{BB962C8B-B14F-4D97-AF65-F5344CB8AC3E}">
        <p14:creationId xmlns:p14="http://schemas.microsoft.com/office/powerpoint/2010/main" val="15816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6</a:t>
            </a:fld>
            <a:endParaRPr lang="pt-BR"/>
          </a:p>
        </p:txBody>
      </p:sp>
      <p:sp>
        <p:nvSpPr>
          <p:cNvPr id="7" name="Retângulo 6"/>
          <p:cNvSpPr/>
          <p:nvPr/>
        </p:nvSpPr>
        <p:spPr>
          <a:xfrm>
            <a:off x="2930237" y="4152462"/>
            <a:ext cx="5968103"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smtClean="0">
                <a:sym typeface="Symbol" panose="05050102010706020507" pitchFamily="18" charset="2"/>
              </a:rPr>
              <a:t></a:t>
            </a:r>
            <a:r>
              <a:rPr lang="pt-BR" sz="2800" dirty="0" smtClean="0">
                <a:latin typeface="Times New Roman" panose="02020603050405020304" pitchFamily="18" charset="0"/>
                <a:cs typeface="Times New Roman" panose="02020603050405020304" pitchFamily="18" charset="0"/>
              </a:rPr>
              <a:t>(Gx² </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Gy²)</a:t>
            </a: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cxnSp>
        <p:nvCxnSpPr>
          <p:cNvPr id="8" name="Conector reto 7"/>
          <p:cNvCxnSpPr/>
          <p:nvPr/>
        </p:nvCxnSpPr>
        <p:spPr>
          <a:xfrm>
            <a:off x="7047053" y="4196949"/>
            <a:ext cx="15635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5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7</a:t>
            </a:fld>
            <a:endParaRPr lang="pt-BR"/>
          </a:p>
        </p:txBody>
      </p:sp>
      <p:pic>
        <p:nvPicPr>
          <p:cNvPr id="2" name="Imagem 1"/>
          <p:cNvPicPr>
            <a:picLocks noChangeAspect="1"/>
          </p:cNvPicPr>
          <p:nvPr/>
        </p:nvPicPr>
        <p:blipFill>
          <a:blip r:embed="rId2"/>
          <a:stretch>
            <a:fillRect/>
          </a:stretch>
        </p:blipFill>
        <p:spPr>
          <a:xfrm>
            <a:off x="880720" y="2811439"/>
            <a:ext cx="9994719" cy="309922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1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874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8</a:t>
            </a:fld>
            <a:endParaRPr lang="pt-BR"/>
          </a:p>
        </p:txBody>
      </p:sp>
      <p:pic>
        <p:nvPicPr>
          <p:cNvPr id="7" name="Imagem 6"/>
          <p:cNvPicPr>
            <a:picLocks noChangeAspect="1"/>
          </p:cNvPicPr>
          <p:nvPr/>
        </p:nvPicPr>
        <p:blipFill>
          <a:blip r:embed="rId2"/>
          <a:stretch>
            <a:fillRect/>
          </a:stretch>
        </p:blipFill>
        <p:spPr>
          <a:xfrm>
            <a:off x="1031179" y="2920621"/>
            <a:ext cx="9994712" cy="3099219"/>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2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593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a:xfrm>
            <a:off x="838200" y="1825625"/>
            <a:ext cx="10515600" cy="3401468"/>
          </a:xfrm>
        </p:spPr>
        <p:txBody>
          <a:bodyPr>
            <a:norm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Se a magnitude calculada é maior do que o menor valor de entrada (definido de acordo com a natureza e qualidade da imagem que esta sendo processada), o pixel é considerado ser parte de um borda. A direção do gradiente da borda, perpendicular a direção da borda, é encontrada com a seguinte fórmula:</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9</a:t>
            </a:fld>
            <a:endParaRPr lang="pt-BR"/>
          </a:p>
        </p:txBody>
      </p:sp>
      <p:sp>
        <p:nvSpPr>
          <p:cNvPr id="5" name="CaixaDeTexto 4"/>
          <p:cNvSpPr txBox="1"/>
          <p:nvPr/>
        </p:nvSpPr>
        <p:spPr>
          <a:xfrm>
            <a:off x="4139548" y="5362031"/>
            <a:ext cx="5372942" cy="646331"/>
          </a:xfrm>
          <a:prstGeom prst="rect">
            <a:avLst/>
          </a:prstGeom>
          <a:noFill/>
        </p:spPr>
        <p:txBody>
          <a:bodyPr wrap="square" rtlCol="0">
            <a:spAutoFit/>
          </a:bodyPr>
          <a:lstStyle/>
          <a:p>
            <a:r>
              <a:rPr lang="el-GR" sz="3600" b="1" dirty="0" smtClean="0">
                <a:latin typeface="Times New Roman" panose="02020603050405020304" pitchFamily="18" charset="0"/>
                <a:cs typeface="Times New Roman" panose="02020603050405020304" pitchFamily="18" charset="0"/>
              </a:rPr>
              <a:t>α</a:t>
            </a:r>
            <a:r>
              <a:rPr lang="pt-BR" sz="3600" b="1" dirty="0" smtClean="0">
                <a:latin typeface="Times New Roman" panose="02020603050405020304" pitchFamily="18" charset="0"/>
                <a:cs typeface="Times New Roman" panose="02020603050405020304" pitchFamily="18" charset="0"/>
              </a:rPr>
              <a:t>  = </a:t>
            </a:r>
            <a:r>
              <a:rPr lang="pt-BR" sz="3600" b="1" dirty="0" err="1" smtClean="0">
                <a:latin typeface="Times New Roman" panose="02020603050405020304" pitchFamily="18" charset="0"/>
                <a:cs typeface="Times New Roman" panose="02020603050405020304" pitchFamily="18" charset="0"/>
              </a:rPr>
              <a:t>atan</a:t>
            </a:r>
            <a:r>
              <a:rPr lang="pt-BR" sz="3600" b="1" dirty="0" smtClean="0">
                <a:latin typeface="Times New Roman" panose="02020603050405020304" pitchFamily="18" charset="0"/>
                <a:cs typeface="Times New Roman" panose="02020603050405020304" pitchFamily="18" charset="0"/>
              </a:rPr>
              <a:t> </a:t>
            </a:r>
            <a:r>
              <a:rPr lang="pt-BR" sz="3600" b="1" u="sng" dirty="0" err="1" smtClean="0">
                <a:latin typeface="Times New Roman" panose="02020603050405020304" pitchFamily="18" charset="0"/>
                <a:cs typeface="Times New Roman" panose="02020603050405020304" pitchFamily="18" charset="0"/>
              </a:rPr>
              <a:t>Gx</a:t>
            </a:r>
            <a:endParaRPr lang="pt-BR" sz="3600" b="1" u="sng" dirty="0">
              <a:latin typeface="Times New Roman" panose="02020603050405020304" pitchFamily="18" charset="0"/>
              <a:cs typeface="Times New Roman" panose="02020603050405020304" pitchFamily="18" charset="0"/>
            </a:endParaRPr>
          </a:p>
        </p:txBody>
      </p:sp>
      <p:sp>
        <p:nvSpPr>
          <p:cNvPr id="6" name="CaixaDeTexto 5"/>
          <p:cNvSpPr txBox="1"/>
          <p:nvPr/>
        </p:nvSpPr>
        <p:spPr>
          <a:xfrm>
            <a:off x="6000861" y="5820134"/>
            <a:ext cx="784214" cy="646331"/>
          </a:xfrm>
          <a:prstGeom prst="rect">
            <a:avLst/>
          </a:prstGeom>
          <a:noFill/>
        </p:spPr>
        <p:txBody>
          <a:bodyPr wrap="square" rtlCol="0">
            <a:spAutoFit/>
          </a:bodyPr>
          <a:lstStyle/>
          <a:p>
            <a:r>
              <a:rPr lang="pt-BR" sz="3600" b="1" dirty="0" err="1" smtClean="0">
                <a:latin typeface="Times New Roman" panose="02020603050405020304" pitchFamily="18" charset="0"/>
                <a:cs typeface="Times New Roman" panose="02020603050405020304" pitchFamily="18" charset="0"/>
              </a:rPr>
              <a:t>Gy</a:t>
            </a:r>
            <a:endParaRPr lang="pt-B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829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6185</TotalTime>
  <Words>756</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Symbol</vt:lpstr>
      <vt:lpstr>Times New Roman</vt:lpstr>
      <vt:lpstr>Tema do Office</vt:lpstr>
      <vt:lpstr>PROCESSAMENTO DIGITAL DE IMAGENS</vt:lpstr>
      <vt:lpstr>SUMÁRIO</vt:lpstr>
      <vt:lpstr>DEFINIÇÃO</vt:lpstr>
      <vt:lpstr>DEFINIÇÃO</vt:lpstr>
      <vt:lpstr>Apresentação do PowerPoint</vt:lpstr>
      <vt:lpstr>Apresentação do PowerPoint</vt:lpstr>
      <vt:lpstr>Apresentação do PowerPoint</vt:lpstr>
      <vt:lpstr>Apresentação do PowerPoint</vt:lpstr>
      <vt:lpstr>DEFINIÇÃO</vt:lpstr>
      <vt:lpstr>Apresentação do PowerPoint</vt:lpstr>
      <vt:lpstr>DEFINIÇÃO</vt:lpstr>
      <vt:lpstr>DEFINIÇÃO</vt:lpstr>
      <vt:lpstr>DEFINIÇÃO</vt:lpstr>
      <vt:lpstr>DEFINIÇÃO</vt:lpstr>
      <vt:lpstr>DEFINIÇÃO</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16</cp:revision>
  <dcterms:created xsi:type="dcterms:W3CDTF">2024-02-14T23:11:47Z</dcterms:created>
  <dcterms:modified xsi:type="dcterms:W3CDTF">2024-03-26T22:16:12Z</dcterms:modified>
</cp:coreProperties>
</file>