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1" r:id="rId4"/>
    <p:sldId id="259" r:id="rId5"/>
    <p:sldId id="264" r:id="rId6"/>
    <p:sldId id="262" r:id="rId7"/>
    <p:sldId id="263" r:id="rId8"/>
    <p:sldId id="268" r:id="rId9"/>
    <p:sldId id="265" r:id="rId10"/>
    <p:sldId id="266" r:id="rId11"/>
    <p:sldId id="269"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5DF23FB-7CE0-4817-A100-D002B62ED46F}"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184102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5DF23FB-7CE0-4817-A100-D002B62ED46F}"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3305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5DF23FB-7CE0-4817-A100-D002B62ED46F}"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168908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5DF23FB-7CE0-4817-A100-D002B62ED46F}"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397363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05DF23FB-7CE0-4817-A100-D002B62ED46F}" type="datetimeFigureOut">
              <a:rPr lang="pt-BR" smtClean="0"/>
              <a:t>26/03/2024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376204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5DF23FB-7CE0-4817-A100-D002B62ED46F}"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69424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5DF23FB-7CE0-4817-A100-D002B62ED46F}" type="datetimeFigureOut">
              <a:rPr lang="pt-BR" smtClean="0"/>
              <a:t>26/03/2024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312362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5DF23FB-7CE0-4817-A100-D002B62ED46F}" type="datetimeFigureOut">
              <a:rPr lang="pt-BR" smtClean="0"/>
              <a:t>26/03/2024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346121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5DF23FB-7CE0-4817-A100-D002B62ED46F}" type="datetimeFigureOut">
              <a:rPr lang="pt-BR" smtClean="0"/>
              <a:t>26/03/2024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211001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05DF23FB-7CE0-4817-A100-D002B62ED46F}"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217181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05DF23FB-7CE0-4817-A100-D002B62ED46F}" type="datetimeFigureOut">
              <a:rPr lang="pt-BR" smtClean="0"/>
              <a:t>26/03/2024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54AC0E0-A82D-4A1D-94D0-0FE82C88F487}" type="slidenum">
              <a:rPr lang="pt-BR" smtClean="0"/>
              <a:t>‹nº›</a:t>
            </a:fld>
            <a:endParaRPr lang="pt-BR"/>
          </a:p>
        </p:txBody>
      </p:sp>
    </p:spTree>
    <p:extLst>
      <p:ext uri="{BB962C8B-B14F-4D97-AF65-F5344CB8AC3E}">
        <p14:creationId xmlns:p14="http://schemas.microsoft.com/office/powerpoint/2010/main" val="77995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F23FB-7CE0-4817-A100-D002B62ED46F}" type="datetimeFigureOut">
              <a:rPr lang="pt-BR" smtClean="0"/>
              <a:t>26/03/2024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AC0E0-A82D-4A1D-94D0-0FE82C88F487}" type="slidenum">
              <a:rPr lang="pt-BR" smtClean="0"/>
              <a:t>‹nº›</a:t>
            </a:fld>
            <a:endParaRPr lang="pt-BR"/>
          </a:p>
        </p:txBody>
      </p:sp>
    </p:spTree>
    <p:extLst>
      <p:ext uri="{BB962C8B-B14F-4D97-AF65-F5344CB8AC3E}">
        <p14:creationId xmlns:p14="http://schemas.microsoft.com/office/powerpoint/2010/main" val="36875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DEC </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423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10</a:t>
            </a:fld>
            <a:endParaRPr lang="pt-BR"/>
          </a:p>
        </p:txBody>
      </p:sp>
      <p:sp>
        <p:nvSpPr>
          <p:cNvPr id="5" name="Espaço Reservado para Conteúdo 4"/>
          <p:cNvSpPr>
            <a:spLocks noGrp="1"/>
          </p:cNvSpPr>
          <p:nvPr>
            <p:ph idx="1"/>
          </p:nvPr>
        </p:nvSpPr>
        <p:spPr/>
        <p:txBody>
          <a:bodyPr>
            <a:normAutofit fontScale="92500" lnSpcReduction="10000"/>
          </a:bodyPr>
          <a:lstStyle/>
          <a:p>
            <a:pPr marL="0" indent="0" algn="just">
              <a:lnSpc>
                <a:spcPct val="150000"/>
              </a:lnSpc>
              <a:buNone/>
            </a:pPr>
            <a:r>
              <a:rPr lang="pt-BR" b="1" dirty="0" err="1" smtClean="0">
                <a:latin typeface="Times New Roman" panose="02020603050405020304" pitchFamily="18" charset="0"/>
                <a:cs typeface="Times New Roman" panose="02020603050405020304" pitchFamily="18" charset="0"/>
              </a:rPr>
              <a:t>Subpixel</a:t>
            </a:r>
            <a:r>
              <a:rPr lang="pt-BR" b="1" dirty="0" smtClean="0">
                <a:latin typeface="Times New Roman" panose="02020603050405020304" pitchFamily="18" charset="0"/>
                <a:cs typeface="Times New Roman" panose="02020603050405020304" pitchFamily="18" charset="0"/>
              </a:rPr>
              <a:t>:</a:t>
            </a:r>
            <a:r>
              <a:rPr lang="pt-BR" dirty="0" smtClean="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Subpixel</a:t>
            </a:r>
            <a:r>
              <a:rPr lang="pt-BR" dirty="0">
                <a:latin typeface="Times New Roman" panose="02020603050405020304" pitchFamily="18" charset="0"/>
                <a:cs typeface="Times New Roman" panose="02020603050405020304" pitchFamily="18" charset="0"/>
              </a:rPr>
              <a:t> significa que em vez de obter uma localização na imagem em termos de (</a:t>
            </a:r>
            <a:r>
              <a:rPr lang="pt-BR" dirty="0" err="1">
                <a:latin typeface="Times New Roman" panose="02020603050405020304" pitchFamily="18" charset="0"/>
                <a:cs typeface="Times New Roman" panose="02020603050405020304" pitchFamily="18" charset="0"/>
              </a:rPr>
              <a:t>x,y</a:t>
            </a:r>
            <a:r>
              <a:rPr lang="pt-BR" dirty="0">
                <a:latin typeface="Times New Roman" panose="02020603050405020304" pitchFamily="18" charset="0"/>
                <a:cs typeface="Times New Roman" panose="02020603050405020304" pitchFamily="18" charset="0"/>
              </a:rPr>
              <a:t>)  coordenadas no nível do pixel, o que significa valores inteiros para x  e você, a localização é calculada para possivelmente fornecer localizações de pixels fracionários</a:t>
            </a:r>
            <a:r>
              <a:rPr lang="pt-BR"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pt-BR" dirty="0" smtClean="0">
                <a:latin typeface="Times New Roman" panose="02020603050405020304" pitchFamily="18" charset="0"/>
                <a:cs typeface="Times New Roman" panose="02020603050405020304" pitchFamily="18" charset="0"/>
              </a:rPr>
              <a:t>Para </a:t>
            </a:r>
            <a:r>
              <a:rPr lang="pt-BR" dirty="0">
                <a:latin typeface="Times New Roman" panose="02020603050405020304" pitchFamily="18" charset="0"/>
                <a:cs typeface="Times New Roman" panose="02020603050405020304" pitchFamily="18" charset="0"/>
              </a:rPr>
              <a:t>aumentar a precisão da detecção de bordas, várias técnicas de </a:t>
            </a:r>
            <a:r>
              <a:rPr lang="pt-BR" dirty="0" err="1">
                <a:latin typeface="Times New Roman" panose="02020603050405020304" pitchFamily="18" charset="0"/>
                <a:cs typeface="Times New Roman" panose="02020603050405020304" pitchFamily="18" charset="0"/>
              </a:rPr>
              <a:t>subpixel</a:t>
            </a:r>
            <a:r>
              <a:rPr lang="pt-BR" dirty="0">
                <a:latin typeface="Times New Roman" panose="02020603050405020304" pitchFamily="18" charset="0"/>
                <a:cs typeface="Times New Roman" panose="02020603050405020304" pitchFamily="18" charset="0"/>
              </a:rPr>
              <a:t> foram propostas, incluindo métodos de ajuste de curva, baseados em </a:t>
            </a:r>
            <a:r>
              <a:rPr lang="pt-BR" dirty="0" smtClean="0">
                <a:latin typeface="Times New Roman" panose="02020603050405020304" pitchFamily="18" charset="0"/>
                <a:cs typeface="Times New Roman" panose="02020603050405020304" pitchFamily="18" charset="0"/>
              </a:rPr>
              <a:t>momento.</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376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11</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4082698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latin typeface="Times New Roman" panose="02020603050405020304" pitchFamily="18" charset="0"/>
                <a:cs typeface="Times New Roman" panose="02020603050405020304" pitchFamily="18" charset="0"/>
              </a:rPr>
              <a:t>DEFINIÇÃO</a:t>
            </a:r>
            <a:endParaRPr lang="pt-BR" dirty="0"/>
          </a:p>
        </p:txBody>
      </p:sp>
      <p:sp>
        <p:nvSpPr>
          <p:cNvPr id="3" name="Espaço Reservado para Conteúdo 2"/>
          <p:cNvSpPr>
            <a:spLocks noGrp="1"/>
          </p:cNvSpPr>
          <p:nvPr>
            <p:ph idx="1"/>
          </p:nvPr>
        </p:nvSpPr>
        <p:spPr/>
        <p:txBody>
          <a:bodyPr>
            <a:noAutofit/>
          </a:bodyPr>
          <a:lstStyle/>
          <a:p>
            <a:pPr marL="0" indent="0" algn="just">
              <a:lnSpc>
                <a:spcPct val="150000"/>
              </a:lnSpc>
              <a:buNone/>
            </a:pPr>
            <a:r>
              <a:rPr lang="pt-BR" dirty="0">
                <a:latin typeface="Times New Roman" panose="02020603050405020304" pitchFamily="18" charset="0"/>
                <a:cs typeface="Times New Roman" panose="02020603050405020304" pitchFamily="18" charset="0"/>
              </a:rPr>
              <a:t>A detecção de bordas compreende uma série de métodos matemáticos projetados para identificar as bordas em uma imagem digital, definidas como as regiões onde ocorre uma mudança abrupta no brilho da imagem ou, de maneira mais formal, onde ocorrem descontinuidades. A detecção de bordas desempenha um papel essencial no campo do processamento de imagens, visão computacional e visão de máquina, especialmente no contexto da detecção e extração de características.</a:t>
            </a:r>
          </a:p>
        </p:txBody>
      </p:sp>
    </p:spTree>
    <p:extLst>
      <p:ext uri="{BB962C8B-B14F-4D97-AF65-F5344CB8AC3E}">
        <p14:creationId xmlns:p14="http://schemas.microsoft.com/office/powerpoint/2010/main" val="340970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A detecção de bordas é uma técnica fundamental no processamento de imagens que visa identificar as transições abruptas de intensidade nos pixels da imagem. Essas transições representam mudanças significativas nas propriedades visuais da imagem, como mudanças de cor, luminosidade ou textura, e podem indicar a presença de objetos, contornos ou padrões importantes.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50667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a:t>
            </a:r>
            <a:r>
              <a:rPr lang="pt-BR" dirty="0">
                <a:latin typeface="Times New Roman" panose="02020603050405020304" pitchFamily="18" charset="0"/>
                <a:cs typeface="Times New Roman" panose="02020603050405020304" pitchFamily="18" charset="0"/>
              </a:rPr>
              <a:t>entre duas regiões </a:t>
            </a:r>
            <a:r>
              <a:rPr lang="pt-BR" dirty="0" smtClean="0">
                <a:latin typeface="Times New Roman" panose="02020603050405020304" pitchFamily="18" charset="0"/>
                <a:cs typeface="Times New Roman" panose="02020603050405020304" pitchFamily="18" charset="0"/>
              </a:rPr>
              <a:t>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4</a:t>
            </a:fld>
            <a:endParaRPr lang="pt-BR"/>
          </a:p>
        </p:txBody>
      </p:sp>
    </p:spTree>
    <p:extLst>
      <p:ext uri="{BB962C8B-B14F-4D97-AF65-F5344CB8AC3E}">
        <p14:creationId xmlns:p14="http://schemas.microsoft.com/office/powerpoint/2010/main" val="244046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
        <p:nvSpPr>
          <p:cNvPr id="6" name="Título 1"/>
          <p:cNvSpPr txBox="1">
            <a:spLocks/>
          </p:cNvSpPr>
          <p:nvPr/>
        </p:nvSpPr>
        <p:spPr>
          <a:xfrm>
            <a:off x="935181" y="-18750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14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4616648"/>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O operador </a:t>
            </a:r>
            <a:r>
              <a:rPr lang="pt-BR" sz="2800" dirty="0" smtClean="0">
                <a:latin typeface="Times New Roman" panose="02020603050405020304" pitchFamily="18" charset="0"/>
                <a:cs typeface="Times New Roman" panose="02020603050405020304" pitchFamily="18" charset="0"/>
              </a:rPr>
              <a:t>realiza </a:t>
            </a:r>
            <a:r>
              <a:rPr lang="pt-BR" sz="2800" dirty="0">
                <a:latin typeface="Times New Roman" panose="02020603050405020304" pitchFamily="18" charset="0"/>
                <a:cs typeface="Times New Roman" panose="02020603050405020304" pitchFamily="18" charset="0"/>
              </a:rPr>
              <a:t>uma medição de gradiente espacial 2D </a:t>
            </a:r>
            <a:r>
              <a:rPr lang="pt-BR" sz="2800" dirty="0" smtClean="0">
                <a:latin typeface="Times New Roman" panose="02020603050405020304" pitchFamily="18" charset="0"/>
                <a:cs typeface="Times New Roman" panose="02020603050405020304" pitchFamily="18" charset="0"/>
              </a:rPr>
              <a:t>em </a:t>
            </a:r>
            <a:r>
              <a:rPr lang="pt-BR" sz="2800" dirty="0">
                <a:latin typeface="Times New Roman" panose="02020603050405020304" pitchFamily="18" charset="0"/>
                <a:cs typeface="Times New Roman" panose="02020603050405020304" pitchFamily="18" charset="0"/>
              </a:rPr>
              <a:t>uma imagem. Ele destaca regiões de alta frequência espacial que frequentemente correspondem a bordas. Em seu uso mais comum, a entrada para o operador é uma imagem em escala de cinza, assim como a saída. Os valores de pixel em cada ponto da saída representam a magnitude absoluta estimada do gradiente espacial da imagem de entrada naquele ponto.</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6</a:t>
            </a:fld>
            <a:endParaRPr lang="pt-BR"/>
          </a:p>
        </p:txBody>
      </p:sp>
    </p:spTree>
    <p:extLst>
      <p:ext uri="{BB962C8B-B14F-4D97-AF65-F5344CB8AC3E}">
        <p14:creationId xmlns:p14="http://schemas.microsoft.com/office/powerpoint/2010/main" val="257468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7</a:t>
            </a:fld>
            <a:endParaRPr lang="pt-BR"/>
          </a:p>
        </p:txBody>
      </p:sp>
      <p:sp>
        <p:nvSpPr>
          <p:cNvPr id="8" name="Retângulo 7"/>
          <p:cNvSpPr/>
          <p:nvPr/>
        </p:nvSpPr>
        <p:spPr>
          <a:xfrm>
            <a:off x="2930237" y="4152462"/>
            <a:ext cx="5968103"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smtClean="0">
                <a:sym typeface="Symbol" panose="05050102010706020507" pitchFamily="18" charset="2"/>
              </a:rPr>
              <a:t></a:t>
            </a:r>
            <a:r>
              <a:rPr lang="pt-BR" sz="2800" dirty="0" smtClean="0">
                <a:latin typeface="Times New Roman" panose="02020603050405020304" pitchFamily="18" charset="0"/>
                <a:cs typeface="Times New Roman" panose="02020603050405020304" pitchFamily="18" charset="0"/>
              </a:rPr>
              <a:t>(</a:t>
            </a:r>
            <a:r>
              <a:rPr lang="pt-BR" sz="2800" dirty="0" err="1" smtClean="0">
                <a:latin typeface="Times New Roman" panose="02020603050405020304" pitchFamily="18" charset="0"/>
                <a:cs typeface="Times New Roman" panose="02020603050405020304" pitchFamily="18" charset="0"/>
              </a:rPr>
              <a:t>Gx</a:t>
            </a:r>
            <a:r>
              <a:rPr lang="pt-BR" sz="2800" dirty="0" smtClean="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 </a:t>
            </a:r>
            <a:r>
              <a:rPr lang="pt-BR" sz="2800" dirty="0" err="1" smtClean="0">
                <a:latin typeface="Times New Roman" panose="02020603050405020304" pitchFamily="18" charset="0"/>
                <a:cs typeface="Times New Roman" panose="02020603050405020304" pitchFamily="18" charset="0"/>
              </a:rPr>
              <a:t>Gy</a:t>
            </a:r>
            <a:r>
              <a:rPr lang="pt-BR" sz="2800" dirty="0" smtClean="0">
                <a:latin typeface="Times New Roman" panose="02020603050405020304" pitchFamily="18" charset="0"/>
                <a:cs typeface="Times New Roman" panose="02020603050405020304" pitchFamily="18" charset="0"/>
              </a:rPr>
              <a:t>)</a:t>
            </a: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cxnSp>
        <p:nvCxnSpPr>
          <p:cNvPr id="9" name="Conector reto 8"/>
          <p:cNvCxnSpPr/>
          <p:nvPr/>
        </p:nvCxnSpPr>
        <p:spPr>
          <a:xfrm>
            <a:off x="7047053" y="4196949"/>
            <a:ext cx="15635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00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marL="0" indent="0" algn="just">
              <a:lnSpc>
                <a:spcPct val="150000"/>
              </a:lnSpc>
              <a:buNone/>
            </a:pPr>
            <a:r>
              <a:rPr lang="pt-BR" dirty="0">
                <a:latin typeface="Times New Roman" panose="02020603050405020304" pitchFamily="18" charset="0"/>
                <a:cs typeface="Times New Roman" panose="02020603050405020304" pitchFamily="18" charset="0"/>
              </a:rPr>
              <a:t>Depois de </a:t>
            </a:r>
            <a:r>
              <a:rPr lang="pt-BR" dirty="0" smtClean="0">
                <a:latin typeface="Times New Roman" panose="02020603050405020304" pitchFamily="18" charset="0"/>
                <a:cs typeface="Times New Roman" panose="02020603050405020304" pitchFamily="18" charset="0"/>
              </a:rPr>
              <a:t>calculado </a:t>
            </a:r>
            <a:r>
              <a:rPr lang="pt-BR" dirty="0">
                <a:latin typeface="Times New Roman" panose="02020603050405020304" pitchFamily="18" charset="0"/>
                <a:cs typeface="Times New Roman" panose="02020603050405020304" pitchFamily="18" charset="0"/>
              </a:rPr>
              <a:t>uma medida da resistência da borda (normalmente a magnitude do gradiente), o próximo estágio é aplicar um limite, para decidir se as bordas estão presentes ou não em um ponto da imagem. Quanto menor o limite, mais bordas serão detectadas e o resultado será cada vez mais </a:t>
            </a:r>
            <a:r>
              <a:rPr lang="pt-BR" dirty="0" smtClean="0">
                <a:latin typeface="Times New Roman" panose="02020603050405020304" pitchFamily="18" charset="0"/>
                <a:cs typeface="Times New Roman" panose="02020603050405020304" pitchFamily="18" charset="0"/>
              </a:rPr>
              <a:t>suscetível.</a:t>
            </a:r>
            <a:endParaRPr lang="pt-BR" dirty="0">
              <a:latin typeface="Times New Roman" panose="02020603050405020304" pitchFamily="18" charset="0"/>
              <a:cs typeface="Times New Roman" panose="02020603050405020304" pitchFamily="18" charset="0"/>
            </a:endParaRPr>
          </a:p>
        </p:txBody>
      </p:sp>
      <p:sp>
        <p:nvSpPr>
          <p:cNvPr id="4"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dirty="0"/>
          </a:p>
        </p:txBody>
      </p:sp>
    </p:spTree>
    <p:extLst>
      <p:ext uri="{BB962C8B-B14F-4D97-AF65-F5344CB8AC3E}">
        <p14:creationId xmlns:p14="http://schemas.microsoft.com/office/powerpoint/2010/main" val="101629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9</a:t>
            </a:fld>
            <a:endParaRPr lang="pt-BR"/>
          </a:p>
        </p:txBody>
      </p:sp>
      <p:sp>
        <p:nvSpPr>
          <p:cNvPr id="5" name="Espaço Reservado para Conteúdo 4"/>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DIFERENCIAL</a:t>
            </a:r>
            <a:r>
              <a:rPr lang="pt-BR" dirty="0" smtClean="0">
                <a:latin typeface="Times New Roman" panose="02020603050405020304" pitchFamily="18" charset="0"/>
                <a:cs typeface="Times New Roman" panose="02020603050405020304" pitchFamily="18" charset="0"/>
              </a:rPr>
              <a:t>: Uma </a:t>
            </a:r>
            <a:r>
              <a:rPr lang="pt-BR" dirty="0">
                <a:latin typeface="Times New Roman" panose="02020603050405020304" pitchFamily="18" charset="0"/>
                <a:cs typeface="Times New Roman" panose="02020603050405020304" pitchFamily="18" charset="0"/>
              </a:rPr>
              <a:t>abordagem mais refinada de detecção de bordas de segunda ordem, que detecta automaticamente bordas com precisão de </a:t>
            </a:r>
            <a:r>
              <a:rPr lang="pt-BR" b="1" dirty="0" err="1">
                <a:latin typeface="Times New Roman" panose="02020603050405020304" pitchFamily="18" charset="0"/>
                <a:cs typeface="Times New Roman" panose="02020603050405020304" pitchFamily="18" charset="0"/>
              </a:rPr>
              <a:t>subpixel</a:t>
            </a:r>
            <a:r>
              <a:rPr lang="pt-BR" dirty="0">
                <a:latin typeface="Times New Roman" panose="02020603050405020304" pitchFamily="18" charset="0"/>
                <a:cs typeface="Times New Roman" panose="02020603050405020304" pitchFamily="18" charset="0"/>
              </a:rPr>
              <a:t>, usa a seguinte abordagem diferencial para detectar cruzamentos de zero da derivada direcional de segunda ordem na direção do </a:t>
            </a:r>
            <a:r>
              <a:rPr lang="pt-BR" dirty="0" smtClean="0">
                <a:latin typeface="Times New Roman" panose="02020603050405020304" pitchFamily="18" charset="0"/>
                <a:cs typeface="Times New Roman" panose="02020603050405020304" pitchFamily="18" charset="0"/>
              </a:rPr>
              <a:t>gradiente.</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83633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11129</TotalTime>
  <Words>569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Arial</vt:lpstr>
      <vt:lpstr>Calibri</vt:lpstr>
      <vt:lpstr>Calibri Light</vt:lpstr>
      <vt:lpstr>Symbol</vt:lpstr>
      <vt:lpstr>Times New Roman</vt:lpstr>
      <vt:lpstr>Tema do Office</vt:lpstr>
      <vt:lpstr>PROCESSAMENTO DIGITAL DE IMAGENS</vt:lpstr>
      <vt:lpstr>DEFINIÇÃO</vt:lpstr>
      <vt:lpstr>DEFINIÇÃO</vt:lpstr>
      <vt:lpstr>DEFINIÇÃO</vt:lpstr>
      <vt:lpstr>Apresentação do PowerPoint</vt:lpstr>
      <vt:lpstr>Apresentação do PowerPoint</vt:lpstr>
      <vt:lpstr>Apresentação do PowerPoint</vt:lpstr>
      <vt:lpstr>DEFINIÇÃO</vt:lpstr>
      <vt:lpstr>DEFINIÇÃO</vt:lpstr>
      <vt:lpstr>DEFINIÇÃO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User</dc:creator>
  <cp:lastModifiedBy>User</cp:lastModifiedBy>
  <cp:revision>26</cp:revision>
  <dcterms:created xsi:type="dcterms:W3CDTF">2024-02-16T14:14:43Z</dcterms:created>
  <dcterms:modified xsi:type="dcterms:W3CDTF">2024-03-26T18:07:41Z</dcterms:modified>
</cp:coreProperties>
</file>