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BA9E9BC-5DF1-48D8-8C1F-4ADF9A6E327B}"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17644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BA9E9BC-5DF1-48D8-8C1F-4ADF9A6E327B}"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401864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BA9E9BC-5DF1-48D8-8C1F-4ADF9A6E327B}"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2427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BA9E9BC-5DF1-48D8-8C1F-4ADF9A6E327B}"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86246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7BA9E9BC-5DF1-48D8-8C1F-4ADF9A6E327B}"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38492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BA9E9BC-5DF1-48D8-8C1F-4ADF9A6E327B}"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46718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BA9E9BC-5DF1-48D8-8C1F-4ADF9A6E327B}" type="datetimeFigureOut">
              <a:rPr lang="pt-BR" smtClean="0"/>
              <a:t>26/03/2024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13860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BA9E9BC-5DF1-48D8-8C1F-4ADF9A6E327B}" type="datetimeFigureOut">
              <a:rPr lang="pt-BR" smtClean="0"/>
              <a:t>26/03/2024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239120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BA9E9BC-5DF1-48D8-8C1F-4ADF9A6E327B}" type="datetimeFigureOut">
              <a:rPr lang="pt-BR" smtClean="0"/>
              <a:t>26/03/2024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145924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BA9E9BC-5DF1-48D8-8C1F-4ADF9A6E327B}"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100575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BA9E9BC-5DF1-48D8-8C1F-4ADF9A6E327B}"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98DF90-FED5-4B20-800C-D29E31783F58}" type="slidenum">
              <a:rPr lang="pt-BR" smtClean="0"/>
              <a:t>‹nº›</a:t>
            </a:fld>
            <a:endParaRPr lang="pt-BR"/>
          </a:p>
        </p:txBody>
      </p:sp>
    </p:spTree>
    <p:extLst>
      <p:ext uri="{BB962C8B-B14F-4D97-AF65-F5344CB8AC3E}">
        <p14:creationId xmlns:p14="http://schemas.microsoft.com/office/powerpoint/2010/main" val="37659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9E9BC-5DF1-48D8-8C1F-4ADF9A6E327B}" type="datetimeFigureOut">
              <a:rPr lang="pt-BR" smtClean="0"/>
              <a:t>26/03/2024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8DF90-FED5-4B20-800C-D29E31783F58}" type="slidenum">
              <a:rPr lang="pt-BR" smtClean="0"/>
              <a:t>‹nº›</a:t>
            </a:fld>
            <a:endParaRPr lang="pt-BR"/>
          </a:p>
        </p:txBody>
      </p:sp>
    </p:spTree>
    <p:extLst>
      <p:ext uri="{BB962C8B-B14F-4D97-AF65-F5344CB8AC3E}">
        <p14:creationId xmlns:p14="http://schemas.microsoft.com/office/powerpoint/2010/main" val="414831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DEC </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4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458074"/>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10</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pic>
        <p:nvPicPr>
          <p:cNvPr id="6" name="Imagem 5"/>
          <p:cNvPicPr>
            <a:picLocks noChangeAspect="1"/>
          </p:cNvPicPr>
          <p:nvPr/>
        </p:nvPicPr>
        <p:blipFill>
          <a:blip r:embed="rId3"/>
          <a:stretch>
            <a:fillRect/>
          </a:stretch>
        </p:blipFill>
        <p:spPr>
          <a:xfrm>
            <a:off x="9044939" y="962408"/>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750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a:xfrm>
            <a:off x="838200" y="1825625"/>
            <a:ext cx="10515600" cy="3401468"/>
          </a:xfrm>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Se a magnitude calculada é maior do que o menor valor de entrada (definido de acordo com a natureza e qualidade da imagem que esta sendo processada), o pixel é considerado ser parte de um borda. A direção do gradiente da borda, perpendicular a direção da borda, é encontrada com a seguinte fórmula:</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11</a:t>
            </a:fld>
            <a:endParaRPr lang="pt-BR"/>
          </a:p>
        </p:txBody>
      </p:sp>
      <p:sp>
        <p:nvSpPr>
          <p:cNvPr id="5" name="CaixaDeTexto 4"/>
          <p:cNvSpPr txBox="1"/>
          <p:nvPr/>
        </p:nvSpPr>
        <p:spPr>
          <a:xfrm>
            <a:off x="4139548" y="5362031"/>
            <a:ext cx="5372942" cy="646331"/>
          </a:xfrm>
          <a:prstGeom prst="rect">
            <a:avLst/>
          </a:prstGeom>
          <a:noFill/>
        </p:spPr>
        <p:txBody>
          <a:bodyPr wrap="square" rtlCol="0">
            <a:spAutoFit/>
          </a:bodyPr>
          <a:lstStyle/>
          <a:p>
            <a:r>
              <a:rPr lang="el-GR" sz="3600" b="1" dirty="0" smtClean="0">
                <a:latin typeface="Times New Roman" panose="02020603050405020304" pitchFamily="18" charset="0"/>
                <a:cs typeface="Times New Roman" panose="02020603050405020304" pitchFamily="18" charset="0"/>
              </a:rPr>
              <a:t>α</a:t>
            </a:r>
            <a:r>
              <a:rPr lang="pt-BR" sz="3600" b="1" dirty="0" smtClean="0">
                <a:latin typeface="Times New Roman" panose="02020603050405020304" pitchFamily="18" charset="0"/>
                <a:cs typeface="Times New Roman" panose="02020603050405020304" pitchFamily="18" charset="0"/>
              </a:rPr>
              <a:t>  = </a:t>
            </a:r>
            <a:r>
              <a:rPr lang="pt-BR" sz="3600" b="1" dirty="0" err="1" smtClean="0">
                <a:latin typeface="Times New Roman" panose="02020603050405020304" pitchFamily="18" charset="0"/>
                <a:cs typeface="Times New Roman" panose="02020603050405020304" pitchFamily="18" charset="0"/>
              </a:rPr>
              <a:t>atan</a:t>
            </a:r>
            <a:r>
              <a:rPr lang="pt-BR" sz="3600" b="1" dirty="0" smtClean="0">
                <a:latin typeface="Times New Roman" panose="02020603050405020304" pitchFamily="18" charset="0"/>
                <a:cs typeface="Times New Roman" panose="02020603050405020304" pitchFamily="18" charset="0"/>
              </a:rPr>
              <a:t> </a:t>
            </a:r>
            <a:r>
              <a:rPr lang="pt-BR" sz="3600" b="1" u="sng" dirty="0" err="1" smtClean="0">
                <a:latin typeface="Times New Roman" panose="02020603050405020304" pitchFamily="18" charset="0"/>
                <a:cs typeface="Times New Roman" panose="02020603050405020304" pitchFamily="18" charset="0"/>
              </a:rPr>
              <a:t>Gx</a:t>
            </a:r>
            <a:endParaRPr lang="pt-BR" sz="3600" b="1" u="sng"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6000861" y="5820134"/>
            <a:ext cx="784214" cy="646331"/>
          </a:xfrm>
          <a:prstGeom prst="rect">
            <a:avLst/>
          </a:prstGeom>
          <a:noFill/>
        </p:spPr>
        <p:txBody>
          <a:bodyPr wrap="square" rtlCol="0">
            <a:spAutoFit/>
          </a:bodyPr>
          <a:lstStyle/>
          <a:p>
            <a:r>
              <a:rPr lang="pt-BR" sz="3600" b="1" dirty="0" err="1" smtClean="0">
                <a:latin typeface="Times New Roman" panose="02020603050405020304" pitchFamily="18" charset="0"/>
                <a:cs typeface="Times New Roman" panose="02020603050405020304" pitchFamily="18" charset="0"/>
              </a:rPr>
              <a:t>Gy</a:t>
            </a:r>
            <a:endParaRPr lang="pt-B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622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12</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30" y="1172369"/>
            <a:ext cx="10058400" cy="5066270"/>
          </a:xfrm>
          <a:prstGeom prst="rect">
            <a:avLst/>
          </a:prstGeom>
        </p:spPr>
      </p:pic>
    </p:spTree>
    <p:extLst>
      <p:ext uri="{BB962C8B-B14F-4D97-AF65-F5344CB8AC3E}">
        <p14:creationId xmlns:p14="http://schemas.microsoft.com/office/powerpoint/2010/main" val="1107399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13</a:t>
            </a:fld>
            <a:endParaRPr lang="pt-BR"/>
          </a:p>
        </p:txBody>
      </p:sp>
      <p:sp>
        <p:nvSpPr>
          <p:cNvPr id="4" name="Retângulo 3"/>
          <p:cNvSpPr/>
          <p:nvPr/>
        </p:nvSpPr>
        <p:spPr>
          <a:xfrm>
            <a:off x="1575582" y="112542"/>
            <a:ext cx="9144000" cy="453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6" name="CaixaDeTexto 5"/>
          <p:cNvSpPr txBox="1"/>
          <p:nvPr/>
        </p:nvSpPr>
        <p:spPr>
          <a:xfrm>
            <a:off x="7962771" y="635635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4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11" name="Imagem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32" y="1110639"/>
            <a:ext cx="10058400" cy="5245709"/>
          </a:xfrm>
          <a:prstGeom prst="rect">
            <a:avLst/>
          </a:prstGeom>
        </p:spPr>
      </p:pic>
    </p:spTree>
    <p:extLst>
      <p:ext uri="{BB962C8B-B14F-4D97-AF65-F5344CB8AC3E}">
        <p14:creationId xmlns:p14="http://schemas.microsoft.com/office/powerpoint/2010/main" val="3176085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14</a:t>
            </a:fld>
            <a:endParaRPr lang="pt-BR"/>
          </a:p>
        </p:txBody>
      </p:sp>
      <p:sp>
        <p:nvSpPr>
          <p:cNvPr id="4" name="CaixaDeTexto 3"/>
          <p:cNvSpPr txBox="1"/>
          <p:nvPr/>
        </p:nvSpPr>
        <p:spPr>
          <a:xfrm>
            <a:off x="880720" y="6013571"/>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00" y="792000"/>
            <a:ext cx="6815999" cy="5112000"/>
          </a:xfrm>
          <a:prstGeom prst="rect">
            <a:avLst/>
          </a:prstGeom>
        </p:spPr>
      </p:pic>
    </p:spTree>
    <p:extLst>
      <p:ext uri="{BB962C8B-B14F-4D97-AF65-F5344CB8AC3E}">
        <p14:creationId xmlns:p14="http://schemas.microsoft.com/office/powerpoint/2010/main" val="3109976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15</a:t>
            </a:fld>
            <a:endParaRPr lang="pt-BR"/>
          </a:p>
        </p:txBody>
      </p:sp>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6</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saída</a:t>
            </a:r>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00" y="792000"/>
            <a:ext cx="6816000" cy="5112000"/>
          </a:xfrm>
          <a:prstGeom prst="rect">
            <a:avLst/>
          </a:prstGeom>
        </p:spPr>
      </p:pic>
    </p:spTree>
    <p:extLst>
      <p:ext uri="{BB962C8B-B14F-4D97-AF65-F5344CB8AC3E}">
        <p14:creationId xmlns:p14="http://schemas.microsoft.com/office/powerpoint/2010/main" val="2111599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16</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1888937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p>
          <a:p>
            <a:pPr>
              <a:lnSpc>
                <a:spcPct val="200000"/>
              </a:lnSpc>
            </a:pPr>
            <a:r>
              <a:rPr lang="pt-BR" dirty="0" smtClean="0">
                <a:latin typeface="Times New Roman" panose="02020603050405020304" pitchFamily="18" charset="0"/>
                <a:cs typeface="Times New Roman" panose="02020603050405020304" pitchFamily="18" charset="0"/>
              </a:rPr>
              <a:t>Definição Filtro </a:t>
            </a:r>
            <a:r>
              <a:rPr lang="pt-BR" smtClean="0">
                <a:latin typeface="Times New Roman" panose="02020603050405020304" pitchFamily="18" charset="0"/>
                <a:cs typeface="Times New Roman" panose="02020603050405020304" pitchFamily="18" charset="0"/>
              </a:rPr>
              <a:t>Prewitt.</a:t>
            </a:r>
            <a:endParaRPr lang="pt-BR" dirty="0" smtClean="0">
              <a:latin typeface="Times New Roman" panose="02020603050405020304" pitchFamily="18" charset="0"/>
              <a:cs typeface="Times New Roman" panose="02020603050405020304" pitchFamily="18" charset="0"/>
            </a:endParaRP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Referências 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91896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entre duas regiões 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68520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219550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5</a:t>
            </a:fld>
            <a:endParaRPr lang="pt-BR"/>
          </a:p>
        </p:txBody>
      </p:sp>
    </p:spTree>
    <p:extLst>
      <p:ext uri="{BB962C8B-B14F-4D97-AF65-F5344CB8AC3E}">
        <p14:creationId xmlns:p14="http://schemas.microsoft.com/office/powerpoint/2010/main" val="245773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6" name="Retângulo 5"/>
          <p:cNvSpPr/>
          <p:nvPr/>
        </p:nvSpPr>
        <p:spPr>
          <a:xfrm>
            <a:off x="2930238" y="4152462"/>
            <a:ext cx="6843824"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err="1" smtClean="0">
                <a:latin typeface="Times New Roman" panose="02020603050405020304" pitchFamily="18" charset="0"/>
                <a:cs typeface="Times New Roman" panose="02020603050405020304" pitchFamily="18" charset="0"/>
              </a:rPr>
              <a:t>sqrt</a:t>
            </a:r>
            <a:r>
              <a:rPr lang="pt-BR" sz="2800" dirty="0" smtClean="0">
                <a:latin typeface="Times New Roman" panose="02020603050405020304" pitchFamily="18" charset="0"/>
                <a:cs typeface="Times New Roman" panose="02020603050405020304" pitchFamily="18" charset="0"/>
              </a:rPr>
              <a:t>(Gx² </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Gy²)</a:t>
            </a:r>
            <a:endParaRPr lang="pt-BR" sz="2800" dirty="0" smtClean="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Tree>
    <p:extLst>
      <p:ext uri="{BB962C8B-B14F-4D97-AF65-F5344CB8AC3E}">
        <p14:creationId xmlns:p14="http://schemas.microsoft.com/office/powerpoint/2010/main" val="317378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Tree>
    <p:extLst>
      <p:ext uri="{BB962C8B-B14F-4D97-AF65-F5344CB8AC3E}">
        <p14:creationId xmlns:p14="http://schemas.microsoft.com/office/powerpoint/2010/main" val="201422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1" y="2032717"/>
            <a:ext cx="10515600" cy="2159566"/>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Para realizar a detecção de bordas com o operador </a:t>
            </a:r>
            <a:r>
              <a:rPr lang="pt-BR" sz="2800" dirty="0" err="1" smtClean="0">
                <a:latin typeface="Times New Roman" panose="02020603050405020304" pitchFamily="18" charset="0"/>
                <a:cs typeface="Times New Roman" panose="02020603050405020304" pitchFamily="18" charset="0"/>
              </a:rPr>
              <a:t>Prewitt</a:t>
            </a:r>
            <a:r>
              <a:rPr lang="pt-BR" sz="2800"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primeiro convolvemos a imagem original com os seguintes dois </a:t>
            </a:r>
            <a:r>
              <a:rPr lang="pt-BR" sz="2800" dirty="0" err="1">
                <a:latin typeface="Times New Roman" panose="02020603050405020304" pitchFamily="18" charset="0"/>
                <a:cs typeface="Times New Roman" panose="02020603050405020304" pitchFamily="18" charset="0"/>
              </a:rPr>
              <a:t>kernels</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	</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8</a:t>
            </a:fld>
            <a:endParaRPr lang="pt-BR"/>
          </a:p>
        </p:txBody>
      </p:sp>
      <p:pic>
        <p:nvPicPr>
          <p:cNvPr id="11" name="Imagem 10"/>
          <p:cNvPicPr>
            <a:picLocks noChangeAspect="1"/>
          </p:cNvPicPr>
          <p:nvPr/>
        </p:nvPicPr>
        <p:blipFill>
          <a:blip r:embed="rId2"/>
          <a:stretch>
            <a:fillRect/>
          </a:stretch>
        </p:blipFill>
        <p:spPr>
          <a:xfrm>
            <a:off x="1343226" y="3933181"/>
            <a:ext cx="8953308" cy="1651814"/>
          </a:xfrm>
          <a:prstGeom prst="rect">
            <a:avLst/>
          </a:prstGeom>
        </p:spPr>
      </p:pic>
    </p:spTree>
    <p:extLst>
      <p:ext uri="{BB962C8B-B14F-4D97-AF65-F5344CB8AC3E}">
        <p14:creationId xmlns:p14="http://schemas.microsoft.com/office/powerpoint/2010/main" val="2710320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507831"/>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Kx</a:t>
            </a:r>
            <a:r>
              <a:rPr lang="pt-BR" dirty="0">
                <a:latin typeface="Times New Roman" panose="02020603050405020304" pitchFamily="18" charset="0"/>
                <a:cs typeface="Times New Roman" panose="02020603050405020304" pitchFamily="18" charset="0"/>
              </a:rPr>
              <a:t>:</a:t>
            </a: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9</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pic>
        <p:nvPicPr>
          <p:cNvPr id="6" name="Imagem 5"/>
          <p:cNvPicPr>
            <a:picLocks noChangeAspect="1"/>
          </p:cNvPicPr>
          <p:nvPr/>
        </p:nvPicPr>
        <p:blipFill>
          <a:blip r:embed="rId3"/>
          <a:stretch>
            <a:fillRect/>
          </a:stretch>
        </p:blipFill>
        <p:spPr>
          <a:xfrm>
            <a:off x="8722182" y="1160023"/>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654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474</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Calibri</vt:lpstr>
      <vt:lpstr>Calibri Light</vt:lpstr>
      <vt:lpstr>Times New Roman</vt:lpstr>
      <vt:lpstr>Tema do Office</vt:lpstr>
      <vt:lpstr>PROCESSAMENTO DIGITAL DE IMAGENS</vt:lpstr>
      <vt:lpstr>SUMÁRIO</vt:lpstr>
      <vt:lpstr>DEFINIÇÃO</vt:lpstr>
      <vt:lpstr>DEFINIÇÃO</vt:lpstr>
      <vt:lpstr>Apresentação do PowerPoint</vt:lpstr>
      <vt:lpstr>Apresentação do PowerPoint</vt:lpstr>
      <vt:lpstr>Apresentação do PowerPoint</vt:lpstr>
      <vt:lpstr>Apresentação do PowerPoint</vt:lpstr>
      <vt:lpstr>Apresentação do PowerPoint</vt:lpstr>
      <vt:lpstr>Apresentação do PowerPoint</vt:lpstr>
      <vt:lpstr>DEFINIÇÃO</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13</cp:revision>
  <dcterms:created xsi:type="dcterms:W3CDTF">2024-02-14T18:19:10Z</dcterms:created>
  <dcterms:modified xsi:type="dcterms:W3CDTF">2024-03-26T18:03:34Z</dcterms:modified>
</cp:coreProperties>
</file>