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7" r:id="rId2"/>
    <p:sldId id="258" r:id="rId3"/>
    <p:sldId id="259" r:id="rId4"/>
    <p:sldId id="262" r:id="rId5"/>
    <p:sldId id="261" r:id="rId6"/>
    <p:sldId id="263" r:id="rId7"/>
    <p:sldId id="265" r:id="rId8"/>
    <p:sldId id="256" r:id="rId9"/>
    <p:sldId id="266" r:id="rId10"/>
    <p:sldId id="268" r:id="rId11"/>
    <p:sldId id="267" r:id="rId12"/>
    <p:sldId id="273" r:id="rId13"/>
    <p:sldId id="274" r:id="rId14"/>
    <p:sldId id="270" r:id="rId15"/>
    <p:sldId id="269" r:id="rId16"/>
    <p:sldId id="271" r:id="rId17"/>
    <p:sldId id="272" r:id="rId18"/>
    <p:sldId id="260"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51A8B-D2A2-459A-8B25-C39ED1DFF2AD}" type="datetimeFigureOut">
              <a:rPr lang="pt-BR" smtClean="0"/>
              <a:t>17/12/2023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A613C-637F-4B1C-B9DC-5757F005CCC2}" type="slidenum">
              <a:rPr lang="pt-BR" smtClean="0"/>
              <a:t>‹nº›</a:t>
            </a:fld>
            <a:endParaRPr lang="pt-BR"/>
          </a:p>
        </p:txBody>
      </p:sp>
    </p:spTree>
    <p:extLst>
      <p:ext uri="{BB962C8B-B14F-4D97-AF65-F5344CB8AC3E}">
        <p14:creationId xmlns:p14="http://schemas.microsoft.com/office/powerpoint/2010/main" val="195822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3113FD4-1B9A-4C65-BC6D-8D9D46D49CEA}" type="datetime1">
              <a:rPr lang="pt-BR" smtClean="0"/>
              <a:t>17/12/2023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186548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FAEFE91-019C-4B2A-AFC1-019B2D8B8223}" type="datetime1">
              <a:rPr lang="pt-BR" smtClean="0"/>
              <a:t>17/12/2023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13192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A834F30-97EB-442A-A82D-E5C6124C84D4}" type="datetime1">
              <a:rPr lang="pt-BR" smtClean="0"/>
              <a:t>17/12/2023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238890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AD6317E-8DFE-4669-8E44-601731F91826}" type="datetime1">
              <a:rPr lang="pt-BR" smtClean="0"/>
              <a:t>17/12/2023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29814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C71CFF15-4801-4761-A458-355103566D20}" type="datetime1">
              <a:rPr lang="pt-BR" smtClean="0"/>
              <a:t>17/12/2023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363964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8D87F0B-7C03-4816-BD64-F330E5712CBF}" type="datetime1">
              <a:rPr lang="pt-BR" smtClean="0"/>
              <a:t>17/12/2023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428183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CD33BEA-BF3E-443A-AF0D-756563DCB9C1}" type="datetime1">
              <a:rPr lang="pt-BR" smtClean="0"/>
              <a:t>17/12/2023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380337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4565DAD1-A576-4B7B-948B-CE027410ACA1}" type="datetime1">
              <a:rPr lang="pt-BR" smtClean="0"/>
              <a:t>17/12/2023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8918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366693B-3408-47D5-B946-A472EC8651EC}" type="datetime1">
              <a:rPr lang="pt-BR" smtClean="0"/>
              <a:t>17/12/2023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382864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3737AD5-1675-4BB8-9AF3-D32AA2641B42}" type="datetime1">
              <a:rPr lang="pt-BR" smtClean="0"/>
              <a:t>17/12/2023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105397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C1BD654-3309-4E41-BC3B-BF5B6F723AAB}" type="datetime1">
              <a:rPr lang="pt-BR" smtClean="0"/>
              <a:t>17/12/2023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‹nº›</a:t>
            </a:fld>
            <a:endParaRPr lang="pt-BR"/>
          </a:p>
        </p:txBody>
      </p:sp>
    </p:spTree>
    <p:extLst>
      <p:ext uri="{BB962C8B-B14F-4D97-AF65-F5344CB8AC3E}">
        <p14:creationId xmlns:p14="http://schemas.microsoft.com/office/powerpoint/2010/main" val="16922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F13B9-EE0D-4E8E-A401-EA17D5DAEB4B}" type="datetime1">
              <a:rPr lang="pt-BR" smtClean="0"/>
              <a:t>17/12/2023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2C983-CEDF-41A3-B3B0-8F4A19E363C6}" type="slidenum">
              <a:rPr lang="pt-BR" smtClean="0"/>
              <a:t>‹nº›</a:t>
            </a:fld>
            <a:endParaRPr lang="pt-BR"/>
          </a:p>
        </p:txBody>
      </p:sp>
    </p:spTree>
    <p:extLst>
      <p:ext uri="{BB962C8B-B14F-4D97-AF65-F5344CB8AC3E}">
        <p14:creationId xmlns:p14="http://schemas.microsoft.com/office/powerpoint/2010/main" val="554696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DCET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54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10</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pic>
        <p:nvPicPr>
          <p:cNvPr id="6" name="Imagem 5"/>
          <p:cNvPicPr>
            <a:picLocks noChangeAspect="1"/>
          </p:cNvPicPr>
          <p:nvPr/>
        </p:nvPicPr>
        <p:blipFill>
          <a:blip r:embed="rId3"/>
          <a:stretch>
            <a:fillRect/>
          </a:stretch>
        </p:blipFill>
        <p:spPr>
          <a:xfrm>
            <a:off x="8722182" y="1160023"/>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40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11</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pic>
        <p:nvPicPr>
          <p:cNvPr id="6" name="Imagem 5"/>
          <p:cNvPicPr>
            <a:picLocks noChangeAspect="1"/>
          </p:cNvPicPr>
          <p:nvPr/>
        </p:nvPicPr>
        <p:blipFill>
          <a:blip r:embed="rId3"/>
          <a:stretch>
            <a:fillRect/>
          </a:stretch>
        </p:blipFill>
        <p:spPr>
          <a:xfrm>
            <a:off x="9044939" y="962408"/>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09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12</a:t>
            </a:fld>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375440"/>
            <a:ext cx="7715060" cy="4980909"/>
          </a:xfrm>
          <a:prstGeom prst="rect">
            <a:avLst/>
          </a:prstGeom>
        </p:spPr>
      </p:pic>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3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13</a:t>
            </a:fld>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174" y="958362"/>
            <a:ext cx="7705736" cy="5853510"/>
          </a:xfrm>
          <a:prstGeom prst="rect">
            <a:avLst/>
          </a:prstGeom>
        </p:spPr>
      </p:pic>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69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16" y="1450625"/>
            <a:ext cx="6758505" cy="4071389"/>
          </a:xfrm>
          <a:prstGeom prst="rect">
            <a:avLst/>
          </a:prstGeom>
        </p:spPr>
      </p:pic>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381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73" y="1298598"/>
            <a:ext cx="7905750" cy="4762500"/>
          </a:xfrm>
          <a:prstGeom prst="rect">
            <a:avLst/>
          </a:prstGeom>
        </p:spPr>
      </p:pic>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6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bordas em R</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587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42" y="1103854"/>
            <a:ext cx="7905750" cy="4762500"/>
          </a:xfrm>
          <a:prstGeom prst="rect">
            <a:avLst/>
          </a:prstGeom>
        </p:spPr>
      </p:pic>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7 </a:t>
            </a:r>
            <a:r>
              <a:rPr lang="pt-BR" dirty="0">
                <a:latin typeface="Times New Roman" panose="02020603050405020304" pitchFamily="18" charset="0"/>
                <a:cs typeface="Times New Roman" panose="02020603050405020304" pitchFamily="18" charset="0"/>
              </a:rPr>
              <a:t>– imagem bordas em </a:t>
            </a:r>
            <a:r>
              <a:rPr lang="pt-BR" dirty="0" smtClean="0">
                <a:latin typeface="Times New Roman" panose="02020603050405020304" pitchFamily="18" charset="0"/>
                <a:cs typeface="Times New Roman" panose="02020603050405020304" pitchFamily="18" charset="0"/>
              </a:rPr>
              <a:t>G</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102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17</a:t>
            </a:fld>
            <a:endParaRPr lang="pt-B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591" y="856431"/>
            <a:ext cx="7905750" cy="4762500"/>
          </a:xfrm>
          <a:prstGeom prst="rect">
            <a:avLst/>
          </a:prstGeom>
        </p:spPr>
      </p:pic>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8- </a:t>
            </a:r>
            <a:r>
              <a:rPr lang="pt-BR" dirty="0">
                <a:latin typeface="Times New Roman" panose="02020603050405020304" pitchFamily="18" charset="0"/>
                <a:cs typeface="Times New Roman" panose="02020603050405020304" pitchFamily="18" charset="0"/>
              </a:rPr>
              <a:t>imagem bordas em B</a:t>
            </a:r>
          </a:p>
        </p:txBody>
      </p:sp>
    </p:spTree>
    <p:extLst>
      <p:ext uri="{BB962C8B-B14F-4D97-AF65-F5344CB8AC3E}">
        <p14:creationId xmlns:p14="http://schemas.microsoft.com/office/powerpoint/2010/main" val="521197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18</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646930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endParaRPr lang="pt-BR" dirty="0" smtClean="0">
              <a:latin typeface="Times New Roman" panose="02020603050405020304" pitchFamily="18" charset="0"/>
              <a:cs typeface="Times New Roman" panose="02020603050405020304" pitchFamily="18" charset="0"/>
            </a:endParaRPr>
          </a:p>
          <a:p>
            <a:pPr>
              <a:lnSpc>
                <a:spcPct val="200000"/>
              </a:lnSpc>
            </a:pPr>
            <a:r>
              <a:rPr lang="pt-BR" dirty="0" smtClean="0">
                <a:latin typeface="Times New Roman" panose="02020603050405020304" pitchFamily="18" charset="0"/>
                <a:cs typeface="Times New Roman" panose="02020603050405020304" pitchFamily="18" charset="0"/>
              </a:rPr>
              <a:t>Definição Filtro Robert Cross.</a:t>
            </a:r>
            <a:endParaRPr lang="pt-BR" dirty="0" smtClean="0">
              <a:latin typeface="Times New Roman" panose="02020603050405020304" pitchFamily="18" charset="0"/>
              <a:cs typeface="Times New Roman" panose="02020603050405020304" pitchFamily="18" charset="0"/>
            </a:endParaRP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endParaRPr lang="pt-BR" i="1" dirty="0" smtClean="0">
              <a:latin typeface="Times New Roman" panose="02020603050405020304" pitchFamily="18" charset="0"/>
              <a:cs typeface="Times New Roman" panose="02020603050405020304" pitchFamily="18" charset="0"/>
            </a:endParaRPr>
          </a:p>
          <a:p>
            <a:pPr>
              <a:lnSpc>
                <a:spcPct val="200000"/>
              </a:lnSpc>
            </a:pPr>
            <a:r>
              <a:rPr lang="pt-BR" dirty="0" smtClean="0">
                <a:latin typeface="Times New Roman" panose="02020603050405020304" pitchFamily="18" charset="0"/>
                <a:cs typeface="Times New Roman" panose="02020603050405020304" pitchFamily="18" charset="0"/>
              </a:rPr>
              <a:t>Referências </a:t>
            </a:r>
            <a:r>
              <a:rPr lang="pt-BR" dirty="0" smtClean="0">
                <a:latin typeface="Times New Roman" panose="02020603050405020304" pitchFamily="18" charset="0"/>
                <a:cs typeface="Times New Roman" panose="02020603050405020304" pitchFamily="18" charset="0"/>
              </a:rPr>
              <a:t>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31415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108429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424764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lnSpcReduction="10000"/>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O operador </a:t>
            </a:r>
            <a:r>
              <a:rPr lang="pt-BR" b="1" dirty="0">
                <a:latin typeface="Times New Roman" panose="02020603050405020304" pitchFamily="18" charset="0"/>
                <a:cs typeface="Times New Roman" panose="02020603050405020304" pitchFamily="18" charset="0"/>
              </a:rPr>
              <a:t>Roberts Cross </a:t>
            </a:r>
            <a:r>
              <a:rPr lang="pt-BR" dirty="0">
                <a:latin typeface="Times New Roman" panose="02020603050405020304" pitchFamily="18" charset="0"/>
                <a:cs typeface="Times New Roman" panose="02020603050405020304" pitchFamily="18" charset="0"/>
              </a:rPr>
              <a:t>é usado em processamento de imagem e visão computacional para detecção de bordas. Foi um dos primeiros detectores de borda propostos por Lawrence Roberts em 1963. Como um operador diferencial, a ideia por trás do operador Roberts Cross é aproximar o gradiente de uma imagem através de diferenciação discreta, o que é alcançado calculando a soma dos quadrados das diferenças entre pixels diagonalmente adjacentes.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419970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281665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err="1" smtClean="0">
                <a:latin typeface="Times New Roman" panose="02020603050405020304" pitchFamily="18" charset="0"/>
                <a:cs typeface="Times New Roman" panose="02020603050405020304" pitchFamily="18" charset="0"/>
              </a:rPr>
              <a:t>sqrt</a:t>
            </a:r>
            <a:r>
              <a:rPr lang="pt-BR" sz="2800" dirty="0" smtClean="0">
                <a:latin typeface="Times New Roman" panose="02020603050405020304" pitchFamily="18" charset="0"/>
                <a:cs typeface="Times New Roman" panose="02020603050405020304" pitchFamily="18" charset="0"/>
              </a:rPr>
              <a:t>(Gx</a:t>
            </a:r>
            <a:r>
              <a:rPr lang="pt-BR" sz="2800" baseline="30000" dirty="0" smtClean="0">
                <a:latin typeface="Times New Roman" panose="02020603050405020304" pitchFamily="18" charset="0"/>
                <a:cs typeface="Times New Roman" panose="02020603050405020304" pitchFamily="18" charset="0"/>
              </a:rPr>
              <a:t>2</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Gy</a:t>
            </a:r>
            <a:r>
              <a:rPr lang="pt-BR" sz="2800" baseline="30000" dirty="0" smtClean="0">
                <a:latin typeface="Times New Roman" panose="02020603050405020304" pitchFamily="18" charset="0"/>
                <a:cs typeface="Times New Roman" panose="02020603050405020304" pitchFamily="18" charset="0"/>
              </a:rPr>
              <a:t>2</a:t>
            </a:r>
            <a:r>
              <a:rPr lang="pt-BR" sz="2800" dirty="0" smtClean="0">
                <a:latin typeface="Times New Roman" panose="02020603050405020304" pitchFamily="18" charset="0"/>
                <a:cs typeface="Times New Roman" panose="02020603050405020304" pitchFamily="18" charset="0"/>
              </a:rPr>
              <a:t>)</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7</a:t>
            </a:fld>
            <a:endParaRPr lang="pt-BR"/>
          </a:p>
        </p:txBody>
      </p:sp>
    </p:spTree>
    <p:extLst>
      <p:ext uri="{BB962C8B-B14F-4D97-AF65-F5344CB8AC3E}">
        <p14:creationId xmlns:p14="http://schemas.microsoft.com/office/powerpoint/2010/main" val="384265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192168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1" y="2032717"/>
            <a:ext cx="10515600" cy="2159566"/>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Para realizar a detecção de bordas com o operador Roberts, primeiro convolvemos a imagem original com os seguintes dois </a:t>
            </a:r>
            <a:r>
              <a:rPr lang="pt-BR" sz="2800" dirty="0" err="1">
                <a:latin typeface="Times New Roman" panose="02020603050405020304" pitchFamily="18" charset="0"/>
                <a:cs typeface="Times New Roman" panose="02020603050405020304" pitchFamily="18" charset="0"/>
              </a:rPr>
              <a:t>kernels</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	</a:t>
            </a:r>
            <a:r>
              <a:rPr lang="pt-BR" sz="2800" dirty="0" err="1" smtClean="0">
                <a:latin typeface="Times New Roman" panose="02020603050405020304" pitchFamily="18" charset="0"/>
                <a:cs typeface="Times New Roman" panose="02020603050405020304" pitchFamily="18" charset="0"/>
              </a:rPr>
              <a:t>Kx</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3" name="Imagem 2"/>
          <p:cNvPicPr>
            <a:picLocks noChangeAspect="1"/>
          </p:cNvPicPr>
          <p:nvPr/>
        </p:nvPicPr>
        <p:blipFill>
          <a:blip r:embed="rId2"/>
          <a:stretch>
            <a:fillRect/>
          </a:stretch>
        </p:blipFill>
        <p:spPr>
          <a:xfrm>
            <a:off x="2307734" y="4192283"/>
            <a:ext cx="1980952" cy="1428571"/>
          </a:xfrm>
          <a:prstGeom prst="rect">
            <a:avLst/>
          </a:prstGeom>
        </p:spPr>
      </p:pic>
      <p:sp>
        <p:nvSpPr>
          <p:cNvPr id="6" name="Retângulo 5"/>
          <p:cNvSpPr/>
          <p:nvPr/>
        </p:nvSpPr>
        <p:spPr>
          <a:xfrm>
            <a:off x="6795375" y="3531076"/>
            <a:ext cx="688009" cy="661207"/>
          </a:xfrm>
          <a:prstGeom prst="rect">
            <a:avLst/>
          </a:prstGeom>
        </p:spPr>
        <p:txBody>
          <a:bodyPr wrap="none">
            <a:spAutoFit/>
          </a:bodyPr>
          <a:lstStyle/>
          <a:p>
            <a:pPr algn="just">
              <a:lnSpc>
                <a:spcPct val="150000"/>
              </a:lnSpc>
              <a:spcBef>
                <a:spcPts val="1000"/>
              </a:spcBef>
            </a:pPr>
            <a:r>
              <a:rPr lang="pt-BR" sz="2800"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3"/>
          <a:stretch>
            <a:fillRect/>
          </a:stretch>
        </p:blipFill>
        <p:spPr>
          <a:xfrm>
            <a:off x="7483384" y="4192283"/>
            <a:ext cx="1980952" cy="1428571"/>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9</a:t>
            </a:fld>
            <a:endParaRPr lang="pt-BR"/>
          </a:p>
        </p:txBody>
      </p:sp>
    </p:spTree>
    <p:extLst>
      <p:ext uri="{BB962C8B-B14F-4D97-AF65-F5344CB8AC3E}">
        <p14:creationId xmlns:p14="http://schemas.microsoft.com/office/powerpoint/2010/main" val="306444481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17814</TotalTime>
  <Words>504</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Times New Roman</vt:lpstr>
      <vt:lpstr>Tema do Office</vt:lpstr>
      <vt:lpstr>PROCESSAMENTO DIGITAL DE IMAGENS</vt:lpstr>
      <vt:lpstr>SUMÁRIO</vt:lpstr>
      <vt:lpstr>DEFINIÇÃO</vt:lpstr>
      <vt:lpstr>DEFINIÇÃO</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53</cp:revision>
  <dcterms:created xsi:type="dcterms:W3CDTF">2023-06-29T21:02:52Z</dcterms:created>
  <dcterms:modified xsi:type="dcterms:W3CDTF">2023-12-18T19:32:22Z</dcterms:modified>
</cp:coreProperties>
</file>