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66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FC96A-EDB5-02EB-7E1F-148E8F6C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DF079B-3878-42AE-882D-82F9B50D6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C9E3A3-41C7-3C92-6FBD-20C042B0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4B31-05BB-4608-9453-6F1DBF5F3C3E}" type="datetimeFigureOut">
              <a:rPr lang="de-AT" smtClean="0"/>
              <a:t>28.11.2024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7CD88B-FB67-221F-B6B0-8D41C7CA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2A6FD8-6ECC-BDF8-DA89-796D9664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3222-083C-4EDD-9FDA-CB0322A8AD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362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9EBAD-0205-0F68-643B-BDE72197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FA3FDE-D3B4-0292-4765-6AD300009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899B3-C80D-4A57-474B-63441C4F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4B31-05BB-4608-9453-6F1DBF5F3C3E}" type="datetimeFigureOut">
              <a:rPr lang="de-AT" smtClean="0"/>
              <a:t>28.11.2024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8812A6-6B41-EC4C-0D49-13A65EFF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CE0665-A5C3-43C4-A77A-FE6715B8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3222-083C-4EDD-9FDA-CB0322A8AD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410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AA212E-F443-10E7-7F25-257CADDF1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D5B821-FF1E-E6D9-649B-6A2927C82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EA30C7-2592-9ADE-461B-7DC0B0E0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4B31-05BB-4608-9453-6F1DBF5F3C3E}" type="datetimeFigureOut">
              <a:rPr lang="de-AT" smtClean="0"/>
              <a:t>28.11.2024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C2D3C6-1F06-6A49-374B-7D10CF6B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807DB3-7291-3797-0909-80C8EE6B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3222-083C-4EDD-9FDA-CB0322A8AD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940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BE1AA-3405-64EE-AECE-A3C53C25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98D143-DA2E-DC4B-48F0-A09504124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E8FC70-17EE-AEC5-F04D-5A10A10C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4B31-05BB-4608-9453-6F1DBF5F3C3E}" type="datetimeFigureOut">
              <a:rPr lang="de-AT" smtClean="0"/>
              <a:t>28.11.2024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30E0E7-4513-2084-B971-79517BEC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5F9642-1A59-CAD8-C4A2-23B617D3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3222-083C-4EDD-9FDA-CB0322A8AD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466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6F575-07CC-02BF-262A-B3EB31A7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1D8B2D-A7C2-7860-557C-6DB053380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FBF395-A533-5907-C81F-FB71669D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4B31-05BB-4608-9453-6F1DBF5F3C3E}" type="datetimeFigureOut">
              <a:rPr lang="de-AT" smtClean="0"/>
              <a:t>28.11.2024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B75639-C05B-87ED-73FE-AB0A9CA9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04F106-29ED-B6AF-5F5A-E98F6DD7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3222-083C-4EDD-9FDA-CB0322A8AD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168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CBB55-8EC3-BAAC-1147-E6B141B8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B447F2-52BC-41F3-C587-6378E01BE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B22A36-2ABB-32AC-A86B-0D1C964A3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EB9618-9086-58D8-D1B5-11878A7D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4B31-05BB-4608-9453-6F1DBF5F3C3E}" type="datetimeFigureOut">
              <a:rPr lang="de-AT" smtClean="0"/>
              <a:t>28.11.2024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86284F-E709-4530-9858-97023F70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725296-4D2E-619C-71BD-4E56DB6A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3222-083C-4EDD-9FDA-CB0322A8AD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908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AD12F-3F98-FA2D-CB40-64C7AB64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CA69DB-4CD2-DC8F-E343-4324D73D5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A081CB-145B-75A7-5DA2-D57F375CC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25C36F-73BC-A48C-2B6C-A7FB10143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7A3AE1-713D-6F55-ABC2-F5B00F596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E9B3F1-A54A-FBB5-9EBE-10CB7E12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4B31-05BB-4608-9453-6F1DBF5F3C3E}" type="datetimeFigureOut">
              <a:rPr lang="de-AT" smtClean="0"/>
              <a:t>28.11.2024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04E7FE-D200-C2D8-ECDD-F93CE288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F132F6F-72D2-4C37-0E1A-A0F204E8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3222-083C-4EDD-9FDA-CB0322A8AD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962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63B6A-E3A1-9468-96C8-C2F600F4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825F7A-1372-AC79-699B-33DC46E9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4B31-05BB-4608-9453-6F1DBF5F3C3E}" type="datetimeFigureOut">
              <a:rPr lang="de-AT" smtClean="0"/>
              <a:t>28.11.2024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E89908-E1CE-E862-5A59-E7EB68DE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DA3F4E-9B12-2FE1-F84F-51ABEF6A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3222-083C-4EDD-9FDA-CB0322A8AD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433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51D4DB-54C9-9274-B646-1172DAAA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4B31-05BB-4608-9453-6F1DBF5F3C3E}" type="datetimeFigureOut">
              <a:rPr lang="de-AT" smtClean="0"/>
              <a:t>28.11.2024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1A6C74-AC4B-F84A-516E-C6AC67CA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F4D96C-1F66-82C0-D8E8-383499C5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3222-083C-4EDD-9FDA-CB0322A8AD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739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BA3B9-588F-A6BF-51C2-5A96E7AE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5F8AD8-6992-B06D-14DF-504DCD12E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8FDBB0-F778-D7B1-8D0C-55D62D6C4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DE255B-FD4B-C09A-40DC-36422C79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4B31-05BB-4608-9453-6F1DBF5F3C3E}" type="datetimeFigureOut">
              <a:rPr lang="de-AT" smtClean="0"/>
              <a:t>28.11.2024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CE3B1B-990E-575D-D886-7A940978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EAF4DA-FDCD-9AC6-DD61-10AFCD7D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3222-083C-4EDD-9FDA-CB0322A8AD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493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73727-AC4B-DC4A-F9F1-290EC33EC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A5A408D-FACE-79D1-4FE2-2A39EDA41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E0B6C9-829F-D9CC-FBDB-646B67463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CD1101-5328-BD6C-C97F-FB22AFF8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4B31-05BB-4608-9453-6F1DBF5F3C3E}" type="datetimeFigureOut">
              <a:rPr lang="de-AT" smtClean="0"/>
              <a:t>28.11.2024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F18AF8-62D7-2E70-FB49-A3118DCE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DCB340-A893-84DC-F390-CA9111A2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3222-083C-4EDD-9FDA-CB0322A8AD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49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340222-C3DF-0067-3FAA-F9BFAAC3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F387F9-7184-2526-F6D6-0D56E50AC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3BF008-30F6-7326-B0B8-178BC25F0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924B31-05BB-4608-9453-6F1DBF5F3C3E}" type="datetimeFigureOut">
              <a:rPr lang="de-AT" smtClean="0"/>
              <a:t>28.11.2024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0D5D35-3CB2-ECC7-035C-18123461E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FA2BCF-D0C6-1D13-59C1-13DBC340D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553222-083C-4EDD-9FDA-CB0322A8AD5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454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D94D294-8665-23E1-7544-243A48C3CE57}"/>
              </a:ext>
            </a:extLst>
          </p:cNvPr>
          <p:cNvSpPr/>
          <p:nvPr/>
        </p:nvSpPr>
        <p:spPr>
          <a:xfrm>
            <a:off x="1838325" y="661987"/>
            <a:ext cx="8515350" cy="55340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8E9F07-1206-D3B8-F8F1-502CAE464000}"/>
              </a:ext>
            </a:extLst>
          </p:cNvPr>
          <p:cNvSpPr/>
          <p:nvPr/>
        </p:nvSpPr>
        <p:spPr>
          <a:xfrm>
            <a:off x="1838325" y="661987"/>
            <a:ext cx="1572387" cy="2707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AWS Cloud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CB9F3C8-9BD6-AD43-4027-A376A3B3BE37}"/>
              </a:ext>
            </a:extLst>
          </p:cNvPr>
          <p:cNvSpPr/>
          <p:nvPr/>
        </p:nvSpPr>
        <p:spPr>
          <a:xfrm>
            <a:off x="2112264" y="1042416"/>
            <a:ext cx="7955280" cy="472744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3D994A-4D44-53EA-7D0C-6EDE8183CD78}"/>
              </a:ext>
            </a:extLst>
          </p:cNvPr>
          <p:cNvSpPr/>
          <p:nvPr/>
        </p:nvSpPr>
        <p:spPr>
          <a:xfrm>
            <a:off x="2112264" y="1042416"/>
            <a:ext cx="1572387" cy="27070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Region (us-east-1)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5BC709C-7E05-1D27-B72F-B1CB98F90342}"/>
              </a:ext>
            </a:extLst>
          </p:cNvPr>
          <p:cNvSpPr/>
          <p:nvPr/>
        </p:nvSpPr>
        <p:spPr>
          <a:xfrm>
            <a:off x="2542032" y="1463040"/>
            <a:ext cx="7251192" cy="396849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94A1253-1EE9-23F4-8199-76CCDE1480CC}"/>
              </a:ext>
            </a:extLst>
          </p:cNvPr>
          <p:cNvSpPr/>
          <p:nvPr/>
        </p:nvSpPr>
        <p:spPr>
          <a:xfrm>
            <a:off x="2542032" y="1463040"/>
            <a:ext cx="1572387" cy="2707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VPC     </a:t>
            </a:r>
            <a:r>
              <a:rPr lang="de-AT" sz="700" dirty="0"/>
              <a:t>semester.at</a:t>
            </a:r>
            <a:endParaRPr lang="de-AT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3F1E678-3BC9-9890-6633-5A8DAC0793C4}"/>
              </a:ext>
            </a:extLst>
          </p:cNvPr>
          <p:cNvSpPr/>
          <p:nvPr/>
        </p:nvSpPr>
        <p:spPr>
          <a:xfrm>
            <a:off x="2959100" y="2000250"/>
            <a:ext cx="2952750" cy="3124010"/>
          </a:xfrm>
          <a:prstGeom prst="rect">
            <a:avLst/>
          </a:prstGeom>
          <a:solidFill>
            <a:schemeClr val="accent6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C616088-D9F1-2662-DEFD-D13652F2471E}"/>
              </a:ext>
            </a:extLst>
          </p:cNvPr>
          <p:cNvSpPr txBox="1"/>
          <p:nvPr/>
        </p:nvSpPr>
        <p:spPr>
          <a:xfrm>
            <a:off x="3180806" y="2000250"/>
            <a:ext cx="2305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dirty="0">
                <a:solidFill>
                  <a:schemeClr val="accent6">
                    <a:lumMod val="50000"/>
                  </a:schemeClr>
                </a:solidFill>
              </a:rPr>
              <a:t>Public </a:t>
            </a:r>
            <a:r>
              <a:rPr lang="de-AT" sz="1200" dirty="0" err="1">
                <a:solidFill>
                  <a:schemeClr val="accent6">
                    <a:lumMod val="50000"/>
                  </a:schemeClr>
                </a:solidFill>
              </a:rPr>
              <a:t>Subnet</a:t>
            </a:r>
            <a:endParaRPr lang="de-AT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021F941-9013-47BD-FDE5-7B2F73E2D34B}"/>
              </a:ext>
            </a:extLst>
          </p:cNvPr>
          <p:cNvSpPr/>
          <p:nvPr/>
        </p:nvSpPr>
        <p:spPr>
          <a:xfrm>
            <a:off x="6376162" y="2000250"/>
            <a:ext cx="2952750" cy="3124010"/>
          </a:xfrm>
          <a:prstGeom prst="rect">
            <a:avLst/>
          </a:prstGeom>
          <a:solidFill>
            <a:schemeClr val="accent6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5DCC0A5-9E99-8DE0-D982-CAFC653D46E8}"/>
              </a:ext>
            </a:extLst>
          </p:cNvPr>
          <p:cNvSpPr txBox="1"/>
          <p:nvPr/>
        </p:nvSpPr>
        <p:spPr>
          <a:xfrm>
            <a:off x="6597868" y="2000250"/>
            <a:ext cx="2305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dirty="0">
                <a:solidFill>
                  <a:schemeClr val="accent6">
                    <a:lumMod val="50000"/>
                  </a:schemeClr>
                </a:solidFill>
              </a:rPr>
              <a:t>Private </a:t>
            </a:r>
            <a:r>
              <a:rPr lang="de-AT" sz="1200" dirty="0" err="1">
                <a:solidFill>
                  <a:schemeClr val="accent6">
                    <a:lumMod val="50000"/>
                  </a:schemeClr>
                </a:solidFill>
              </a:rPr>
              <a:t>Subnet</a:t>
            </a:r>
            <a:endParaRPr lang="de-AT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B851F50-791B-8DE2-7285-37B9AD5755E8}"/>
              </a:ext>
            </a:extLst>
          </p:cNvPr>
          <p:cNvSpPr/>
          <p:nvPr/>
        </p:nvSpPr>
        <p:spPr>
          <a:xfrm>
            <a:off x="3410712" y="2416629"/>
            <a:ext cx="2075688" cy="24100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51DC6A1-F44C-A258-5BC6-78EC53306DE2}"/>
              </a:ext>
            </a:extLst>
          </p:cNvPr>
          <p:cNvSpPr txBox="1"/>
          <p:nvPr/>
        </p:nvSpPr>
        <p:spPr>
          <a:xfrm>
            <a:off x="3282678" y="2393509"/>
            <a:ext cx="2305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dirty="0">
                <a:solidFill>
                  <a:schemeClr val="accent2"/>
                </a:solidFill>
              </a:rPr>
              <a:t>Security </a:t>
            </a:r>
            <a:r>
              <a:rPr lang="de-AT" sz="1200" dirty="0" err="1">
                <a:solidFill>
                  <a:schemeClr val="accent2"/>
                </a:solidFill>
              </a:rPr>
              <a:t>group</a:t>
            </a:r>
            <a:endParaRPr lang="de-AT" sz="1200" dirty="0">
              <a:solidFill>
                <a:schemeClr val="accent2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C93BED6-4DE3-C251-8B85-2A2DA0A2215E}"/>
              </a:ext>
            </a:extLst>
          </p:cNvPr>
          <p:cNvSpPr txBox="1"/>
          <p:nvPr/>
        </p:nvSpPr>
        <p:spPr>
          <a:xfrm>
            <a:off x="3550484" y="2703871"/>
            <a:ext cx="17961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AT" sz="1100" dirty="0" err="1"/>
              <a:t>GitLab</a:t>
            </a:r>
            <a:r>
              <a:rPr lang="de-AT" sz="1100" dirty="0"/>
              <a:t> Server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808762-D014-B8A8-D9F5-FB3B3E0161F9}"/>
              </a:ext>
            </a:extLst>
          </p:cNvPr>
          <p:cNvSpPr/>
          <p:nvPr/>
        </p:nvSpPr>
        <p:spPr>
          <a:xfrm>
            <a:off x="6806060" y="2449992"/>
            <a:ext cx="2075688" cy="24100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5AE4532-F935-EAD0-FCF0-388AEAC46CED}"/>
              </a:ext>
            </a:extLst>
          </p:cNvPr>
          <p:cNvSpPr txBox="1"/>
          <p:nvPr/>
        </p:nvSpPr>
        <p:spPr>
          <a:xfrm>
            <a:off x="6678026" y="2426872"/>
            <a:ext cx="2305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dirty="0">
                <a:solidFill>
                  <a:schemeClr val="accent2"/>
                </a:solidFill>
              </a:rPr>
              <a:t>Security </a:t>
            </a:r>
            <a:r>
              <a:rPr lang="de-AT" sz="1200" dirty="0" err="1">
                <a:solidFill>
                  <a:schemeClr val="accent2"/>
                </a:solidFill>
              </a:rPr>
              <a:t>group</a:t>
            </a:r>
            <a:endParaRPr lang="de-AT" sz="1200" dirty="0">
              <a:solidFill>
                <a:schemeClr val="accent2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5DCD4E9-68D2-8369-B1DE-EB4C021C47CC}"/>
              </a:ext>
            </a:extLst>
          </p:cNvPr>
          <p:cNvSpPr txBox="1"/>
          <p:nvPr/>
        </p:nvSpPr>
        <p:spPr>
          <a:xfrm>
            <a:off x="6932751" y="2710023"/>
            <a:ext cx="179614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AT" sz="1100" dirty="0"/>
              <a:t>LDAP Server</a:t>
            </a:r>
            <a:br>
              <a:rPr lang="de-AT" sz="1100" dirty="0"/>
            </a:br>
            <a:r>
              <a:rPr lang="de-AT" sz="1100" dirty="0"/>
              <a:t>[</a:t>
            </a:r>
            <a:r>
              <a:rPr lang="de-AT" sz="1100" dirty="0" err="1"/>
              <a:t>GitLab</a:t>
            </a:r>
            <a:r>
              <a:rPr lang="de-AT" sz="1100" dirty="0"/>
              <a:t> Runner]</a:t>
            </a:r>
          </a:p>
        </p:txBody>
      </p:sp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1FCA9F63-0182-9B16-B78A-08544187A21F}"/>
              </a:ext>
            </a:extLst>
          </p:cNvPr>
          <p:cNvSpPr/>
          <p:nvPr/>
        </p:nvSpPr>
        <p:spPr>
          <a:xfrm>
            <a:off x="5939348" y="1349746"/>
            <a:ext cx="358321" cy="34930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05A5FE8F-06E5-CCE6-0E34-D3E434DD85BA}"/>
              </a:ext>
            </a:extLst>
          </p:cNvPr>
          <p:cNvCxnSpPr/>
          <p:nvPr/>
        </p:nvCxnSpPr>
        <p:spPr>
          <a:xfrm flipV="1">
            <a:off x="6282490" y="1313117"/>
            <a:ext cx="221706" cy="14992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03EE9DFB-6E2F-5524-5D48-1E84FF85CA0B}"/>
              </a:ext>
            </a:extLst>
          </p:cNvPr>
          <p:cNvSpPr txBox="1"/>
          <p:nvPr/>
        </p:nvSpPr>
        <p:spPr>
          <a:xfrm>
            <a:off x="6393343" y="1096220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>
                <a:solidFill>
                  <a:schemeClr val="accent5"/>
                </a:solidFill>
              </a:rPr>
              <a:t>Internet Gateway</a:t>
            </a:r>
            <a:endParaRPr lang="de-AT" sz="1100" dirty="0">
              <a:solidFill>
                <a:schemeClr val="accent5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A614E80-D544-EDF3-1186-A53DAA36BA69}"/>
              </a:ext>
            </a:extLst>
          </p:cNvPr>
          <p:cNvSpPr txBox="1"/>
          <p:nvPr/>
        </p:nvSpPr>
        <p:spPr>
          <a:xfrm>
            <a:off x="6932750" y="3458096"/>
            <a:ext cx="17961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AT" sz="1100" dirty="0"/>
              <a:t>DNS Server (Primary)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1A4FCF0-16BC-BD80-8699-8D669418AA75}"/>
              </a:ext>
            </a:extLst>
          </p:cNvPr>
          <p:cNvSpPr txBox="1"/>
          <p:nvPr/>
        </p:nvSpPr>
        <p:spPr>
          <a:xfrm>
            <a:off x="3279915" y="4537502"/>
            <a:ext cx="2305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800" dirty="0">
                <a:solidFill>
                  <a:schemeClr val="accent2"/>
                </a:solidFill>
              </a:rPr>
              <a:t>In: SSH, HTTP</a:t>
            </a:r>
            <a:br>
              <a:rPr lang="de-AT" sz="800" dirty="0">
                <a:solidFill>
                  <a:schemeClr val="accent2"/>
                </a:solidFill>
              </a:rPr>
            </a:br>
            <a:r>
              <a:rPr lang="de-AT" sz="800" dirty="0">
                <a:solidFill>
                  <a:schemeClr val="accent2"/>
                </a:solidFill>
              </a:rPr>
              <a:t>Out: HTTP, HTTPS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414A106-138C-436D-F1C0-DDC406257E97}"/>
              </a:ext>
            </a:extLst>
          </p:cNvPr>
          <p:cNvSpPr txBox="1"/>
          <p:nvPr/>
        </p:nvSpPr>
        <p:spPr>
          <a:xfrm>
            <a:off x="3289348" y="4863942"/>
            <a:ext cx="2305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>
                <a:solidFill>
                  <a:schemeClr val="accent6">
                    <a:lumMod val="50000"/>
                  </a:schemeClr>
                </a:solidFill>
              </a:rPr>
              <a:t>10.0.1.0/24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E095963-B981-7075-ADB5-BEBC3C99004F}"/>
              </a:ext>
            </a:extLst>
          </p:cNvPr>
          <p:cNvSpPr/>
          <p:nvPr/>
        </p:nvSpPr>
        <p:spPr>
          <a:xfrm>
            <a:off x="2959100" y="1994058"/>
            <a:ext cx="6369812" cy="313020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7D90E1A-8966-9F56-B846-A26EC357DBA4}"/>
              </a:ext>
            </a:extLst>
          </p:cNvPr>
          <p:cNvSpPr txBox="1"/>
          <p:nvPr/>
        </p:nvSpPr>
        <p:spPr>
          <a:xfrm>
            <a:off x="5171463" y="5131320"/>
            <a:ext cx="1946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 err="1">
                <a:solidFill>
                  <a:schemeClr val="accent4"/>
                </a:solidFill>
              </a:rPr>
              <a:t>Availability</a:t>
            </a:r>
            <a:r>
              <a:rPr lang="de-AT" sz="1100" dirty="0">
                <a:solidFill>
                  <a:schemeClr val="accent4"/>
                </a:solidFill>
              </a:rPr>
              <a:t> Zone (us-east-1a)</a:t>
            </a:r>
          </a:p>
        </p:txBody>
      </p:sp>
      <p:sp>
        <p:nvSpPr>
          <p:cNvPr id="36" name="Flussdiagramm: Verbinder 35">
            <a:extLst>
              <a:ext uri="{FF2B5EF4-FFF2-40B4-BE49-F238E27FC236}">
                <a16:creationId xmlns:a16="http://schemas.microsoft.com/office/drawing/2014/main" id="{1312A165-3694-2518-6BED-571388DF80F5}"/>
              </a:ext>
            </a:extLst>
          </p:cNvPr>
          <p:cNvSpPr/>
          <p:nvPr/>
        </p:nvSpPr>
        <p:spPr>
          <a:xfrm>
            <a:off x="5937728" y="1926998"/>
            <a:ext cx="358321" cy="34930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DA576EC-0AB9-FE79-4735-B26B1D6F16A6}"/>
              </a:ext>
            </a:extLst>
          </p:cNvPr>
          <p:cNvCxnSpPr/>
          <p:nvPr/>
        </p:nvCxnSpPr>
        <p:spPr>
          <a:xfrm flipV="1">
            <a:off x="6314204" y="1890369"/>
            <a:ext cx="221706" cy="14992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77645AD9-F171-CA97-3600-2DEC8F45AA12}"/>
              </a:ext>
            </a:extLst>
          </p:cNvPr>
          <p:cNvSpPr txBox="1"/>
          <p:nvPr/>
        </p:nvSpPr>
        <p:spPr>
          <a:xfrm>
            <a:off x="6425057" y="1673472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>
                <a:solidFill>
                  <a:schemeClr val="accent5"/>
                </a:solidFill>
              </a:rPr>
              <a:t>Router</a:t>
            </a: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827FE15D-A96D-3E25-9ECC-2A40E1371867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6116889" y="2276307"/>
            <a:ext cx="4191" cy="595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469D48CB-269D-980B-31CF-3A9D330FA4C1}"/>
              </a:ext>
            </a:extLst>
          </p:cNvPr>
          <p:cNvCxnSpPr/>
          <p:nvPr/>
        </p:nvCxnSpPr>
        <p:spPr>
          <a:xfrm flipH="1">
            <a:off x="5484019" y="2871788"/>
            <a:ext cx="6471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23ED87FF-64BE-3183-19D9-D5C5EE84F184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501448" y="3649903"/>
            <a:ext cx="1304612" cy="5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8E541E5-C4E4-0ECB-2E71-259DA41F6BAB}"/>
              </a:ext>
            </a:extLst>
          </p:cNvPr>
          <p:cNvCxnSpPr>
            <a:endCxn id="36" idx="0"/>
          </p:cNvCxnSpPr>
          <p:nvPr/>
        </p:nvCxnSpPr>
        <p:spPr>
          <a:xfrm>
            <a:off x="6116889" y="1804988"/>
            <a:ext cx="0" cy="122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A97E46B4-7EA3-D2B6-9A18-21CC7B0E0D66}"/>
              </a:ext>
            </a:extLst>
          </p:cNvPr>
          <p:cNvCxnSpPr>
            <a:cxnSpLocks/>
            <a:endCxn id="27" idx="4"/>
          </p:cNvCxnSpPr>
          <p:nvPr/>
        </p:nvCxnSpPr>
        <p:spPr>
          <a:xfrm flipV="1">
            <a:off x="6118509" y="1699055"/>
            <a:ext cx="0" cy="109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Grafik 55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B4C6AFC3-9B46-7D96-4A8D-7032D3C76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027" y="-265547"/>
            <a:ext cx="1124553" cy="1124553"/>
          </a:xfrm>
          <a:prstGeom prst="rect">
            <a:avLst/>
          </a:prstGeom>
        </p:spPr>
      </p:pic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99423268-ACBF-77A3-08BE-8693C7AC4821}"/>
              </a:ext>
            </a:extLst>
          </p:cNvPr>
          <p:cNvCxnSpPr/>
          <p:nvPr/>
        </p:nvCxnSpPr>
        <p:spPr>
          <a:xfrm>
            <a:off x="6115303" y="1012825"/>
            <a:ext cx="0" cy="320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9F83A23-4882-CEBB-C60D-470F60A985AB}"/>
              </a:ext>
            </a:extLst>
          </p:cNvPr>
          <p:cNvCxnSpPr>
            <a:cxnSpLocks/>
          </p:cNvCxnSpPr>
          <p:nvPr/>
        </p:nvCxnSpPr>
        <p:spPr>
          <a:xfrm flipV="1">
            <a:off x="6115304" y="562535"/>
            <a:ext cx="0" cy="479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Flussdiagramm: Verbinder 61">
            <a:extLst>
              <a:ext uri="{FF2B5EF4-FFF2-40B4-BE49-F238E27FC236}">
                <a16:creationId xmlns:a16="http://schemas.microsoft.com/office/drawing/2014/main" id="{177AD998-F644-4455-C757-7F9D6A792BEC}"/>
              </a:ext>
            </a:extLst>
          </p:cNvPr>
          <p:cNvSpPr/>
          <p:nvPr/>
        </p:nvSpPr>
        <p:spPr>
          <a:xfrm>
            <a:off x="5944962" y="3499101"/>
            <a:ext cx="358321" cy="34930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681C1AFC-91A8-EA85-271C-3D6B9E835A1E}"/>
              </a:ext>
            </a:extLst>
          </p:cNvPr>
          <p:cNvSpPr txBox="1"/>
          <p:nvPr/>
        </p:nvSpPr>
        <p:spPr>
          <a:xfrm>
            <a:off x="5828054" y="3851818"/>
            <a:ext cx="6319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" dirty="0">
                <a:solidFill>
                  <a:schemeClr val="accent5"/>
                </a:solidFill>
              </a:rPr>
              <a:t>NAT Gateway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BD77D39D-6A6A-8760-ECB1-6219D3D09CAB}"/>
              </a:ext>
            </a:extLst>
          </p:cNvPr>
          <p:cNvSpPr txBox="1"/>
          <p:nvPr/>
        </p:nvSpPr>
        <p:spPr>
          <a:xfrm>
            <a:off x="4937107" y="5414025"/>
            <a:ext cx="2305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>
                <a:solidFill>
                  <a:schemeClr val="accent6"/>
                </a:solidFill>
              </a:rPr>
              <a:t>10.0.0.0/16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A9B40FD-CBDF-86F7-B4ED-DFEDEE044C91}"/>
              </a:ext>
            </a:extLst>
          </p:cNvPr>
          <p:cNvSpPr txBox="1"/>
          <p:nvPr/>
        </p:nvSpPr>
        <p:spPr>
          <a:xfrm>
            <a:off x="6699740" y="4565570"/>
            <a:ext cx="2305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800" dirty="0">
                <a:solidFill>
                  <a:schemeClr val="accent2"/>
                </a:solidFill>
              </a:rPr>
              <a:t>In: Public </a:t>
            </a:r>
            <a:r>
              <a:rPr lang="de-AT" sz="800" dirty="0" err="1">
                <a:solidFill>
                  <a:schemeClr val="accent2"/>
                </a:solidFill>
              </a:rPr>
              <a:t>Subnet</a:t>
            </a:r>
            <a:endParaRPr lang="de-AT" sz="800" dirty="0">
              <a:solidFill>
                <a:schemeClr val="accent2"/>
              </a:solidFill>
            </a:endParaRPr>
          </a:p>
          <a:p>
            <a:pPr algn="ctr"/>
            <a:r>
              <a:rPr lang="de-AT" sz="800" dirty="0">
                <a:solidFill>
                  <a:schemeClr val="accent2"/>
                </a:solidFill>
              </a:rPr>
              <a:t>Out: Public </a:t>
            </a:r>
            <a:r>
              <a:rPr lang="de-AT" sz="800" dirty="0" err="1">
                <a:solidFill>
                  <a:schemeClr val="accent2"/>
                </a:solidFill>
              </a:rPr>
              <a:t>Subnet</a:t>
            </a:r>
            <a:r>
              <a:rPr lang="de-AT" sz="800" dirty="0">
                <a:solidFill>
                  <a:schemeClr val="accent2"/>
                </a:solidFill>
              </a:rPr>
              <a:t>, NAT Gateway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81E3A409-A154-CE02-CB56-3B7B1DCCBA94}"/>
              </a:ext>
            </a:extLst>
          </p:cNvPr>
          <p:cNvSpPr txBox="1"/>
          <p:nvPr/>
        </p:nvSpPr>
        <p:spPr>
          <a:xfrm>
            <a:off x="6932749" y="4038104"/>
            <a:ext cx="179614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AT" sz="1100" dirty="0"/>
              <a:t>DNS Server (</a:t>
            </a:r>
            <a:r>
              <a:rPr lang="de-AT" sz="1100" dirty="0" err="1"/>
              <a:t>Secondary</a:t>
            </a:r>
            <a:r>
              <a:rPr lang="de-AT" sz="1100" dirty="0"/>
              <a:t>)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AB846BA7-DF6B-190A-C476-61BEDBD31AD3}"/>
              </a:ext>
            </a:extLst>
          </p:cNvPr>
          <p:cNvSpPr txBox="1"/>
          <p:nvPr/>
        </p:nvSpPr>
        <p:spPr>
          <a:xfrm>
            <a:off x="6932749" y="3085693"/>
            <a:ext cx="179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700" dirty="0" err="1"/>
              <a:t>OpenLDAP</a:t>
            </a:r>
            <a:br>
              <a:rPr lang="de-AT" sz="700" dirty="0"/>
            </a:br>
            <a:r>
              <a:rPr lang="de-AT" sz="700" dirty="0"/>
              <a:t>ldap.semester.at</a:t>
            </a:r>
          </a:p>
          <a:p>
            <a:pPr algn="ctr"/>
            <a:r>
              <a:rPr lang="de-AT" sz="700" dirty="0"/>
              <a:t>10.0.2.10</a:t>
            </a:r>
          </a:p>
          <a:p>
            <a:pPr algn="ctr"/>
            <a:endParaRPr lang="de-AT" sz="700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ECEB3931-1D8F-CE0A-6F56-CBEFB15D346A}"/>
              </a:ext>
            </a:extLst>
          </p:cNvPr>
          <p:cNvSpPr txBox="1"/>
          <p:nvPr/>
        </p:nvSpPr>
        <p:spPr>
          <a:xfrm>
            <a:off x="3550483" y="2950909"/>
            <a:ext cx="1796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700" dirty="0" err="1"/>
              <a:t>GitLab</a:t>
            </a:r>
            <a:r>
              <a:rPr lang="de-AT" sz="700" dirty="0"/>
              <a:t> CE </a:t>
            </a:r>
            <a:r>
              <a:rPr lang="de-AT" sz="700" dirty="0" err="1"/>
              <a:t>package</a:t>
            </a:r>
            <a:br>
              <a:rPr lang="de-AT" sz="700" dirty="0"/>
            </a:br>
            <a:r>
              <a:rPr lang="de-AT" sz="700" dirty="0"/>
              <a:t>gitlab.semester.at</a:t>
            </a:r>
          </a:p>
          <a:p>
            <a:pPr algn="ctr"/>
            <a:r>
              <a:rPr lang="de-AT" sz="700" dirty="0"/>
              <a:t>10.0.0.10 (</a:t>
            </a:r>
            <a:r>
              <a:rPr lang="de-AT" sz="700" dirty="0" err="1"/>
              <a:t>Elastic</a:t>
            </a:r>
            <a:r>
              <a:rPr lang="de-AT" sz="700" dirty="0"/>
              <a:t> IP)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4928C6CA-C4F8-D24C-6E76-56D2B7DEF0B9}"/>
              </a:ext>
            </a:extLst>
          </p:cNvPr>
          <p:cNvSpPr txBox="1"/>
          <p:nvPr/>
        </p:nvSpPr>
        <p:spPr>
          <a:xfrm>
            <a:off x="6932031" y="3670598"/>
            <a:ext cx="1796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700" dirty="0"/>
              <a:t>Bind9</a:t>
            </a:r>
          </a:p>
          <a:p>
            <a:pPr algn="ctr"/>
            <a:r>
              <a:rPr lang="de-AT" sz="700" dirty="0"/>
              <a:t>dns1.semester.at</a:t>
            </a:r>
          </a:p>
          <a:p>
            <a:pPr algn="ctr"/>
            <a:r>
              <a:rPr lang="de-AT" sz="700" dirty="0"/>
              <a:t>10.0.2.10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1B5CE58F-9C26-50CC-1993-2E8CAF7832CE}"/>
              </a:ext>
            </a:extLst>
          </p:cNvPr>
          <p:cNvSpPr txBox="1"/>
          <p:nvPr/>
        </p:nvSpPr>
        <p:spPr>
          <a:xfrm>
            <a:off x="6932030" y="4255125"/>
            <a:ext cx="1796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700" dirty="0"/>
              <a:t>Bind9</a:t>
            </a:r>
          </a:p>
          <a:p>
            <a:pPr algn="ctr"/>
            <a:r>
              <a:rPr lang="de-AT" sz="700" dirty="0"/>
              <a:t>dns2.semester.at</a:t>
            </a:r>
          </a:p>
          <a:p>
            <a:pPr algn="ctr"/>
            <a:r>
              <a:rPr lang="de-AT" sz="700" dirty="0"/>
              <a:t>10.0.2.11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AE469059-971B-600A-7E23-B2F96D1EE0BD}"/>
              </a:ext>
            </a:extLst>
          </p:cNvPr>
          <p:cNvSpPr txBox="1"/>
          <p:nvPr/>
        </p:nvSpPr>
        <p:spPr>
          <a:xfrm>
            <a:off x="6779853" y="4876727"/>
            <a:ext cx="2305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50" dirty="0">
                <a:solidFill>
                  <a:schemeClr val="accent6">
                    <a:lumMod val="50000"/>
                  </a:schemeClr>
                </a:solidFill>
              </a:rPr>
              <a:t>10.0.2.0/24</a:t>
            </a:r>
          </a:p>
        </p:txBody>
      </p:sp>
      <p:graphicFrame>
        <p:nvGraphicFramePr>
          <p:cNvPr id="80" name="Tabelle 79">
            <a:extLst>
              <a:ext uri="{FF2B5EF4-FFF2-40B4-BE49-F238E27FC236}">
                <a16:creationId xmlns:a16="http://schemas.microsoft.com/office/drawing/2014/main" id="{4659E1BD-7E98-280A-B8F0-811477A8B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862602"/>
              </p:ext>
            </p:extLst>
          </p:nvPr>
        </p:nvGraphicFramePr>
        <p:xfrm>
          <a:off x="44127" y="3126374"/>
          <a:ext cx="1660254" cy="92505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30127">
                  <a:extLst>
                    <a:ext uri="{9D8B030D-6E8A-4147-A177-3AD203B41FA5}">
                      <a16:colId xmlns:a16="http://schemas.microsoft.com/office/drawing/2014/main" val="2294758729"/>
                    </a:ext>
                  </a:extLst>
                </a:gridCol>
                <a:gridCol w="830127">
                  <a:extLst>
                    <a:ext uri="{9D8B030D-6E8A-4147-A177-3AD203B41FA5}">
                      <a16:colId xmlns:a16="http://schemas.microsoft.com/office/drawing/2014/main" val="840925536"/>
                    </a:ext>
                  </a:extLst>
                </a:gridCol>
              </a:tblGrid>
              <a:tr h="277516">
                <a:tc gridSpan="2">
                  <a:txBody>
                    <a:bodyPr/>
                    <a:lstStyle/>
                    <a:p>
                      <a:pPr algn="ctr"/>
                      <a:r>
                        <a:rPr lang="de-AT" sz="1200" dirty="0"/>
                        <a:t>Public Route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590679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algn="ctr"/>
                      <a:r>
                        <a:rPr lang="de-AT" sz="800" kern="1200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endParaRPr lang="de-AT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800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722247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algn="ctr"/>
                      <a:r>
                        <a:rPr lang="de-AT" sz="800" kern="1200" dirty="0">
                          <a:solidFill>
                            <a:schemeClr val="tx1"/>
                          </a:solidFill>
                        </a:rPr>
                        <a:t>10.0.0.0/16</a:t>
                      </a:r>
                      <a:endParaRPr lang="de-AT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800" dirty="0" err="1"/>
                        <a:t>Local</a:t>
                      </a:r>
                      <a:endParaRPr lang="de-AT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592262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algn="ctr"/>
                      <a:r>
                        <a:rPr lang="de-AT" sz="800" kern="1200" dirty="0">
                          <a:solidFill>
                            <a:schemeClr val="tx1"/>
                          </a:solidFill>
                        </a:rPr>
                        <a:t>0.0.0.0/0</a:t>
                      </a:r>
                      <a:endParaRPr lang="de-AT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igw</a:t>
                      </a:r>
                      <a:endParaRPr lang="de-AT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48641"/>
                  </a:ext>
                </a:extLst>
              </a:tr>
            </a:tbl>
          </a:graphicData>
        </a:graphic>
      </p:graphicFrame>
      <p:graphicFrame>
        <p:nvGraphicFramePr>
          <p:cNvPr id="81" name="Tabelle 80">
            <a:extLst>
              <a:ext uri="{FF2B5EF4-FFF2-40B4-BE49-F238E27FC236}">
                <a16:creationId xmlns:a16="http://schemas.microsoft.com/office/drawing/2014/main" id="{F58151C0-F207-A690-CBC2-EE9BB27A8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68421"/>
              </p:ext>
            </p:extLst>
          </p:nvPr>
        </p:nvGraphicFramePr>
        <p:xfrm>
          <a:off x="10484385" y="3131313"/>
          <a:ext cx="1660254" cy="92505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30127">
                  <a:extLst>
                    <a:ext uri="{9D8B030D-6E8A-4147-A177-3AD203B41FA5}">
                      <a16:colId xmlns:a16="http://schemas.microsoft.com/office/drawing/2014/main" val="2294758729"/>
                    </a:ext>
                  </a:extLst>
                </a:gridCol>
                <a:gridCol w="830127">
                  <a:extLst>
                    <a:ext uri="{9D8B030D-6E8A-4147-A177-3AD203B41FA5}">
                      <a16:colId xmlns:a16="http://schemas.microsoft.com/office/drawing/2014/main" val="840925536"/>
                    </a:ext>
                  </a:extLst>
                </a:gridCol>
              </a:tblGrid>
              <a:tr h="277516">
                <a:tc gridSpan="2">
                  <a:txBody>
                    <a:bodyPr/>
                    <a:lstStyle/>
                    <a:p>
                      <a:pPr algn="ctr"/>
                      <a:r>
                        <a:rPr lang="de-AT" sz="1200" dirty="0"/>
                        <a:t>Private Route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590679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algn="ctr"/>
                      <a:r>
                        <a:rPr lang="de-AT" sz="800" kern="1200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endParaRPr lang="de-AT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800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722247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algn="ctr"/>
                      <a:r>
                        <a:rPr lang="de-AT" sz="800" kern="1200" dirty="0">
                          <a:solidFill>
                            <a:schemeClr val="tx1"/>
                          </a:solidFill>
                        </a:rPr>
                        <a:t>10.0.0.0/16</a:t>
                      </a:r>
                      <a:endParaRPr lang="de-AT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800" dirty="0" err="1"/>
                        <a:t>Local</a:t>
                      </a:r>
                      <a:endParaRPr lang="de-AT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592262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algn="ctr"/>
                      <a:r>
                        <a:rPr lang="de-AT" sz="800" kern="1200" dirty="0">
                          <a:solidFill>
                            <a:schemeClr val="tx1"/>
                          </a:solidFill>
                        </a:rPr>
                        <a:t>0.0.0.0/0</a:t>
                      </a:r>
                      <a:endParaRPr lang="de-AT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ngw</a:t>
                      </a:r>
                      <a:endParaRPr lang="de-AT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48641"/>
                  </a:ext>
                </a:extLst>
              </a:tr>
            </a:tbl>
          </a:graphicData>
        </a:graphic>
      </p:graphicFrame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CB472AD2-572A-3793-BF0D-6080EAF97073}"/>
              </a:ext>
            </a:extLst>
          </p:cNvPr>
          <p:cNvCxnSpPr/>
          <p:nvPr/>
        </p:nvCxnSpPr>
        <p:spPr>
          <a:xfrm>
            <a:off x="1704381" y="3670598"/>
            <a:ext cx="12547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688B5D73-3933-4795-75BD-E3751E85A860}"/>
              </a:ext>
            </a:extLst>
          </p:cNvPr>
          <p:cNvCxnSpPr>
            <a:cxnSpLocks/>
          </p:cNvCxnSpPr>
          <p:nvPr/>
        </p:nvCxnSpPr>
        <p:spPr>
          <a:xfrm>
            <a:off x="9328912" y="3694604"/>
            <a:ext cx="1155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19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Breitbild</PresentationFormat>
  <Paragraphs>45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Hammerschmidt</dc:creator>
  <cp:lastModifiedBy>Samuel Hammerschmidt</cp:lastModifiedBy>
  <cp:revision>42</cp:revision>
  <dcterms:created xsi:type="dcterms:W3CDTF">2024-11-28T14:17:35Z</dcterms:created>
  <dcterms:modified xsi:type="dcterms:W3CDTF">2024-11-28T15:31:07Z</dcterms:modified>
</cp:coreProperties>
</file>